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2"/>
  </p:notesMasterIdLst>
  <p:handoutMasterIdLst>
    <p:handoutMasterId r:id="rId33"/>
  </p:handoutMasterIdLst>
  <p:sldIdLst>
    <p:sldId id="258" r:id="rId2"/>
    <p:sldId id="447" r:id="rId3"/>
    <p:sldId id="285" r:id="rId4"/>
    <p:sldId id="414" r:id="rId5"/>
    <p:sldId id="418" r:id="rId6"/>
    <p:sldId id="259" r:id="rId7"/>
    <p:sldId id="270" r:id="rId8"/>
    <p:sldId id="325" r:id="rId9"/>
    <p:sldId id="478" r:id="rId10"/>
    <p:sldId id="481" r:id="rId11"/>
    <p:sldId id="482" r:id="rId12"/>
    <p:sldId id="406" r:id="rId13"/>
    <p:sldId id="396" r:id="rId14"/>
    <p:sldId id="484" r:id="rId15"/>
    <p:sldId id="485" r:id="rId16"/>
    <p:sldId id="486" r:id="rId17"/>
    <p:sldId id="467" r:id="rId18"/>
    <p:sldId id="455" r:id="rId19"/>
    <p:sldId id="457" r:id="rId20"/>
    <p:sldId id="459" r:id="rId21"/>
    <p:sldId id="487" r:id="rId22"/>
    <p:sldId id="469" r:id="rId23"/>
    <p:sldId id="448" r:id="rId24"/>
    <p:sldId id="415" r:id="rId25"/>
    <p:sldId id="466" r:id="rId26"/>
    <p:sldId id="475" r:id="rId27"/>
    <p:sldId id="477" r:id="rId28"/>
    <p:sldId id="433" r:id="rId29"/>
    <p:sldId id="474" r:id="rId30"/>
    <p:sldId id="391"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36" autoAdjust="0"/>
    <p:restoredTop sz="94099" autoAdjust="0"/>
  </p:normalViewPr>
  <p:slideViewPr>
    <p:cSldViewPr>
      <p:cViewPr varScale="1">
        <p:scale>
          <a:sx n="95" d="100"/>
          <a:sy n="95" d="100"/>
        </p:scale>
        <p:origin x="82" y="100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50" d="100"/>
        <a:sy n="150" d="100"/>
      </p:scale>
      <p:origin x="0" y="-7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2019 </a:t>
            </a:r>
          </a:p>
          <a:p>
            <a:endParaRPr lang="en-US" dirty="0"/>
          </a:p>
          <a:p>
            <a:r>
              <a:rPr lang="en-US" dirty="0"/>
              <a:t>Vancouver, BC, Canada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700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1"/>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2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No comments as of end of February.</a:t>
            </a:r>
          </a:p>
          <a:p>
            <a:r>
              <a:rPr lang="en-US" dirty="0"/>
              <a:t>If none, have final review with 802.1 and move to IEEE for publishing.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fontScale="700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November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Do we pursue a white paper in this area? </a:t>
            </a:r>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24-19-0007-00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802.1 TSN</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r>
              <a:rPr lang="en-US" dirty="0"/>
              <a:t>Spectrum to be auctioned, both for LTE and in small segments of 100 KHz. </a:t>
            </a:r>
          </a:p>
          <a:p>
            <a:pPr lvl="1"/>
            <a:r>
              <a:rPr lang="en-US" dirty="0"/>
              <a:t>Potential for 802.15.4g in this?  similar to “purposed” licensed spectrum in China and elsewhere.   Also 15.4g can operate in Part 90 and Part 101 FCC spectrum.  </a:t>
            </a:r>
          </a:p>
          <a:p>
            <a:pPr lvl="1"/>
            <a:r>
              <a:rPr lang="en-US" dirty="0"/>
              <a:t>This is just Ireland: will this lead to further similar actions in other regulatory areas? </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24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058400" cy="4572000"/>
          </a:xfrm>
        </p:spPr>
        <p:txBody>
          <a:bodyPr>
            <a:normAutofit/>
          </a:bodyPr>
          <a:lstStyle/>
          <a:p>
            <a:r>
              <a:rPr lang="en-US" dirty="0"/>
              <a:t>ATIS: Alliance for Telecommunications Industry Solutions</a:t>
            </a:r>
          </a:p>
          <a:p>
            <a:endParaRPr lang="en-US" dirty="0"/>
          </a:p>
          <a:p>
            <a:r>
              <a:rPr lang="en-US" dirty="0"/>
              <a:t>Review and comment on IoT Characteristics Matrix provided by ATIS</a:t>
            </a:r>
          </a:p>
          <a:p>
            <a:endParaRPr lang="en-US" dirty="0"/>
          </a:p>
          <a:p>
            <a:r>
              <a:rPr lang="en-US" dirty="0"/>
              <a:t>Goal – complete review and comments, return to ATIS this week. </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92500" lnSpcReduction="1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 </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March</a:t>
            </a:r>
          </a:p>
          <a:p>
            <a:pPr lvl="1"/>
            <a:r>
              <a:rPr lang="en-US" dirty="0"/>
              <a:t>Include 802.21 AR/VR activity</a:t>
            </a:r>
          </a:p>
          <a:p>
            <a:pPr lvl="1"/>
            <a:r>
              <a:rPr lang="en-US" dirty="0"/>
              <a:t>Nendica FFIOT might also fit into this</a:t>
            </a:r>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r>
              <a:rPr lang="en-US" dirty="0"/>
              <a:t>TBD</a:t>
            </a:r>
          </a:p>
          <a:p>
            <a:pPr lvl="1"/>
            <a:r>
              <a:rPr lang="en-US" dirty="0"/>
              <a:t>802.24 white paper on IoT and P2413</a:t>
            </a:r>
          </a:p>
          <a:p>
            <a:pPr lvl="1"/>
            <a:r>
              <a:rPr lang="en-US" dirty="0"/>
              <a:t>Update of first Smart Grid white paper to address latest amendments of 802.15.4 u, v, w, x, y</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802.24-19-0007r1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5D804702-1D8C-4CD7-A26C-A0965FD8C115}"/>
              </a:ext>
            </a:extLst>
          </p:cNvPr>
          <p:cNvGraphicFramePr>
            <a:graphicFrameLocks noGrp="1"/>
          </p:cNvGraphicFramePr>
          <p:nvPr>
            <p:extLst>
              <p:ext uri="{D42A27DB-BD31-4B8C-83A1-F6EECF244321}">
                <p14:modId xmlns:p14="http://schemas.microsoft.com/office/powerpoint/2010/main" val="346906892"/>
              </p:ext>
            </p:extLst>
          </p:nvPr>
        </p:nvGraphicFramePr>
        <p:xfrm>
          <a:off x="533400" y="685800"/>
          <a:ext cx="10947400" cy="6145985"/>
        </p:xfrm>
        <a:graphic>
          <a:graphicData uri="http://schemas.openxmlformats.org/drawingml/2006/table">
            <a:tbl>
              <a:tblPr>
                <a:tableStyleId>{5C22544A-7EE6-4342-B048-85BDC9FD1C3A}</a:tableStyleId>
              </a:tblPr>
              <a:tblGrid>
                <a:gridCol w="698345">
                  <a:extLst>
                    <a:ext uri="{9D8B030D-6E8A-4147-A177-3AD203B41FA5}">
                      <a16:colId xmlns:a16="http://schemas.microsoft.com/office/drawing/2014/main" val="4097853552"/>
                    </a:ext>
                  </a:extLst>
                </a:gridCol>
                <a:gridCol w="7598667">
                  <a:extLst>
                    <a:ext uri="{9D8B030D-6E8A-4147-A177-3AD203B41FA5}">
                      <a16:colId xmlns:a16="http://schemas.microsoft.com/office/drawing/2014/main" val="1389487035"/>
                    </a:ext>
                  </a:extLst>
                </a:gridCol>
                <a:gridCol w="1217117">
                  <a:extLst>
                    <a:ext uri="{9D8B030D-6E8A-4147-A177-3AD203B41FA5}">
                      <a16:colId xmlns:a16="http://schemas.microsoft.com/office/drawing/2014/main" val="2900468819"/>
                    </a:ext>
                  </a:extLst>
                </a:gridCol>
                <a:gridCol w="568653">
                  <a:extLst>
                    <a:ext uri="{9D8B030D-6E8A-4147-A177-3AD203B41FA5}">
                      <a16:colId xmlns:a16="http://schemas.microsoft.com/office/drawing/2014/main" val="67492703"/>
                    </a:ext>
                  </a:extLst>
                </a:gridCol>
                <a:gridCol w="864618">
                  <a:extLst>
                    <a:ext uri="{9D8B030D-6E8A-4147-A177-3AD203B41FA5}">
                      <a16:colId xmlns:a16="http://schemas.microsoft.com/office/drawing/2014/main" val="426981878"/>
                    </a:ext>
                  </a:extLst>
                </a:gridCol>
              </a:tblGrid>
              <a:tr h="165050">
                <a:tc gridSpan="2">
                  <a:txBody>
                    <a:bodyPr/>
                    <a:lstStyle/>
                    <a:p>
                      <a:pPr algn="l" fontAlgn="b"/>
                      <a:r>
                        <a:rPr lang="en-US" sz="1100" u="none" strike="noStrike" dirty="0">
                          <a:effectLst/>
                        </a:rPr>
                        <a:t>802.24 Agenda - March 2019, Vancouver, BC, Canada</a:t>
                      </a:r>
                      <a:endParaRPr lang="en-US" sz="1100" b="1" i="0" u="none" strike="noStrike" dirty="0">
                        <a:solidFill>
                          <a:srgbClr val="000000"/>
                        </a:solidFill>
                        <a:effectLst/>
                        <a:latin typeface="Arial1"/>
                      </a:endParaRPr>
                    </a:p>
                  </a:txBody>
                  <a:tcPr marL="4708" marR="4708" marT="4708" marB="0" anchor="b"/>
                </a:tc>
                <a:tc hMerge="1">
                  <a:txBody>
                    <a:bodyPr/>
                    <a:lstStyle/>
                    <a:p>
                      <a:endParaRPr lang="en-US"/>
                    </a:p>
                  </a:txBody>
                  <a:tcPr/>
                </a:tc>
                <a:tc gridSpan="2">
                  <a:txBody>
                    <a:bodyPr/>
                    <a:lstStyle/>
                    <a:p>
                      <a:pPr algn="l" fontAlgn="b"/>
                      <a:r>
                        <a:rPr lang="en-US" sz="1100" u="none" strike="noStrike">
                          <a:effectLst/>
                        </a:rPr>
                        <a:t>24-19-0007-01-0000</a:t>
                      </a:r>
                      <a:endParaRPr lang="en-US" sz="1100" b="1" i="0" u="none" strike="noStrike">
                        <a:solidFill>
                          <a:srgbClr val="000000"/>
                        </a:solidFill>
                        <a:effectLst/>
                        <a:latin typeface="Arial1"/>
                      </a:endParaRPr>
                    </a:p>
                  </a:txBody>
                  <a:tcPr marL="4708" marR="4708" marT="4708" marB="0" anchor="b"/>
                </a:tc>
                <a:tc hMerge="1">
                  <a:txBody>
                    <a:bodyPr/>
                    <a:lstStyle/>
                    <a:p>
                      <a:endParaRPr lang="en-US"/>
                    </a:p>
                  </a:txBody>
                  <a:tcPr/>
                </a:tc>
                <a:tc>
                  <a:txBody>
                    <a:bodyPr/>
                    <a:lstStyle/>
                    <a:p>
                      <a:pPr algn="l" fontAlgn="b"/>
                      <a:endParaRPr lang="en-US" sz="105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3453466985"/>
                  </a:ext>
                </a:extLst>
              </a:tr>
              <a:tr h="158702">
                <a:tc>
                  <a:txBody>
                    <a:bodyPr/>
                    <a:lstStyle/>
                    <a:p>
                      <a:pPr algn="ctr"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777800443"/>
                  </a:ext>
                </a:extLst>
              </a:tr>
              <a:tr h="158702">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Monday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1461361385"/>
                  </a:ext>
                </a:extLst>
              </a:tr>
              <a:tr h="158702">
                <a:tc>
                  <a:txBody>
                    <a:bodyPr/>
                    <a:lstStyle/>
                    <a:p>
                      <a:pPr algn="ctr" fontAlgn="t"/>
                      <a:r>
                        <a:rPr lang="en-US" sz="1100" u="none" strike="noStrike">
                          <a:effectLst/>
                        </a:rPr>
                        <a:t>1.1</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Call session to order, present “Guidelines for IEEE SA meetings”, Quorum</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29387498"/>
                  </a:ext>
                </a:extLst>
              </a:tr>
              <a:tr h="158702">
                <a:tc>
                  <a:txBody>
                    <a:bodyPr/>
                    <a:lstStyle/>
                    <a:p>
                      <a:pPr algn="ctr" fontAlgn="t"/>
                      <a:r>
                        <a:rPr lang="en-US" sz="1100" u="none" strike="noStrike">
                          <a:effectLst/>
                        </a:rPr>
                        <a:t>1.2</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of Agenda / Approval of Agenda</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93745356"/>
                  </a:ext>
                </a:extLst>
              </a:tr>
              <a:tr h="158702">
                <a:tc>
                  <a:txBody>
                    <a:bodyPr/>
                    <a:lstStyle/>
                    <a:p>
                      <a:pPr algn="ctr" fontAlgn="t"/>
                      <a:r>
                        <a:rPr lang="en-US" sz="1100" u="none" strike="noStrike">
                          <a:effectLst/>
                        </a:rPr>
                        <a:t>1.3</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Approve minutes from prior TAG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95171712"/>
                  </a:ext>
                </a:extLst>
              </a:tr>
              <a:tr h="158702">
                <a:tc>
                  <a:txBody>
                    <a:bodyPr/>
                    <a:lstStyle/>
                    <a:p>
                      <a:pPr algn="ctr" fontAlgn="t"/>
                      <a:r>
                        <a:rPr lang="en-US" sz="1100" u="none" strike="noStrike">
                          <a:effectLst/>
                        </a:rPr>
                        <a:t>1.4</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Introduction/meeting objectives / Review action items from previous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298042110"/>
                  </a:ext>
                </a:extLst>
              </a:tr>
              <a:tr h="158702">
                <a:tc>
                  <a:txBody>
                    <a:bodyPr/>
                    <a:lstStyle/>
                    <a:p>
                      <a:pPr algn="ctr" fontAlgn="t"/>
                      <a:r>
                        <a:rPr lang="en-US" sz="1100" u="none" strike="noStrike">
                          <a:effectLst/>
                        </a:rPr>
                        <a:t>1.5</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Liaison Review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398365647"/>
                  </a:ext>
                </a:extLst>
              </a:tr>
              <a:tr h="158702">
                <a:tc>
                  <a:txBody>
                    <a:bodyPr/>
                    <a:lstStyle/>
                    <a:p>
                      <a:pPr algn="ctr" fontAlgn="t"/>
                      <a:r>
                        <a:rPr lang="en-US" sz="1100" u="none" strike="noStrike">
                          <a:effectLst/>
                        </a:rPr>
                        <a:t>1.6</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802.24.1 Smart Grid Task Group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341364542"/>
                  </a:ext>
                </a:extLst>
              </a:tr>
              <a:tr h="294034">
                <a:tc>
                  <a:txBody>
                    <a:bodyPr/>
                    <a:lstStyle/>
                    <a:p>
                      <a:pPr algn="ctr" fontAlgn="t"/>
                      <a:r>
                        <a:rPr lang="en-US" sz="1100" u="none" strike="noStrike">
                          <a:effectLst/>
                        </a:rPr>
                        <a:t>1.7</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Liasion Discussion of IEC SEG8 report "Monitoring and impact assessment of emerging technologies and architectures"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60201537"/>
                  </a:ext>
                </a:extLst>
              </a:tr>
              <a:tr h="152354">
                <a:tc>
                  <a:txBody>
                    <a:bodyPr/>
                    <a:lstStyle/>
                    <a:p>
                      <a:pPr algn="ctr" fontAlgn="t"/>
                      <a:r>
                        <a:rPr lang="en-US" sz="1100" u="none" strike="noStrike">
                          <a:effectLst/>
                        </a:rPr>
                        <a:t>1.8</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Collaboration with 802.21: 'Network Enablers for Seamless HMD-based VR (Virtual Reality)’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 / Das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8147239"/>
                  </a:ext>
                </a:extLst>
              </a:tr>
              <a:tr h="152354">
                <a:tc>
                  <a:txBody>
                    <a:bodyPr/>
                    <a:lstStyle/>
                    <a:p>
                      <a:pPr algn="ctr" fontAlgn="t"/>
                      <a:r>
                        <a:rPr lang="en-US" sz="1100" u="none" strike="noStrike">
                          <a:effectLst/>
                        </a:rPr>
                        <a:t>1.9</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any comments and finalize TSN White Paper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20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16526855"/>
                  </a:ext>
                </a:extLst>
              </a:tr>
              <a:tr h="152354">
                <a:tc>
                  <a:txBody>
                    <a:bodyPr/>
                    <a:lstStyle/>
                    <a:p>
                      <a:pPr algn="ctr" fontAlgn="t"/>
                      <a:r>
                        <a:rPr lang="en-US" sz="1100" u="none" strike="noStrike">
                          <a:effectLst/>
                        </a:rPr>
                        <a:t>2</a:t>
                      </a:r>
                      <a:endParaRPr lang="en-US" sz="110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504526973"/>
                  </a:ext>
                </a:extLst>
              </a:tr>
              <a:tr h="190442">
                <a:tc>
                  <a:txBody>
                    <a:bodyPr/>
                    <a:lstStyle/>
                    <a:p>
                      <a:pPr algn="ctr" fontAlgn="t"/>
                      <a:endParaRPr lang="en-US" sz="1100" b="0" i="0" u="none" strike="noStrike">
                        <a:solidFill>
                          <a:srgbClr val="000000"/>
                        </a:solidFill>
                        <a:effectLst/>
                        <a:latin typeface="Times New Roman1"/>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152967252"/>
                  </a:ext>
                </a:extLst>
              </a:tr>
              <a:tr h="165050">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dirty="0">
                          <a:effectLst/>
                        </a:rPr>
                        <a:t>Tuesday PM2 session</a:t>
                      </a:r>
                      <a:endParaRPr lang="en-US" sz="1100" b="1" i="0" u="none" strike="noStrike" dirty="0">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404190108"/>
                  </a:ext>
                </a:extLst>
              </a:tr>
              <a:tr h="152354">
                <a:tc>
                  <a:txBody>
                    <a:bodyPr/>
                    <a:lstStyle/>
                    <a:p>
                      <a:pPr algn="ctr" fontAlgn="t"/>
                      <a:r>
                        <a:rPr lang="en-US" sz="1050" u="none" strike="noStrike">
                          <a:effectLst/>
                        </a:rPr>
                        <a:t>2.1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883131164"/>
                  </a:ext>
                </a:extLst>
              </a:tr>
              <a:tr h="152354">
                <a:tc>
                  <a:txBody>
                    <a:bodyPr/>
                    <a:lstStyle/>
                    <a:p>
                      <a:pPr algn="ctr" fontAlgn="t"/>
                      <a:r>
                        <a:rPr lang="en-US" sz="1050" u="none" strike="noStrike">
                          <a:effectLst/>
                        </a:rPr>
                        <a:t>2.2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Progressing "Network Integration" concept into a project</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924485191"/>
                  </a:ext>
                </a:extLst>
              </a:tr>
              <a:tr h="152354">
                <a:tc>
                  <a:txBody>
                    <a:bodyPr/>
                    <a:lstStyle/>
                    <a:p>
                      <a:pPr algn="ctr" fontAlgn="t"/>
                      <a:r>
                        <a:rPr lang="en-US" sz="1050" u="none" strike="noStrike">
                          <a:effectLst/>
                        </a:rPr>
                        <a:t>2.3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802.24.2 IoT Task Group</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5878897"/>
                  </a:ext>
                </a:extLst>
              </a:tr>
              <a:tr h="152354">
                <a:tc>
                  <a:txBody>
                    <a:bodyPr/>
                    <a:lstStyle/>
                    <a:p>
                      <a:pPr algn="ctr" fontAlgn="t"/>
                      <a:r>
                        <a:rPr lang="en-US" sz="1050" u="none" strike="noStrike">
                          <a:effectLst/>
                        </a:rPr>
                        <a:t>2.4</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802.24.2 Liaison Coordinator's Report</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53939352"/>
                  </a:ext>
                </a:extLst>
              </a:tr>
              <a:tr h="294034">
                <a:tc>
                  <a:txBody>
                    <a:bodyPr/>
                    <a:lstStyle/>
                    <a:p>
                      <a:pPr algn="ctr" fontAlgn="t"/>
                      <a:r>
                        <a:rPr lang="en-US" sz="1050" u="none" strike="noStrike">
                          <a:effectLst/>
                        </a:rPr>
                        <a:t>2.5</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Review of IoT white paper development, expanding scope and participation</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874069073"/>
                  </a:ext>
                </a:extLst>
              </a:tr>
              <a:tr h="152354">
                <a:tc>
                  <a:txBody>
                    <a:bodyPr/>
                    <a:lstStyle/>
                    <a:p>
                      <a:pPr algn="ctr" fontAlgn="t"/>
                      <a:r>
                        <a:rPr lang="en-US" sz="1050" u="none" strike="noStrike">
                          <a:effectLst/>
                        </a:rPr>
                        <a:t>2.6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Single Pair Ethernet White Paper</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79929538"/>
                  </a:ext>
                </a:extLst>
              </a:tr>
              <a:tr h="152354">
                <a:tc>
                  <a:txBody>
                    <a:bodyPr/>
                    <a:lstStyle/>
                    <a:p>
                      <a:pPr algn="ctr" fontAlgn="t"/>
                      <a:r>
                        <a:rPr lang="en-US" sz="1050" u="none" strike="noStrike">
                          <a:effectLst/>
                        </a:rPr>
                        <a:t>2.7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85936749"/>
                  </a:ext>
                </a:extLst>
              </a:tr>
              <a:tr h="294034">
                <a:tc>
                  <a:txBody>
                    <a:bodyPr/>
                    <a:lstStyle/>
                    <a:p>
                      <a:pPr algn="ctr" fontAlgn="t"/>
                      <a:r>
                        <a:rPr lang="en-US" sz="1050" u="none" strike="noStrike">
                          <a:effectLst/>
                        </a:rPr>
                        <a:t>2.8</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Joint Meeting with 802.1 TSN</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Godfrey/Farkas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6:00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2522309"/>
                  </a:ext>
                </a:extLst>
              </a:tr>
              <a:tr h="152354">
                <a:tc>
                  <a:txBody>
                    <a:bodyPr/>
                    <a:lstStyle/>
                    <a:p>
                      <a:pPr algn="ctr" fontAlgn="t"/>
                      <a:endParaRPr lang="en-US" sz="1100" b="0" i="0" u="none" strike="noStrike">
                        <a:solidFill>
                          <a:srgbClr val="000000"/>
                        </a:solidFill>
                        <a:effectLst/>
                        <a:latin typeface="Calibri" panose="020F0502020204030204" pitchFamily="34" charset="0"/>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extLst>
                  <a:ext uri="{0D108BD9-81ED-4DB2-BD59-A6C34878D82A}">
                    <a16:rowId xmlns:a16="http://schemas.microsoft.com/office/drawing/2014/main" val="1916994215"/>
                  </a:ext>
                </a:extLst>
              </a:tr>
              <a:tr h="165050">
                <a:tc>
                  <a:txBody>
                    <a:bodyPr/>
                    <a:lstStyle/>
                    <a:p>
                      <a:pPr algn="ctr" fontAlgn="t"/>
                      <a:r>
                        <a:rPr lang="en-US" sz="1100" u="none" strike="noStrike">
                          <a:effectLst/>
                        </a:rPr>
                        <a:t>3</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4186822726"/>
                  </a:ext>
                </a:extLst>
              </a:tr>
              <a:tr h="152354">
                <a:tc>
                  <a:txBody>
                    <a:bodyPr/>
                    <a:lstStyle/>
                    <a:p>
                      <a:pPr algn="ctr" fontAlgn="t"/>
                      <a:r>
                        <a:rPr lang="en-US" sz="1050" u="none" strike="noStrike">
                          <a:effectLst/>
                        </a:rPr>
                        <a:t>3.1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061242786"/>
                  </a:ext>
                </a:extLst>
              </a:tr>
              <a:tr h="294034">
                <a:tc>
                  <a:txBody>
                    <a:bodyPr/>
                    <a:lstStyle/>
                    <a:p>
                      <a:pPr algn="ctr" fontAlgn="t"/>
                      <a:r>
                        <a:rPr lang="en-US" sz="1050" u="none" strike="noStrike">
                          <a:effectLst/>
                        </a:rPr>
                        <a:t>3.2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ITU and regulatory items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Godfrey/Holcomb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567597928"/>
                  </a:ext>
                </a:extLst>
              </a:tr>
              <a:tr h="298359">
                <a:tc>
                  <a:txBody>
                    <a:bodyPr/>
                    <a:lstStyle/>
                    <a:p>
                      <a:pPr algn="ctr" fontAlgn="t"/>
                      <a:r>
                        <a:rPr lang="en-US" sz="1050" u="none" strike="noStrike">
                          <a:effectLst/>
                        </a:rPr>
                        <a:t>3.3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Liaison with  ATIS TOPS Council IoT Categorization Focus Group - review and comment on IoT Characteristics Matrix</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932109750"/>
                  </a:ext>
                </a:extLst>
              </a:tr>
              <a:tr h="152354">
                <a:tc>
                  <a:txBody>
                    <a:bodyPr/>
                    <a:lstStyle/>
                    <a:p>
                      <a:pPr algn="ctr" fontAlgn="t"/>
                      <a:r>
                        <a:rPr lang="en-US" sz="1050" u="none" strike="noStrike">
                          <a:effectLst/>
                        </a:rPr>
                        <a:t>3.4</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Low Latency White Paper</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Holland</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479384037"/>
                  </a:ext>
                </a:extLst>
              </a:tr>
              <a:tr h="152354">
                <a:tc>
                  <a:txBody>
                    <a:bodyPr/>
                    <a:lstStyle/>
                    <a:p>
                      <a:pPr algn="ctr" fontAlgn="t"/>
                      <a:r>
                        <a:rPr lang="en-US" sz="1050" u="none" strike="noStrike">
                          <a:effectLst/>
                        </a:rPr>
                        <a:t>3.5</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Coordination with 802.19 on 802.15.4g and 802.11ah Coexistence project</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Godfrey/Rolfe</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18706506"/>
                  </a:ext>
                </a:extLst>
              </a:tr>
              <a:tr h="152354">
                <a:tc>
                  <a:txBody>
                    <a:bodyPr/>
                    <a:lstStyle/>
                    <a:p>
                      <a:pPr algn="ctr" fontAlgn="t"/>
                      <a:r>
                        <a:rPr lang="en-US" sz="1050" u="none" strike="noStrike">
                          <a:effectLst/>
                        </a:rPr>
                        <a:t>3.6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 New Action Items, New Activities, AOB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643587094"/>
                  </a:ext>
                </a:extLst>
              </a:tr>
              <a:tr h="152354">
                <a:tc>
                  <a:txBody>
                    <a:bodyPr/>
                    <a:lstStyle/>
                    <a:p>
                      <a:pPr algn="ctr" fontAlgn="t"/>
                      <a:r>
                        <a:rPr lang="en-US" sz="1050" u="none" strike="noStrike">
                          <a:effectLst/>
                        </a:rPr>
                        <a:t>3.7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Adjourn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t"/>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r" fontAlgn="b"/>
                      <a:r>
                        <a:rPr lang="en-US" sz="1100" u="none" strike="noStrike" dirty="0">
                          <a:effectLst/>
                        </a:rPr>
                        <a:t>5:50 PM</a:t>
                      </a:r>
                      <a:endParaRPr lang="en-US" sz="1100" b="0" i="0" u="none" strike="noStrike" dirty="0">
                        <a:solidFill>
                          <a:srgbClr val="000000"/>
                        </a:solidFill>
                        <a:effectLst/>
                        <a:latin typeface="Times New Roman1"/>
                      </a:endParaRPr>
                    </a:p>
                  </a:txBody>
                  <a:tcPr marL="4708" marR="4708" marT="4708" marB="0" anchor="b"/>
                </a:tc>
                <a:extLst>
                  <a:ext uri="{0D108BD9-81ED-4DB2-BD59-A6C34878D82A}">
                    <a16:rowId xmlns:a16="http://schemas.microsoft.com/office/drawing/2014/main" val="87934575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January minutes</a:t>
            </a:r>
          </a:p>
          <a:p>
            <a:pPr lvl="1"/>
            <a:r>
              <a:rPr lang="en-US" dirty="0"/>
              <a:t>24-19-0005r0 </a:t>
            </a:r>
          </a:p>
          <a:p>
            <a:pPr lvl="1"/>
            <a:endParaRPr lang="en-US" dirty="0"/>
          </a:p>
          <a:p>
            <a:pPr lvl="1"/>
            <a:endParaRPr lang="en-US" dirty="0"/>
          </a:p>
          <a:p>
            <a:r>
              <a:rPr lang="en-US" dirty="0"/>
              <a:t>TAG Action Items from January:</a:t>
            </a:r>
          </a:p>
          <a:p>
            <a:pPr lvl="1">
              <a:buFont typeface="Wingdings" panose="05000000000000000000" pitchFamily="2" charset="2"/>
              <a:buChar char="ü"/>
            </a:pPr>
            <a:r>
              <a:rPr lang="en-US" dirty="0"/>
              <a:t>Announce IoT Matrix teleconference on reflector, with call for comments (done)</a:t>
            </a:r>
          </a:p>
          <a:p>
            <a:pPr lvl="1">
              <a:buFont typeface="Wingdings" panose="05000000000000000000" pitchFamily="2" charset="2"/>
              <a:buChar char="ü"/>
            </a:pPr>
            <a:r>
              <a:rPr lang="en-US" dirty="0"/>
              <a:t>Re-announce TSN white paper call for comments for March meeting (Done)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fontScale="85000" lnSpcReduction="20000"/>
          </a:bodyPr>
          <a:lstStyle/>
          <a:p>
            <a:r>
              <a:rPr lang="en-US" dirty="0"/>
              <a:t>'Network Enablers for Seamless HMD-based VR (Virtual Reality)’ </a:t>
            </a:r>
          </a:p>
          <a:p>
            <a:r>
              <a:rPr lang="en-US" dirty="0" err="1"/>
              <a:t>Subir</a:t>
            </a:r>
            <a:r>
              <a:rPr lang="en-US" dirty="0"/>
              <a:t> Das</a:t>
            </a:r>
          </a:p>
          <a:p>
            <a:endParaRPr lang="en-US" dirty="0"/>
          </a:p>
          <a:p>
            <a:r>
              <a:rPr lang="en-US" dirty="0"/>
              <a:t>21-19-0009-01-0000   Was presented in 802.11 and 802.15. Subject of discussion</a:t>
            </a:r>
          </a:p>
          <a:p>
            <a:r>
              <a:rPr lang="en-US" dirty="0"/>
              <a:t>Vertical Applications Collaboration Opportunities</a:t>
            </a:r>
          </a:p>
          <a:p>
            <a:pPr lvl="1"/>
            <a:r>
              <a:rPr lang="en-US" dirty="0"/>
              <a:t>Relates to activities in Real-time. </a:t>
            </a:r>
          </a:p>
          <a:p>
            <a:pPr lvl="1"/>
            <a:r>
              <a:rPr lang="en-US" dirty="0"/>
              <a:t>New activity just starting on Real Time (by Oliver Holland)</a:t>
            </a:r>
          </a:p>
          <a:p>
            <a:pPr lvl="1"/>
            <a:r>
              <a:rPr lang="en-US" dirty="0"/>
              <a:t>Will include text contributions in March 2019. </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409098807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34659</TotalTime>
  <Words>2442</Words>
  <Application>Microsoft Office PowerPoint</Application>
  <PresentationFormat>Widescreen</PresentationFormat>
  <Paragraphs>446</Paragraphs>
  <Slides>30</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802.24-19-0007r1</vt:lpstr>
      <vt:lpstr>Guidelines for IEEE-SA Meetings</vt:lpstr>
      <vt:lpstr>Participation in IEEE 802 Meetings</vt:lpstr>
      <vt:lpstr>Administration</vt:lpstr>
      <vt:lpstr>802.24 TAG</vt:lpstr>
      <vt:lpstr>Monday 802.24.1</vt:lpstr>
      <vt:lpstr>Collaboration with 802.21 AR/VR Vertical Applications</vt:lpstr>
      <vt:lpstr>Goals for AR/VR collaboration in 802.24</vt:lpstr>
      <vt:lpstr>Goals for AR/VR collaboration in 802.24</vt:lpstr>
      <vt:lpstr>TSN White Paper</vt:lpstr>
      <vt:lpstr>Tuesday 802.24 TAG</vt:lpstr>
      <vt:lpstr>“Network Integration” action item</vt:lpstr>
      <vt:lpstr>Review of 802.1CF in this context</vt:lpstr>
      <vt:lpstr>Next Steps</vt:lpstr>
      <vt:lpstr>Tuesday 802.24.2 IoT TG</vt:lpstr>
      <vt:lpstr>802.24.2</vt:lpstr>
      <vt:lpstr>802.24.2 White Paper</vt:lpstr>
      <vt:lpstr>Building engagement in TG2 IoT</vt:lpstr>
      <vt:lpstr>Single Pair Ethernet white paper</vt:lpstr>
      <vt:lpstr>Recess until 18:00</vt:lpstr>
      <vt:lpstr>Wednesday 802.24 TAG</vt:lpstr>
      <vt:lpstr>ITU and Radio Regulatory Items</vt:lpstr>
      <vt:lpstr>Liaison with  ATIS TOPS Council IoT Categorization Focus Group</vt:lpstr>
      <vt:lpstr>“Low latency” White Paper</vt:lpstr>
      <vt:lpstr>Liaison with IEC SEG8</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629</cp:revision>
  <cp:lastPrinted>1998-02-10T13:28:06Z</cp:lastPrinted>
  <dcterms:created xsi:type="dcterms:W3CDTF">2015-05-13T21:49:41Z</dcterms:created>
  <dcterms:modified xsi:type="dcterms:W3CDTF">2019-03-09T23:15:30Z</dcterms:modified>
</cp:coreProperties>
</file>