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3"/>
  </p:notesMasterIdLst>
  <p:handoutMasterIdLst>
    <p:handoutMasterId r:id="rId24"/>
  </p:handoutMasterIdLst>
  <p:sldIdLst>
    <p:sldId id="258" r:id="rId2"/>
    <p:sldId id="447" r:id="rId3"/>
    <p:sldId id="285" r:id="rId4"/>
    <p:sldId id="414" r:id="rId5"/>
    <p:sldId id="418" r:id="rId6"/>
    <p:sldId id="259" r:id="rId7"/>
    <p:sldId id="270" r:id="rId8"/>
    <p:sldId id="434" r:id="rId9"/>
    <p:sldId id="325" r:id="rId10"/>
    <p:sldId id="415" r:id="rId11"/>
    <p:sldId id="406" r:id="rId12"/>
    <p:sldId id="478" r:id="rId13"/>
    <p:sldId id="396" r:id="rId14"/>
    <p:sldId id="466" r:id="rId15"/>
    <p:sldId id="479" r:id="rId16"/>
    <p:sldId id="476" r:id="rId17"/>
    <p:sldId id="475" r:id="rId18"/>
    <p:sldId id="477" r:id="rId19"/>
    <p:sldId id="433" r:id="rId20"/>
    <p:sldId id="474" r:id="rId21"/>
    <p:sldId id="391" r:id="rId2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744" autoAdjust="0"/>
    <p:restoredTop sz="94099" autoAdjust="0"/>
  </p:normalViewPr>
  <p:slideViewPr>
    <p:cSldViewPr>
      <p:cViewPr varScale="1">
        <p:scale>
          <a:sx n="107" d="100"/>
          <a:sy n="107" d="100"/>
        </p:scale>
        <p:origin x="114" y="1218"/>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41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802.15-&lt;doc#&gt;</a:t>
            </a:r>
          </a:p>
        </p:txBody>
      </p:sp>
      <p:sp>
        <p:nvSpPr>
          <p:cNvPr id="5" name="Rectangle 3"/>
          <p:cNvSpPr>
            <a:spLocks noGrp="1" noChangeArrowheads="1"/>
          </p:cNvSpPr>
          <p:nvPr>
            <p:ph type="dt" idx="1"/>
          </p:nvPr>
        </p:nvSpPr>
        <p:spPr>
          <a:ln/>
        </p:spPr>
        <p:txBody>
          <a:bodyPr/>
          <a:lstStyle/>
          <a:p>
            <a:r>
              <a:rPr lang="en-US" altLang="en-US"/>
              <a:t>&lt;month year&gt;</a:t>
            </a:r>
          </a:p>
        </p:txBody>
      </p:sp>
      <p:sp>
        <p:nvSpPr>
          <p:cNvPr id="6" name="Rectangle 6"/>
          <p:cNvSpPr>
            <a:spLocks noGrp="1" noChangeArrowheads="1"/>
          </p:cNvSpPr>
          <p:nvPr>
            <p:ph type="ftr" sz="quarter" idx="4"/>
          </p:nvPr>
        </p:nvSpPr>
        <p:spPr>
          <a:ln/>
        </p:spPr>
        <p:txBody>
          <a:bodyPr/>
          <a:lstStyle/>
          <a:p>
            <a:pPr lvl="4"/>
            <a:r>
              <a:rPr lang="en-US" altLang="en-US"/>
              <a:t>&lt;author&gt;, &lt;company&gt;</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8386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4</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367AA807-0286-48C5-BA86-F5C81498613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E794D6E-7AE0-4D28-8C31-5FC1772FD34E}" type="slidenum">
              <a:rPr lang="en-US" altLang="en-US" smtClean="0"/>
              <a:pPr>
                <a:spcBef>
                  <a:spcPct val="0"/>
                </a:spcBef>
              </a:pPr>
              <a:t>5</a:t>
            </a:fld>
            <a:endParaRPr lang="en-US" altLang="en-US"/>
          </a:p>
        </p:txBody>
      </p:sp>
      <p:sp>
        <p:nvSpPr>
          <p:cNvPr id="24579" name="Text Box 1">
            <a:extLst>
              <a:ext uri="{FF2B5EF4-FFF2-40B4-BE49-F238E27FC236}">
                <a16:creationId xmlns:a16="http://schemas.microsoft.com/office/drawing/2014/main" id="{B66808D5-2D28-43F4-84CD-B9B25DA92788}"/>
              </a:ext>
            </a:extLst>
          </p:cNvPr>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sz="1400" b="1">
                <a:solidFill>
                  <a:srgbClr val="000000"/>
                </a:solidFill>
                <a:ea typeface="MS Gothic" panose="020B0609070205080204" pitchFamily="49" charset="-128"/>
              </a:rPr>
              <a:t>doc.: ec-16-0149-00-00EC</a:t>
            </a:r>
          </a:p>
        </p:txBody>
      </p:sp>
      <p:sp>
        <p:nvSpPr>
          <p:cNvPr id="24580" name="Text Box 2">
            <a:extLst>
              <a:ext uri="{FF2B5EF4-FFF2-40B4-BE49-F238E27FC236}">
                <a16:creationId xmlns:a16="http://schemas.microsoft.com/office/drawing/2014/main" id="{0DA99791-8E72-47AD-9550-FF5AA1F2CFE3}"/>
              </a:ext>
            </a:extLst>
          </p:cNvPr>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r>
              <a:rPr lang="en-US" altLang="en-US" sz="1400" b="1">
                <a:solidFill>
                  <a:srgbClr val="000000"/>
                </a:solidFill>
                <a:ea typeface="MS Gothic" panose="020B0609070205080204" pitchFamily="49" charset="-128"/>
              </a:rPr>
              <a:t>November 2016</a:t>
            </a:r>
          </a:p>
        </p:txBody>
      </p:sp>
      <p:sp>
        <p:nvSpPr>
          <p:cNvPr id="24581" name="Text Box 3">
            <a:extLst>
              <a:ext uri="{FF2B5EF4-FFF2-40B4-BE49-F238E27FC236}">
                <a16:creationId xmlns:a16="http://schemas.microsoft.com/office/drawing/2014/main" id="{9982B997-B3F6-4E8C-85A7-2653F1746568}"/>
              </a:ext>
            </a:extLst>
          </p:cNvPr>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Dorothy Stanley, HP Enterprise</a:t>
            </a:r>
          </a:p>
        </p:txBody>
      </p:sp>
      <p:sp>
        <p:nvSpPr>
          <p:cNvPr id="24582" name="Text Box 4">
            <a:extLst>
              <a:ext uri="{FF2B5EF4-FFF2-40B4-BE49-F238E27FC236}">
                <a16:creationId xmlns:a16="http://schemas.microsoft.com/office/drawing/2014/main" id="{6892924C-9C20-4926-B404-6C58F167794B}"/>
              </a:ext>
            </a:extLst>
          </p:cNvPr>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1pPr>
            <a:lvl2pPr marL="742950" indent="-28575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2pPr>
            <a:lvl3pPr marL="11430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3pPr>
            <a:lvl4pPr marL="16002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4pPr>
            <a:lvl5pPr marL="2057400" indent="-2286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chemeClr val="tx1"/>
                </a:solidFill>
                <a:latin typeface="Times New Roman" panose="02020603050405020304" pitchFamily="18" charset="0"/>
              </a:defRPr>
            </a:lvl9pPr>
          </a:lstStyle>
          <a:p>
            <a:pPr algn="r"/>
            <a:r>
              <a:rPr lang="en-US" altLang="en-US">
                <a:solidFill>
                  <a:srgbClr val="000000"/>
                </a:solidFill>
                <a:ea typeface="MS Gothic" panose="020B0609070205080204" pitchFamily="49" charset="-128"/>
              </a:rPr>
              <a:t>Page </a:t>
            </a:r>
            <a:fld id="{06B3BA76-BF87-4573-9B68-3DD1C4901749}" type="slidenum">
              <a:rPr lang="en-US" altLang="en-US">
                <a:solidFill>
                  <a:srgbClr val="000000"/>
                </a:solidFill>
                <a:ea typeface="MS Gothic" panose="020B0609070205080204" pitchFamily="49" charset="-128"/>
              </a:rPr>
              <a:pPr algn="r"/>
              <a:t>5</a:t>
            </a:fld>
            <a:endParaRPr lang="en-US" altLang="en-US">
              <a:solidFill>
                <a:srgbClr val="000000"/>
              </a:solidFill>
              <a:ea typeface="MS Gothic" panose="020B0609070205080204" pitchFamily="49" charset="-128"/>
            </a:endParaRPr>
          </a:p>
        </p:txBody>
      </p:sp>
      <p:sp>
        <p:nvSpPr>
          <p:cNvPr id="24583" name="Rectangle 5">
            <a:extLst>
              <a:ext uri="{FF2B5EF4-FFF2-40B4-BE49-F238E27FC236}">
                <a16:creationId xmlns:a16="http://schemas.microsoft.com/office/drawing/2014/main" id="{2172B4D7-214D-4657-8303-3AD9535B7C2B}"/>
              </a:ext>
            </a:extLst>
          </p:cNvPr>
          <p:cNvSpPr>
            <a:spLocks noGrp="1" noRot="1" noChangeAspect="1" noChangeArrowheads="1" noTextEdit="1"/>
          </p:cNvSpPr>
          <p:nvPr>
            <p:ph type="sldImg"/>
          </p:nvPr>
        </p:nvSpPr>
        <p:spPr>
          <a:xfrm>
            <a:off x="384175" y="701675"/>
            <a:ext cx="6165850" cy="3468688"/>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4584" name="Text Box 6">
            <a:extLst>
              <a:ext uri="{FF2B5EF4-FFF2-40B4-BE49-F238E27FC236}">
                <a16:creationId xmlns:a16="http://schemas.microsoft.com/office/drawing/2014/main" id="{6AB62589-AA99-4E90-A6AF-68A32DADA486}"/>
              </a:ext>
            </a:extLst>
          </p:cNvPr>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lvl1pPr>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marL="2057400" indent="-228600">
              <a:defRPr sz="1200">
                <a:solidFill>
                  <a:schemeClr val="tx1"/>
                </a:solidFill>
                <a:latin typeface="Times New Roman" panose="02020603050405020304" pitchFamily="18" charset="0"/>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defRPr>
            </a:lvl9pPr>
          </a:lstStyle>
          <a:p>
            <a:endParaRPr lang="en-US" altLang="en-US"/>
          </a:p>
        </p:txBody>
      </p:sp>
    </p:spTree>
    <p:extLst>
      <p:ext uri="{BB962C8B-B14F-4D97-AF65-F5344CB8AC3E}">
        <p14:creationId xmlns:p14="http://schemas.microsoft.com/office/powerpoint/2010/main" val="2010927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802.24-19-0002r0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2019</a:t>
            </a:r>
          </a:p>
        </p:txBody>
      </p:sp>
      <p:sp>
        <p:nvSpPr>
          <p:cNvPr id="12" name="Rectangle 7">
            <a:extLst>
              <a:ext uri="{FF2B5EF4-FFF2-40B4-BE49-F238E27FC236}">
                <a16:creationId xmlns:a16="http://schemas.microsoft.com/office/drawing/2014/main" id="{2471AF9E-964C-4E35-9B55-E0CEAA81578D}"/>
              </a:ext>
            </a:extLst>
          </p:cNvPr>
          <p:cNvSpPr>
            <a:spLocks noChangeArrowheads="1"/>
          </p:cNvSpPr>
          <p:nvPr userDrawn="1"/>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2019</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24/dcn/18/24-18-0023-00-sgtg-comment-spreadsheet.xlsx" TargetMode="External"/><Relationship Id="rId2" Type="http://schemas.openxmlformats.org/officeDocument/2006/relationships/hyperlink" Target="https://mentor.ieee.org/802.24/dcn/18/24-18-0022-00-sgtg-utility-applications-of-time-sensitive-networking-white-paper.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ieee802.org/24/Smart%20Grid%20Standards%20for%20Operation%20in%20Sub-1%20GHz%20Bands_white%20paper.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January 2019 </a:t>
            </a:r>
          </a:p>
          <a:p>
            <a:endParaRPr lang="en-US" dirty="0"/>
          </a:p>
          <a:p>
            <a:r>
              <a:rPr lang="en-US" dirty="0"/>
              <a:t>St. Louis, MO, USA</a:t>
            </a:r>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ITU and Radio Regulatory Items</a:t>
            </a:r>
          </a:p>
        </p:txBody>
      </p:sp>
      <p:sp>
        <p:nvSpPr>
          <p:cNvPr id="7" name="Content Placeholder 6"/>
          <p:cNvSpPr>
            <a:spLocks noGrp="1"/>
          </p:cNvSpPr>
          <p:nvPr>
            <p:ph idx="1"/>
          </p:nvPr>
        </p:nvSpPr>
        <p:spPr>
          <a:xfrm>
            <a:off x="914400" y="1676402"/>
            <a:ext cx="10439400" cy="4799013"/>
          </a:xfrm>
        </p:spPr>
        <p:txBody>
          <a:bodyPr>
            <a:normAutofit fontScale="85000" lnSpcReduction="20000"/>
          </a:bodyPr>
          <a:lstStyle/>
          <a:p>
            <a:pPr marL="457200" lvl="1" indent="0">
              <a:buNone/>
            </a:pPr>
            <a:endParaRPr lang="en-US" dirty="0"/>
          </a:p>
          <a:p>
            <a:r>
              <a:rPr lang="en-US" dirty="0"/>
              <a:t>Update from 802.18 – Jay Holcomb</a:t>
            </a:r>
          </a:p>
          <a:p>
            <a:endParaRPr lang="en-US" dirty="0"/>
          </a:p>
          <a:p>
            <a:r>
              <a:rPr lang="en-US" dirty="0"/>
              <a:t>Discussion: Ireland consultation on 400 MHz</a:t>
            </a:r>
          </a:p>
          <a:p>
            <a:pPr lvl="1"/>
            <a:r>
              <a:rPr lang="en-US" dirty="0"/>
              <a:t>Further Consultation on the Release of the 410 – 415.5 / 420 – 425.5 MHz Sub-band</a:t>
            </a:r>
          </a:p>
          <a:p>
            <a:pPr lvl="1"/>
            <a:r>
              <a:rPr lang="en-US" dirty="0" err="1"/>
              <a:t>ComReg</a:t>
            </a:r>
            <a:r>
              <a:rPr lang="en-US" dirty="0"/>
              <a:t> 18/92</a:t>
            </a:r>
          </a:p>
          <a:p>
            <a:pPr lvl="1"/>
            <a:endParaRPr lang="en-US" dirty="0"/>
          </a:p>
          <a:p>
            <a:r>
              <a:rPr lang="en-US" dirty="0"/>
              <a:t>1.4 GHz spectrum recently announced is being used for telemetry in oil/gas industry with 802.16s</a:t>
            </a:r>
          </a:p>
          <a:p>
            <a:pPr lvl="2"/>
            <a:r>
              <a:rPr lang="en-US" dirty="0"/>
              <a:t>Traditional license model – geographic ownership</a:t>
            </a:r>
          </a:p>
          <a:p>
            <a:pPr lvl="2"/>
            <a:r>
              <a:rPr lang="en-US" dirty="0"/>
              <a:t>Part 90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A42A6F1F-89D0-4C7C-88C0-E46BC40C428C}" type="slidenum">
              <a:rPr lang="en-US" altLang="en-US" smtClean="0"/>
              <a:pPr/>
              <a:t>10</a:t>
            </a:fld>
            <a:endParaRPr lang="en-US" altLang="en-US"/>
          </a:p>
        </p:txBody>
      </p:sp>
    </p:spTree>
    <p:extLst>
      <p:ext uri="{BB962C8B-B14F-4D97-AF65-F5344CB8AC3E}">
        <p14:creationId xmlns:p14="http://schemas.microsoft.com/office/powerpoint/2010/main" val="1439938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TSN White Paper</a:t>
            </a:r>
          </a:p>
        </p:txBody>
      </p:sp>
      <p:sp>
        <p:nvSpPr>
          <p:cNvPr id="3" name="Content Placeholder 2"/>
          <p:cNvSpPr>
            <a:spLocks noGrp="1"/>
          </p:cNvSpPr>
          <p:nvPr>
            <p:ph idx="1"/>
          </p:nvPr>
        </p:nvSpPr>
        <p:spPr>
          <a:xfrm>
            <a:off x="990600" y="1752600"/>
            <a:ext cx="10363200" cy="4343400"/>
          </a:xfrm>
        </p:spPr>
        <p:txBody>
          <a:bodyPr>
            <a:normAutofit fontScale="92500" lnSpcReduction="10000"/>
          </a:bodyPr>
          <a:lstStyle/>
          <a:p>
            <a:endParaRPr lang="en-US" dirty="0"/>
          </a:p>
          <a:p>
            <a:r>
              <a:rPr lang="en-US" dirty="0"/>
              <a:t>Comment Collection</a:t>
            </a:r>
          </a:p>
          <a:p>
            <a:pPr lvl="1"/>
            <a:r>
              <a:rPr lang="en-US" dirty="0"/>
              <a:t>The 802.24 TAG and 802.1 TSN TG solicit comments on </a:t>
            </a:r>
            <a:r>
              <a:rPr lang="en-US" dirty="0">
                <a:hlinkClick r:id="rId2"/>
              </a:rPr>
              <a:t>802.24-18-0011-00-sgtg</a:t>
            </a:r>
            <a:r>
              <a:rPr lang="en-US" dirty="0"/>
              <a:t>  "Utility Applications of Time Sensitive Networking White Paper"</a:t>
            </a:r>
          </a:p>
          <a:p>
            <a:pPr lvl="1"/>
            <a:r>
              <a:rPr lang="en-US" dirty="0">
                <a:hlinkClick r:id="rId3"/>
              </a:rPr>
              <a:t>Comment submittal spreadsheet</a:t>
            </a:r>
            <a:r>
              <a:rPr lang="en-US" dirty="0"/>
              <a:t> provided </a:t>
            </a:r>
          </a:p>
          <a:p>
            <a:endParaRPr lang="en-US" dirty="0"/>
          </a:p>
          <a:p>
            <a:r>
              <a:rPr lang="en-US" dirty="0"/>
              <a:t>Will remain open until Meeting</a:t>
            </a:r>
          </a:p>
          <a:p>
            <a:r>
              <a:rPr lang="en-US" dirty="0"/>
              <a:t>Expect to finalize in March and start publishing process</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4779" y="6475413"/>
            <a:ext cx="504049"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667939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809-C082-4515-BCA0-8024249E9CC9}"/>
              </a:ext>
            </a:extLst>
          </p:cNvPr>
          <p:cNvSpPr>
            <a:spLocks noGrp="1"/>
          </p:cNvSpPr>
          <p:nvPr>
            <p:ph type="title"/>
          </p:nvPr>
        </p:nvSpPr>
        <p:spPr/>
        <p:txBody>
          <a:bodyPr/>
          <a:lstStyle/>
          <a:p>
            <a:r>
              <a:rPr lang="en-US" dirty="0"/>
              <a:t>Collaboration with 802.21</a:t>
            </a:r>
          </a:p>
        </p:txBody>
      </p:sp>
      <p:sp>
        <p:nvSpPr>
          <p:cNvPr id="3" name="Content Placeholder 2">
            <a:extLst>
              <a:ext uri="{FF2B5EF4-FFF2-40B4-BE49-F238E27FC236}">
                <a16:creationId xmlns:a16="http://schemas.microsoft.com/office/drawing/2014/main" id="{AC15AA86-C47E-4F6C-9AD1-E14A688ADD39}"/>
              </a:ext>
            </a:extLst>
          </p:cNvPr>
          <p:cNvSpPr>
            <a:spLocks noGrp="1"/>
          </p:cNvSpPr>
          <p:nvPr>
            <p:ph idx="1"/>
          </p:nvPr>
        </p:nvSpPr>
        <p:spPr/>
        <p:txBody>
          <a:bodyPr/>
          <a:lstStyle/>
          <a:p>
            <a:r>
              <a:rPr lang="en-US" dirty="0"/>
              <a:t>'Network Enablers for Seamless HMD-based VR (Virtual Reality)’ </a:t>
            </a:r>
          </a:p>
          <a:p>
            <a:r>
              <a:rPr lang="en-US" dirty="0" err="1"/>
              <a:t>Subir</a:t>
            </a:r>
            <a:r>
              <a:rPr lang="en-US" dirty="0"/>
              <a:t> Das</a:t>
            </a:r>
          </a:p>
          <a:p>
            <a:endParaRPr lang="en-US" dirty="0"/>
          </a:p>
          <a:p>
            <a:endParaRPr lang="en-US" dirty="0"/>
          </a:p>
        </p:txBody>
      </p:sp>
      <p:sp>
        <p:nvSpPr>
          <p:cNvPr id="4" name="Footer Placeholder 3">
            <a:extLst>
              <a:ext uri="{FF2B5EF4-FFF2-40B4-BE49-F238E27FC236}">
                <a16:creationId xmlns:a16="http://schemas.microsoft.com/office/drawing/2014/main" id="{44861049-D076-4350-99B5-9E26A90D935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6E609E97-E6B3-4677-B159-2875E0DBB2FB}"/>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090988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Thursday 802.24</a:t>
            </a:r>
            <a:br>
              <a:rPr lang="en-US" dirty="0"/>
            </a:br>
            <a:r>
              <a:rPr lang="en-US" dirty="0"/>
              <a:t>TAG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a:prstGeom prst="rect">
            <a:avLst/>
          </a:prstGeom>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2180572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Liaison with  ATIS TOPS Council IoT Categorization Focus Group</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9067800" cy="4572000"/>
          </a:xfrm>
        </p:spPr>
        <p:txBody>
          <a:bodyPr>
            <a:normAutofit/>
          </a:bodyPr>
          <a:lstStyle/>
          <a:p>
            <a:r>
              <a:rPr lang="en-US" dirty="0"/>
              <a:t>Review and comment on IoT Characteristics Matrix provided by ATIS</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506322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D8E80-FAE4-4D1C-BB26-62581BB50E44}"/>
              </a:ext>
            </a:extLst>
          </p:cNvPr>
          <p:cNvSpPr>
            <a:spLocks noGrp="1"/>
          </p:cNvSpPr>
          <p:nvPr>
            <p:ph type="title"/>
          </p:nvPr>
        </p:nvSpPr>
        <p:spPr/>
        <p:txBody>
          <a:bodyPr/>
          <a:lstStyle/>
          <a:p>
            <a:r>
              <a:rPr lang="en-US" dirty="0"/>
              <a:t>“Network Integration” action item</a:t>
            </a:r>
          </a:p>
        </p:txBody>
      </p:sp>
      <p:sp>
        <p:nvSpPr>
          <p:cNvPr id="3" name="Content Placeholder 2">
            <a:extLst>
              <a:ext uri="{FF2B5EF4-FFF2-40B4-BE49-F238E27FC236}">
                <a16:creationId xmlns:a16="http://schemas.microsoft.com/office/drawing/2014/main" id="{76EB2320-95F5-4729-9627-50B6204D8250}"/>
              </a:ext>
            </a:extLst>
          </p:cNvPr>
          <p:cNvSpPr>
            <a:spLocks noGrp="1"/>
          </p:cNvSpPr>
          <p:nvPr>
            <p:ph idx="1"/>
          </p:nvPr>
        </p:nvSpPr>
        <p:spPr>
          <a:xfrm>
            <a:off x="914400" y="1981200"/>
            <a:ext cx="10515600" cy="4572000"/>
          </a:xfrm>
        </p:spPr>
        <p:txBody>
          <a:bodyPr>
            <a:normAutofit fontScale="77500" lnSpcReduction="20000"/>
          </a:bodyPr>
          <a:lstStyle/>
          <a:p>
            <a:r>
              <a:rPr lang="en-US" dirty="0"/>
              <a:t>Action assigned from 802 EC leadership conference in July. </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p:txBody>
      </p:sp>
      <p:sp>
        <p:nvSpPr>
          <p:cNvPr id="4" name="Footer Placeholder 3">
            <a:extLst>
              <a:ext uri="{FF2B5EF4-FFF2-40B4-BE49-F238E27FC236}">
                <a16:creationId xmlns:a16="http://schemas.microsoft.com/office/drawing/2014/main" id="{3140B0F3-6E64-42A0-96FF-7B657BBDB0A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3B66C2B-BB44-4AF5-8592-E040D2BCA6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94305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B3A8-1B07-4D18-A7D7-8536DFA110A0}"/>
              </a:ext>
            </a:extLst>
          </p:cNvPr>
          <p:cNvSpPr>
            <a:spLocks noGrp="1"/>
          </p:cNvSpPr>
          <p:nvPr>
            <p:ph type="title"/>
          </p:nvPr>
        </p:nvSpPr>
        <p:spPr/>
        <p:txBody>
          <a:bodyPr/>
          <a:lstStyle/>
          <a:p>
            <a:r>
              <a:rPr lang="en-US" dirty="0"/>
              <a:t>Network Integration: Notes from November</a:t>
            </a:r>
          </a:p>
        </p:txBody>
      </p:sp>
      <p:sp>
        <p:nvSpPr>
          <p:cNvPr id="3" name="Content Placeholder 2">
            <a:extLst>
              <a:ext uri="{FF2B5EF4-FFF2-40B4-BE49-F238E27FC236}">
                <a16:creationId xmlns:a16="http://schemas.microsoft.com/office/drawing/2014/main" id="{93242D2C-C780-4167-B905-05792F84377E}"/>
              </a:ext>
            </a:extLst>
          </p:cNvPr>
          <p:cNvSpPr>
            <a:spLocks noGrp="1"/>
          </p:cNvSpPr>
          <p:nvPr>
            <p:ph idx="1"/>
          </p:nvPr>
        </p:nvSpPr>
        <p:spPr/>
        <p:txBody>
          <a:bodyPr>
            <a:normAutofit fontScale="47500" lnSpcReduction="20000"/>
          </a:bodyPr>
          <a:lstStyle/>
          <a:p>
            <a:r>
              <a:rPr lang="en-US" dirty="0"/>
              <a:t>Max Riegel contribution 24-18-0026r0</a:t>
            </a:r>
          </a:p>
          <a:p>
            <a:r>
              <a:rPr lang="en-US" dirty="0"/>
              <a:t>	Thoughts on IEEE 802 network integration with respect to P802.1CF</a:t>
            </a:r>
          </a:p>
          <a:p>
            <a:endParaRPr lang="en-US" dirty="0"/>
          </a:p>
          <a:p>
            <a:r>
              <a:rPr lang="en-US" dirty="0"/>
              <a:t>Based on many discussions of the place of 802.11 in 5G. </a:t>
            </a:r>
          </a:p>
          <a:p>
            <a:endParaRPr lang="en-US" dirty="0"/>
          </a:p>
          <a:p>
            <a:r>
              <a:rPr lang="en-US" dirty="0"/>
              <a:t>5G SC</a:t>
            </a:r>
          </a:p>
          <a:p>
            <a:pPr lvl="1"/>
            <a:r>
              <a:rPr lang="en-US" dirty="0"/>
              <a:t>Conclusions – AANI integrating 802.11 into 5G domain.  Nothing corresponding in 3GPP</a:t>
            </a:r>
          </a:p>
          <a:p>
            <a:pPr lvl="1"/>
            <a:r>
              <a:rPr lang="en-US" dirty="0"/>
              <a:t>Industry connections – NENDICA</a:t>
            </a:r>
          </a:p>
          <a:p>
            <a:pPr lvl="2"/>
            <a:r>
              <a:rPr lang="en-US" dirty="0"/>
              <a:t>Flexible Factory IoT, Data Center Bridging</a:t>
            </a:r>
          </a:p>
          <a:p>
            <a:r>
              <a:rPr lang="en-US" dirty="0"/>
              <a:t>What’s missing – a picture of 802 as a peer to 5G</a:t>
            </a:r>
          </a:p>
          <a:p>
            <a:r>
              <a:rPr lang="en-US" dirty="0"/>
              <a:t>5G promises they will do “everything”</a:t>
            </a:r>
          </a:p>
          <a:p>
            <a:pPr lvl="1"/>
            <a:r>
              <a:rPr lang="en-US" dirty="0"/>
              <a:t>But, they don’t do anything wired</a:t>
            </a:r>
          </a:p>
          <a:p>
            <a:r>
              <a:rPr lang="en-US" dirty="0"/>
              <a:t>5G requires an extensive PLMN to support it. </a:t>
            </a:r>
          </a:p>
          <a:p>
            <a:pPr lvl="1"/>
            <a:r>
              <a:rPr lang="en-US" dirty="0"/>
              <a:t>It is designed to help the cellular operator grow their market</a:t>
            </a:r>
          </a:p>
          <a:p>
            <a:r>
              <a:rPr lang="en-US" dirty="0"/>
              <a:t>Verticals might not want an operator in the middle of their network</a:t>
            </a:r>
          </a:p>
          <a:p>
            <a:r>
              <a:rPr lang="en-US" dirty="0"/>
              <a:t>Value proposition: 802 networks are customer-owned</a:t>
            </a:r>
          </a:p>
          <a:p>
            <a:pPr lvl="1"/>
            <a:r>
              <a:rPr lang="en-US" dirty="0"/>
              <a:t>Example – Santa Clara Emergency services issues</a:t>
            </a:r>
          </a:p>
          <a:p>
            <a:endParaRPr lang="en-US" dirty="0"/>
          </a:p>
          <a:p>
            <a:endParaRPr lang="en-US" dirty="0"/>
          </a:p>
        </p:txBody>
      </p:sp>
      <p:sp>
        <p:nvSpPr>
          <p:cNvPr id="4" name="Footer Placeholder 3">
            <a:extLst>
              <a:ext uri="{FF2B5EF4-FFF2-40B4-BE49-F238E27FC236}">
                <a16:creationId xmlns:a16="http://schemas.microsoft.com/office/drawing/2014/main" id="{FE50B737-7C73-4370-B8E7-C22BF958A21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8D8350E-D1B6-4DFD-A839-A94D05CD74A9}"/>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3096957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p:txBody>
          <a:bodyPr>
            <a:normAutofit fontScale="55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Several people interested in contributing</a:t>
            </a:r>
          </a:p>
          <a:p>
            <a:r>
              <a:rPr lang="en-US" dirty="0"/>
              <a:t>Action: </a:t>
            </a:r>
          </a:p>
          <a:p>
            <a:pPr lvl="1"/>
            <a:r>
              <a:rPr lang="en-US" dirty="0"/>
              <a:t>Post call for contributions</a:t>
            </a:r>
          </a:p>
          <a:p>
            <a:pPr lvl="1"/>
            <a:r>
              <a:rPr lang="en-US" dirty="0"/>
              <a:t>Start reviewing contributions in January</a:t>
            </a:r>
          </a:p>
          <a:p>
            <a:pPr lvl="1"/>
            <a:r>
              <a:rPr lang="en-US" dirty="0"/>
              <a:t>Contribution from Oliver Holland (who cannot attend in January)</a:t>
            </a:r>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384A0-2963-48AA-BFFE-E58A6C6C371A}"/>
              </a:ext>
            </a:extLst>
          </p:cNvPr>
          <p:cNvSpPr>
            <a:spLocks noGrp="1"/>
          </p:cNvSpPr>
          <p:nvPr>
            <p:ph type="title"/>
          </p:nvPr>
        </p:nvSpPr>
        <p:spPr/>
        <p:txBody>
          <a:bodyPr/>
          <a:lstStyle/>
          <a:p>
            <a:r>
              <a:rPr lang="en-US" dirty="0"/>
              <a:t>Liaison with IEC SEG8</a:t>
            </a:r>
          </a:p>
        </p:txBody>
      </p:sp>
      <p:sp>
        <p:nvSpPr>
          <p:cNvPr id="3" name="Content Placeholder 2">
            <a:extLst>
              <a:ext uri="{FF2B5EF4-FFF2-40B4-BE49-F238E27FC236}">
                <a16:creationId xmlns:a16="http://schemas.microsoft.com/office/drawing/2014/main" id="{3CE183CC-2751-4475-8AB7-07F1082CA6B6}"/>
              </a:ext>
            </a:extLst>
          </p:cNvPr>
          <p:cNvSpPr>
            <a:spLocks noGrp="1"/>
          </p:cNvSpPr>
          <p:nvPr>
            <p:ph idx="1"/>
          </p:nvPr>
        </p:nvSpPr>
        <p:spPr/>
        <p:txBody>
          <a:bodyPr>
            <a:normAutofit fontScale="55000" lnSpcReduction="20000"/>
          </a:bodyPr>
          <a:lstStyle/>
          <a:p>
            <a:r>
              <a:rPr lang="en-US" dirty="0"/>
              <a:t>Scope of SEG8:</a:t>
            </a:r>
          </a:p>
          <a:p>
            <a:pPr lvl="1"/>
            <a:r>
              <a:rPr lang="en-US" dirty="0"/>
              <a:t>Assess, provide an overview and prioritization of the evolution of technical development and standardization in the field of communication technologies and architectures</a:t>
            </a:r>
          </a:p>
          <a:p>
            <a:pPr lvl="1"/>
            <a:r>
              <a:rPr lang="en-US" dirty="0"/>
              <a:t>The report includes aspects relevant to both Smart Grid and IoT. </a:t>
            </a:r>
          </a:p>
          <a:p>
            <a:r>
              <a:rPr lang="en-US" dirty="0"/>
              <a:t>Document shared in 802.24 Private Area</a:t>
            </a:r>
          </a:p>
          <a:p>
            <a:pPr lvl="1"/>
            <a:r>
              <a:rPr lang="en-US" dirty="0"/>
              <a:t>IEC_SEG8_Deliverable2_draft_181118_ext_clean.pdf</a:t>
            </a:r>
          </a:p>
          <a:p>
            <a:pPr lvl="1"/>
            <a:r>
              <a:rPr lang="en-US" dirty="0"/>
              <a:t>Updated version uploaded to private area with annotations</a:t>
            </a:r>
          </a:p>
          <a:p>
            <a:pPr lvl="1"/>
            <a:endParaRPr lang="en-US" dirty="0"/>
          </a:p>
          <a:p>
            <a:r>
              <a:rPr lang="en-US" dirty="0"/>
              <a:t>Key chapters relevant to input from 802.24</a:t>
            </a:r>
          </a:p>
          <a:p>
            <a:pPr lvl="1"/>
            <a:r>
              <a:rPr lang="en-US" dirty="0"/>
              <a:t>IoT Technologies</a:t>
            </a:r>
          </a:p>
          <a:p>
            <a:pPr lvl="1"/>
            <a:r>
              <a:rPr lang="en-US" dirty="0"/>
              <a:t>Single-pair Ethernet (SPE)</a:t>
            </a:r>
          </a:p>
          <a:p>
            <a:pPr lvl="1"/>
            <a:r>
              <a:rPr lang="en-US" dirty="0"/>
              <a:t>Deterministic Networking</a:t>
            </a:r>
          </a:p>
          <a:p>
            <a:pPr lvl="1"/>
            <a:r>
              <a:rPr lang="en-US" dirty="0"/>
              <a:t>Low-Power Wide-Area Networks (LPWAN)</a:t>
            </a:r>
          </a:p>
          <a:p>
            <a:pPr lvl="1"/>
            <a:r>
              <a:rPr lang="en-US" dirty="0"/>
              <a:t>V2V, V2I, V2P and V2N communication technologies</a:t>
            </a:r>
          </a:p>
          <a:p>
            <a:endParaRPr lang="en-US" dirty="0"/>
          </a:p>
          <a:p>
            <a:r>
              <a:rPr lang="en-US" dirty="0"/>
              <a:t>Call for other 802 WGs to participate in review and provide comments</a:t>
            </a:r>
          </a:p>
          <a:p>
            <a:endParaRPr lang="en-US" dirty="0"/>
          </a:p>
          <a:p>
            <a:endParaRPr lang="en-US" dirty="0"/>
          </a:p>
        </p:txBody>
      </p:sp>
      <p:sp>
        <p:nvSpPr>
          <p:cNvPr id="4" name="Footer Placeholder 3">
            <a:extLst>
              <a:ext uri="{FF2B5EF4-FFF2-40B4-BE49-F238E27FC236}">
                <a16:creationId xmlns:a16="http://schemas.microsoft.com/office/drawing/2014/main" id="{5D481B45-5A8F-44E4-9889-BD142320ADA8}"/>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187CD47-C46E-4423-ABDA-C954C7296C81}"/>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464303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02191-6511-409F-B8EC-587DAD486016}"/>
              </a:ext>
            </a:extLst>
          </p:cNvPr>
          <p:cNvSpPr>
            <a:spLocks noGrp="1"/>
          </p:cNvSpPr>
          <p:nvPr>
            <p:ph type="title"/>
          </p:nvPr>
        </p:nvSpPr>
        <p:spPr/>
        <p:txBody>
          <a:bodyPr/>
          <a:lstStyle/>
          <a:p>
            <a:r>
              <a:rPr lang="en-US" dirty="0"/>
              <a:t>802.15.4g and 802.11ah Coexistence</a:t>
            </a:r>
          </a:p>
        </p:txBody>
      </p:sp>
      <p:sp>
        <p:nvSpPr>
          <p:cNvPr id="3" name="Content Placeholder 2">
            <a:extLst>
              <a:ext uri="{FF2B5EF4-FFF2-40B4-BE49-F238E27FC236}">
                <a16:creationId xmlns:a16="http://schemas.microsoft.com/office/drawing/2014/main" id="{F7145354-A845-4E5D-BB30-0B1066A95F6E}"/>
              </a:ext>
            </a:extLst>
          </p:cNvPr>
          <p:cNvSpPr>
            <a:spLocks noGrp="1"/>
          </p:cNvSpPr>
          <p:nvPr>
            <p:ph idx="1"/>
          </p:nvPr>
        </p:nvSpPr>
        <p:spPr>
          <a:xfrm>
            <a:off x="914400" y="1752600"/>
            <a:ext cx="10363200" cy="4722815"/>
          </a:xfrm>
        </p:spPr>
        <p:txBody>
          <a:bodyPr>
            <a:normAutofit fontScale="85000" lnSpcReduction="20000"/>
          </a:bodyPr>
          <a:lstStyle/>
          <a:p>
            <a:r>
              <a:rPr lang="en-US" dirty="0"/>
              <a:t>802.24 will develop a whitepaper/document for application-specific use cases. Identifying where each standard is most suitable, and how to make best use of other changes. </a:t>
            </a:r>
          </a:p>
          <a:p>
            <a:pPr lvl="2"/>
            <a:r>
              <a:rPr lang="en-US" dirty="0"/>
              <a:t>Identify use cases where 802.15.4g is not sufficient and both are needed</a:t>
            </a:r>
          </a:p>
          <a:p>
            <a:pPr lvl="2"/>
            <a:r>
              <a:rPr lang="en-US" dirty="0"/>
              <a:t>Could be choices of applications, channel guidelines, duty cycle,</a:t>
            </a:r>
          </a:p>
          <a:p>
            <a:pPr lvl="2"/>
            <a:r>
              <a:rPr lang="en-US" dirty="0"/>
              <a:t>Avoid perception that 802 standards are unable to coexist</a:t>
            </a:r>
          </a:p>
          <a:p>
            <a:pPr lvl="2"/>
            <a:r>
              <a:rPr lang="en-US" dirty="0"/>
              <a:t>Evaluate and describe potential application-level implications of delay/latency increases due to mutual interference</a:t>
            </a:r>
          </a:p>
          <a:p>
            <a:endParaRPr lang="en-US" dirty="0"/>
          </a:p>
          <a:p>
            <a:r>
              <a:rPr lang="en-US" dirty="0"/>
              <a:t>If NS-3 simulation models can be shared, others in IEEE 802 could progress that work. </a:t>
            </a:r>
          </a:p>
          <a:p>
            <a:pPr lvl="1"/>
            <a:r>
              <a:rPr lang="en-US" dirty="0"/>
              <a:t>MERL will share simulation models on </a:t>
            </a:r>
            <a:r>
              <a:rPr lang="en-US" dirty="0" err="1"/>
              <a:t>Github</a:t>
            </a:r>
            <a:r>
              <a:rPr lang="en-US" dirty="0"/>
              <a:t>.   </a:t>
            </a:r>
          </a:p>
          <a:p>
            <a:pPr lvl="1"/>
            <a:r>
              <a:rPr lang="en-US" dirty="0"/>
              <a:t>New modules for 11ah 15.4g</a:t>
            </a:r>
          </a:p>
          <a:p>
            <a:pPr lvl="1"/>
            <a:endParaRPr lang="en-US" dirty="0"/>
          </a:p>
          <a:p>
            <a:endParaRPr lang="en-US" dirty="0"/>
          </a:p>
        </p:txBody>
      </p:sp>
      <p:sp>
        <p:nvSpPr>
          <p:cNvPr id="4" name="Footer Placeholder 3">
            <a:extLst>
              <a:ext uri="{FF2B5EF4-FFF2-40B4-BE49-F238E27FC236}">
                <a16:creationId xmlns:a16="http://schemas.microsoft.com/office/drawing/2014/main" id="{E202BF92-810B-4A60-862A-57EB0784A57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9BFE62EA-9A88-4C9E-9BF9-8DE88BC111C4}"/>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850767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fontScale="700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solidFill>
                  <a:schemeClr val="bg1">
                    <a:lumMod val="75000"/>
                  </a:schemeClr>
                </a:solidFill>
              </a:rPr>
              <a:t>802.24.2	IoT TG			Chris </a:t>
            </a:r>
            <a:r>
              <a:rPr lang="en-US" altLang="en-US" dirty="0" err="1">
                <a:solidFill>
                  <a:schemeClr val="bg1">
                    <a:lumMod val="75000"/>
                  </a:schemeClr>
                </a:solidFill>
              </a:rPr>
              <a:t>DiMinico</a:t>
            </a:r>
            <a:endParaRPr lang="en-US" altLang="en-US" dirty="0">
              <a:solidFill>
                <a:schemeClr val="bg1">
                  <a:lumMod val="75000"/>
                </a:schemeClr>
              </a:solidFill>
            </a:endParaRPr>
          </a:p>
          <a:p>
            <a:r>
              <a:rPr lang="en-US" altLang="en-US" dirty="0"/>
              <a:t>26 Voting Members</a:t>
            </a:r>
          </a:p>
          <a:p>
            <a:pPr marL="342900" lvl="1" indent="-342900">
              <a:buFontTx/>
              <a:buChar char="•"/>
            </a:pPr>
            <a:r>
              <a:rPr lang="en-US" altLang="en-US" dirty="0"/>
              <a:t>Agenda: 	</a:t>
            </a:r>
            <a:r>
              <a:rPr lang="en-US" dirty="0"/>
              <a:t>24-19-0001-00</a:t>
            </a:r>
            <a:endParaRPr lang="en-US" altLang="en-US" dirty="0"/>
          </a:p>
          <a:p>
            <a:r>
              <a:rPr lang="en-US" altLang="en-US" dirty="0"/>
              <a:t>Meetings for the Week</a:t>
            </a:r>
          </a:p>
          <a:p>
            <a:pPr lvl="1"/>
            <a:r>
              <a:rPr lang="en-US" altLang="en-US" dirty="0"/>
              <a:t>Wednesday PM2		24.1</a:t>
            </a:r>
          </a:p>
          <a:p>
            <a:pPr lvl="1"/>
            <a:r>
              <a:rPr lang="en-US" altLang="en-US" dirty="0"/>
              <a:t>Thursday PM2		24.1</a:t>
            </a:r>
          </a:p>
          <a:p>
            <a:pPr lvl="1"/>
            <a:endParaRPr lang="en-US" altLang="en-US" dirty="0"/>
          </a:p>
          <a:p>
            <a:r>
              <a:rPr lang="en-US" altLang="en-US" dirty="0"/>
              <a:t>Manual attendance tracking for 802.1 &amp; 802.3 members	</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spTree>
    <p:extLst>
      <p:ext uri="{BB962C8B-B14F-4D97-AF65-F5344CB8AC3E}">
        <p14:creationId xmlns:p14="http://schemas.microsoft.com/office/powerpoint/2010/main" val="18965148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2019 TAG Activity Plan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p:txBody>
          <a:bodyPr>
            <a:normAutofit fontScale="70000" lnSpcReduction="20000"/>
          </a:bodyPr>
          <a:lstStyle/>
          <a:p>
            <a:r>
              <a:rPr lang="en-US" dirty="0"/>
              <a:t>“Low latency” White Paper </a:t>
            </a:r>
          </a:p>
          <a:p>
            <a:pPr lvl="1"/>
            <a:r>
              <a:rPr lang="en-US" dirty="0"/>
              <a:t>Start in January</a:t>
            </a:r>
          </a:p>
          <a:p>
            <a:r>
              <a:rPr lang="en-US" dirty="0"/>
              <a:t>A whitepaper/document for application-specific use cases of Sub 1GHz standards 802.15.4g and 802.11ah. Identifying where each standard is most suitable, and how to make best use of mechanisms proposed in 802.19 TG. </a:t>
            </a:r>
          </a:p>
          <a:p>
            <a:pPr lvl="1"/>
            <a:r>
              <a:rPr lang="en-US" dirty="0"/>
              <a:t>Can this also include applying 802.15.4s in sub-1GHz spectrum?</a:t>
            </a:r>
          </a:p>
          <a:p>
            <a:r>
              <a:rPr lang="en-US" dirty="0"/>
              <a:t>802.24 white paper on IoT and P2413</a:t>
            </a:r>
          </a:p>
          <a:p>
            <a:pPr lvl="1"/>
            <a:r>
              <a:rPr lang="en-US" dirty="0"/>
              <a:t>P2413 entering Sponsor Ballot</a:t>
            </a:r>
          </a:p>
          <a:p>
            <a:r>
              <a:rPr lang="en-US" dirty="0"/>
              <a:t>Update of first Smart Grid white paper to address latest amendments of 802.15.4 u, v, w, x, y</a:t>
            </a:r>
          </a:p>
          <a:p>
            <a:r>
              <a:rPr lang="en-US" dirty="0"/>
              <a:t>Nendica – Collaborate on Nendica Factory IoT?  </a:t>
            </a:r>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a:bodyPr>
          <a:lstStyle/>
          <a:p>
            <a:r>
              <a:rPr lang="en-US" dirty="0"/>
              <a:t>Action Items from this meeting</a:t>
            </a:r>
          </a:p>
          <a:p>
            <a:pPr lvl="1"/>
            <a:endParaRPr lang="en-US" dirty="0"/>
          </a:p>
          <a:p>
            <a:r>
              <a:rPr lang="en-US" dirty="0"/>
              <a:t>Any New Business?</a:t>
            </a:r>
          </a:p>
          <a:p>
            <a:pPr lvl="1"/>
            <a:endParaRPr lang="en-US" dirty="0"/>
          </a:p>
          <a:p>
            <a:pPr marL="457200" lvl="1" indent="0">
              <a:buNone/>
            </a:pPr>
            <a:endParaRPr lang="en-US" dirty="0"/>
          </a:p>
          <a:p>
            <a:pPr marL="457200" lvl="1" indent="0">
              <a:buNone/>
            </a:pPr>
            <a:r>
              <a:rPr lang="en-US" dirty="0"/>
              <a:t>	</a:t>
            </a:r>
          </a:p>
          <a:p>
            <a:pPr lvl="1"/>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7772400" cy="381000"/>
          </a:xfrm>
        </p:spPr>
        <p:txBody>
          <a:bodyPr>
            <a:normAutofit fontScale="90000"/>
          </a:bodyPr>
          <a:lstStyle/>
          <a:p>
            <a:r>
              <a:rPr lang="en-US" sz="2400" dirty="0">
                <a:solidFill>
                  <a:srgbClr val="7030A0"/>
                </a:solidFill>
              </a:rPr>
              <a:t>Agenda – 802.24-19-0001r0</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3</a:t>
            </a:fld>
            <a:endParaRPr lang="en-US" altLang="en-US"/>
          </a:p>
        </p:txBody>
      </p:sp>
      <p:graphicFrame>
        <p:nvGraphicFramePr>
          <p:cNvPr id="6" name="Table 5">
            <a:extLst>
              <a:ext uri="{FF2B5EF4-FFF2-40B4-BE49-F238E27FC236}">
                <a16:creationId xmlns:a16="http://schemas.microsoft.com/office/drawing/2014/main" id="{C6EDAE04-B818-4885-8D72-C6FFEA29C768}"/>
              </a:ext>
            </a:extLst>
          </p:cNvPr>
          <p:cNvGraphicFramePr>
            <a:graphicFrameLocks noGrp="1"/>
          </p:cNvGraphicFramePr>
          <p:nvPr>
            <p:extLst>
              <p:ext uri="{D42A27DB-BD31-4B8C-83A1-F6EECF244321}">
                <p14:modId xmlns:p14="http://schemas.microsoft.com/office/powerpoint/2010/main" val="29388991"/>
              </p:ext>
            </p:extLst>
          </p:nvPr>
        </p:nvGraphicFramePr>
        <p:xfrm>
          <a:off x="914400" y="762000"/>
          <a:ext cx="10363199" cy="5638793"/>
        </p:xfrm>
        <a:graphic>
          <a:graphicData uri="http://schemas.openxmlformats.org/drawingml/2006/table">
            <a:tbl>
              <a:tblPr>
                <a:tableStyleId>{5C22544A-7EE6-4342-B048-85BDC9FD1C3A}</a:tableStyleId>
              </a:tblPr>
              <a:tblGrid>
                <a:gridCol w="780108">
                  <a:extLst>
                    <a:ext uri="{9D8B030D-6E8A-4147-A177-3AD203B41FA5}">
                      <a16:colId xmlns:a16="http://schemas.microsoft.com/office/drawing/2014/main" val="4153053983"/>
                    </a:ext>
                  </a:extLst>
                </a:gridCol>
                <a:gridCol w="6806826">
                  <a:extLst>
                    <a:ext uri="{9D8B030D-6E8A-4147-A177-3AD203B41FA5}">
                      <a16:colId xmlns:a16="http://schemas.microsoft.com/office/drawing/2014/main" val="1956694215"/>
                    </a:ext>
                  </a:extLst>
                </a:gridCol>
                <a:gridCol w="1365188">
                  <a:extLst>
                    <a:ext uri="{9D8B030D-6E8A-4147-A177-3AD203B41FA5}">
                      <a16:colId xmlns:a16="http://schemas.microsoft.com/office/drawing/2014/main" val="1889659359"/>
                    </a:ext>
                  </a:extLst>
                </a:gridCol>
                <a:gridCol w="630969">
                  <a:extLst>
                    <a:ext uri="{9D8B030D-6E8A-4147-A177-3AD203B41FA5}">
                      <a16:colId xmlns:a16="http://schemas.microsoft.com/office/drawing/2014/main" val="3031983236"/>
                    </a:ext>
                  </a:extLst>
                </a:gridCol>
                <a:gridCol w="780108">
                  <a:extLst>
                    <a:ext uri="{9D8B030D-6E8A-4147-A177-3AD203B41FA5}">
                      <a16:colId xmlns:a16="http://schemas.microsoft.com/office/drawing/2014/main" val="2376158047"/>
                    </a:ext>
                  </a:extLst>
                </a:gridCol>
              </a:tblGrid>
              <a:tr h="233929">
                <a:tc gridSpan="2">
                  <a:txBody>
                    <a:bodyPr/>
                    <a:lstStyle/>
                    <a:p>
                      <a:pPr algn="l" fontAlgn="b"/>
                      <a:r>
                        <a:rPr lang="en-US" sz="1100" b="1" u="none" strike="noStrike">
                          <a:effectLst/>
                        </a:rPr>
                        <a:t>802.24 Agenda - January 2019 - St. Louis, MO, USA</a:t>
                      </a:r>
                      <a:endParaRPr lang="en-US" sz="1100" b="1" i="0" u="none" strike="noStrike">
                        <a:solidFill>
                          <a:srgbClr val="000000"/>
                        </a:solidFill>
                        <a:effectLst/>
                        <a:latin typeface="Arial1"/>
                      </a:endParaRPr>
                    </a:p>
                  </a:txBody>
                  <a:tcPr marL="8129" marR="8129" marT="8129" marB="0" anchor="b"/>
                </a:tc>
                <a:tc hMerge="1">
                  <a:txBody>
                    <a:bodyPr/>
                    <a:lstStyle/>
                    <a:p>
                      <a:endParaRPr lang="en-US"/>
                    </a:p>
                  </a:txBody>
                  <a:tcPr/>
                </a:tc>
                <a:tc>
                  <a:txBody>
                    <a:bodyPr/>
                    <a:lstStyle/>
                    <a:p>
                      <a:pPr algn="l" fontAlgn="b"/>
                      <a:r>
                        <a:rPr lang="en-US" sz="1100" b="1" u="none" strike="noStrike">
                          <a:effectLst/>
                        </a:rPr>
                        <a:t>24-19-0001-01</a:t>
                      </a:r>
                      <a:endParaRPr lang="en-US" sz="1100" b="1" i="0" u="none" strike="noStrike">
                        <a:solidFill>
                          <a:srgbClr val="000000"/>
                        </a:solidFill>
                        <a:effectLst/>
                        <a:latin typeface="Arial1"/>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Arial1"/>
                      </a:endParaRPr>
                    </a:p>
                  </a:txBody>
                  <a:tcPr marL="8129" marR="8129" marT="8129" marB="0" anchor="b"/>
                </a:tc>
                <a:extLst>
                  <a:ext uri="{0D108BD9-81ED-4DB2-BD59-A6C34878D82A}">
                    <a16:rowId xmlns:a16="http://schemas.microsoft.com/office/drawing/2014/main" val="854448425"/>
                  </a:ext>
                </a:extLst>
              </a:tr>
              <a:tr h="222789">
                <a:tc>
                  <a:txBody>
                    <a:bodyPr/>
                    <a:lstStyle/>
                    <a:p>
                      <a:pPr algn="ctr" fontAlgn="b"/>
                      <a:endParaRPr lang="en-US" sz="105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598105458"/>
                  </a:ext>
                </a:extLst>
              </a:tr>
              <a:tr h="225017">
                <a:tc>
                  <a:txBody>
                    <a:bodyPr/>
                    <a:lstStyle/>
                    <a:p>
                      <a:pPr algn="ctr" fontAlgn="t"/>
                      <a:r>
                        <a:rPr lang="en-US" sz="1100" b="1" u="none" strike="noStrike">
                          <a:effectLst/>
                        </a:rPr>
                        <a:t>1</a:t>
                      </a:r>
                      <a:endParaRPr lang="en-US" sz="1100" b="1" i="0" u="none" strike="noStrike">
                        <a:solidFill>
                          <a:srgbClr val="000000"/>
                        </a:solidFill>
                        <a:effectLst/>
                        <a:latin typeface="Times New Roman1"/>
                      </a:endParaRPr>
                    </a:p>
                  </a:txBody>
                  <a:tcPr marL="8129" marR="8129" marT="8129" marB="0"/>
                </a:tc>
                <a:tc>
                  <a:txBody>
                    <a:bodyPr/>
                    <a:lstStyle/>
                    <a:p>
                      <a:pPr algn="ctr" fontAlgn="b"/>
                      <a:r>
                        <a:rPr lang="en-US" sz="1100" b="1" u="none" strike="noStrike">
                          <a:effectLst/>
                        </a:rPr>
                        <a:t>Wednesday PM2 session</a:t>
                      </a:r>
                      <a:endParaRPr lang="en-US" sz="110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Arial1"/>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Arial1"/>
                      </a:endParaRPr>
                    </a:p>
                  </a:txBody>
                  <a:tcPr marL="8129" marR="8129" marT="8129" marB="0" anchor="b"/>
                </a:tc>
                <a:extLst>
                  <a:ext uri="{0D108BD9-81ED-4DB2-BD59-A6C34878D82A}">
                    <a16:rowId xmlns:a16="http://schemas.microsoft.com/office/drawing/2014/main" val="826717877"/>
                  </a:ext>
                </a:extLst>
              </a:tr>
              <a:tr h="222789">
                <a:tc>
                  <a:txBody>
                    <a:bodyPr/>
                    <a:lstStyle/>
                    <a:p>
                      <a:pPr algn="ctr" fontAlgn="t"/>
                      <a:r>
                        <a:rPr lang="en-US" sz="1050" b="1" u="none" strike="noStrike">
                          <a:effectLst/>
                        </a:rPr>
                        <a:t>1.1</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Call session to order, present “Guidelines for IEEE SA meetings”, Quorum</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809798836"/>
                  </a:ext>
                </a:extLst>
              </a:tr>
              <a:tr h="222789">
                <a:tc>
                  <a:txBody>
                    <a:bodyPr/>
                    <a:lstStyle/>
                    <a:p>
                      <a:pPr algn="ctr" fontAlgn="t"/>
                      <a:r>
                        <a:rPr lang="en-US" sz="1050" b="1" u="none" strike="noStrike">
                          <a:effectLst/>
                        </a:rPr>
                        <a:t>1.2</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Review of Agenda / Approval of Agenda</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4:05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943681316"/>
                  </a:ext>
                </a:extLst>
              </a:tr>
              <a:tr h="222789">
                <a:tc>
                  <a:txBody>
                    <a:bodyPr/>
                    <a:lstStyle/>
                    <a:p>
                      <a:pPr algn="ctr" fontAlgn="t"/>
                      <a:r>
                        <a:rPr lang="en-US" sz="1050" b="1" u="none" strike="noStrike">
                          <a:effectLst/>
                        </a:rPr>
                        <a:t>1.3</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Approve minutes from prior TAG meeting</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4:10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284581056"/>
                  </a:ext>
                </a:extLst>
              </a:tr>
              <a:tr h="222789">
                <a:tc>
                  <a:txBody>
                    <a:bodyPr/>
                    <a:lstStyle/>
                    <a:p>
                      <a:pPr algn="ctr" fontAlgn="t"/>
                      <a:r>
                        <a:rPr lang="en-US" sz="1050" b="1" u="none" strike="noStrike">
                          <a:effectLst/>
                        </a:rPr>
                        <a:t>1.4</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Introduction/meeting objectives / Review action items from previous meeting</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4:15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590156980"/>
                  </a:ext>
                </a:extLst>
              </a:tr>
              <a:tr h="222789">
                <a:tc>
                  <a:txBody>
                    <a:bodyPr/>
                    <a:lstStyle/>
                    <a:p>
                      <a:pPr algn="ctr" fontAlgn="t"/>
                      <a:r>
                        <a:rPr lang="en-US" sz="1050" b="1" u="none" strike="noStrike">
                          <a:effectLst/>
                        </a:rPr>
                        <a:t>1.5</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Liaison Review </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4:20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44706715"/>
                  </a:ext>
                </a:extLst>
              </a:tr>
              <a:tr h="222789">
                <a:tc>
                  <a:txBody>
                    <a:bodyPr/>
                    <a:lstStyle/>
                    <a:p>
                      <a:pPr algn="ctr" fontAlgn="t"/>
                      <a:r>
                        <a:rPr lang="en-US" sz="1050" b="1" u="none" strike="noStrike">
                          <a:effectLst/>
                        </a:rPr>
                        <a:t>1.6</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802.24.1 Smart Grid Task Group </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2035176170"/>
                  </a:ext>
                </a:extLst>
              </a:tr>
              <a:tr h="222789">
                <a:tc>
                  <a:txBody>
                    <a:bodyPr/>
                    <a:lstStyle/>
                    <a:p>
                      <a:pPr algn="ctr" fontAlgn="t"/>
                      <a:r>
                        <a:rPr lang="en-US" sz="1050" b="1" u="none" strike="noStrike">
                          <a:effectLst/>
                        </a:rPr>
                        <a:t>1.7</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ITU and regulatory items</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 Holcomb</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20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464355520"/>
                  </a:ext>
                </a:extLst>
              </a:tr>
              <a:tr h="222789">
                <a:tc>
                  <a:txBody>
                    <a:bodyPr/>
                    <a:lstStyle/>
                    <a:p>
                      <a:pPr algn="ctr" fontAlgn="t"/>
                      <a:r>
                        <a:rPr lang="en-US" sz="1050" b="1" u="none" strike="noStrike">
                          <a:effectLst/>
                        </a:rPr>
                        <a:t>1.8</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Collaboration with 802.21: 'Network Enablers for Seamless HMD-based VR (Virtual Reality)’ </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 / Das</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4:50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837608579"/>
                  </a:ext>
                </a:extLst>
              </a:tr>
              <a:tr h="222789">
                <a:tc>
                  <a:txBody>
                    <a:bodyPr/>
                    <a:lstStyle/>
                    <a:p>
                      <a:pPr algn="ctr" fontAlgn="t"/>
                      <a:r>
                        <a:rPr lang="en-US" sz="1050" b="1" u="none" strike="noStrike">
                          <a:effectLst/>
                        </a:rPr>
                        <a:t>1.9</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Recess </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690305016"/>
                  </a:ext>
                </a:extLst>
              </a:tr>
              <a:tr h="267347">
                <a:tc>
                  <a:txBody>
                    <a:bodyPr/>
                    <a:lstStyle/>
                    <a:p>
                      <a:pPr algn="ctr" fontAlgn="t"/>
                      <a:endParaRPr lang="en-US" sz="1050" b="1" i="0" u="none" strike="noStrike">
                        <a:solidFill>
                          <a:srgbClr val="000000"/>
                        </a:solidFill>
                        <a:effectLst/>
                        <a:latin typeface="Times New Roman1"/>
                      </a:endParaRPr>
                    </a:p>
                  </a:txBody>
                  <a:tcPr marL="8129" marR="8129" marT="8129" marB="0"/>
                </a:tc>
                <a:tc>
                  <a:txBody>
                    <a:bodyPr/>
                    <a:lstStyle/>
                    <a:p>
                      <a:pPr algn="l" fontAlgn="b"/>
                      <a:endParaRPr lang="en-US" sz="1050" b="1" i="0" u="none" strike="noStrike">
                        <a:solidFill>
                          <a:srgbClr val="000000"/>
                        </a:solidFill>
                        <a:effectLst/>
                        <a:latin typeface="Calibri" panose="020F0502020204030204" pitchFamily="34" charset="0"/>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844655190"/>
                  </a:ext>
                </a:extLst>
              </a:tr>
              <a:tr h="233929">
                <a:tc>
                  <a:txBody>
                    <a:bodyPr/>
                    <a:lstStyle/>
                    <a:p>
                      <a:pPr algn="ctr" fontAlgn="t"/>
                      <a:r>
                        <a:rPr lang="en-US" sz="1100" b="1" u="none" strike="noStrike">
                          <a:effectLst/>
                        </a:rPr>
                        <a:t>2</a:t>
                      </a:r>
                      <a:endParaRPr lang="en-US" sz="1100" b="1" i="0" u="none" strike="noStrike">
                        <a:solidFill>
                          <a:srgbClr val="000000"/>
                        </a:solidFill>
                        <a:effectLst/>
                        <a:latin typeface="Times New Roman1"/>
                      </a:endParaRPr>
                    </a:p>
                  </a:txBody>
                  <a:tcPr marL="8129" marR="8129" marT="8129" marB="0"/>
                </a:tc>
                <a:tc>
                  <a:txBody>
                    <a:bodyPr/>
                    <a:lstStyle/>
                    <a:p>
                      <a:pPr algn="ctr" fontAlgn="b"/>
                      <a:r>
                        <a:rPr lang="en-US" sz="1100" b="1" u="none" strike="noStrike">
                          <a:effectLst/>
                        </a:rPr>
                        <a:t>Thursday PM2 session</a:t>
                      </a:r>
                      <a:endParaRPr lang="en-US" sz="1100" b="1" i="0" u="none" strike="noStrike">
                        <a:solidFill>
                          <a:srgbClr val="000000"/>
                        </a:solidFill>
                        <a:effectLst/>
                        <a:latin typeface="Times New Roman1"/>
                      </a:endParaRPr>
                    </a:p>
                  </a:txBody>
                  <a:tcPr marL="8129" marR="8129" marT="8129" marB="0" anchor="b"/>
                </a:tc>
                <a:tc>
                  <a:txBody>
                    <a:bodyPr/>
                    <a:lstStyle/>
                    <a:p>
                      <a:pPr algn="l" fontAlgn="b"/>
                      <a:endParaRPr lang="en-US" sz="1050" b="1" i="0" u="none" strike="noStrike">
                        <a:solidFill>
                          <a:srgbClr val="000000"/>
                        </a:solidFill>
                        <a:effectLst/>
                        <a:latin typeface="Arial1"/>
                      </a:endParaRPr>
                    </a:p>
                  </a:txBody>
                  <a:tcPr marL="8129" marR="8129" marT="8129" marB="0" anchor="b"/>
                </a:tc>
                <a:tc>
                  <a:txBody>
                    <a:bodyPr/>
                    <a:lstStyle/>
                    <a:p>
                      <a:pPr algn="l" fontAlgn="b"/>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964408455"/>
                  </a:ext>
                </a:extLst>
              </a:tr>
              <a:tr h="222789">
                <a:tc>
                  <a:txBody>
                    <a:bodyPr/>
                    <a:lstStyle/>
                    <a:p>
                      <a:pPr algn="ctr" fontAlgn="t"/>
                      <a:r>
                        <a:rPr lang="en-US" sz="1050" b="1" u="none" strike="noStrike">
                          <a:effectLst/>
                        </a:rPr>
                        <a:t>2.1</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Call to Order  802.24 TAG</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4:00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003620577"/>
                  </a:ext>
                </a:extLst>
              </a:tr>
              <a:tr h="445579">
                <a:tc>
                  <a:txBody>
                    <a:bodyPr/>
                    <a:lstStyle/>
                    <a:p>
                      <a:pPr algn="ctr" fontAlgn="t"/>
                      <a:r>
                        <a:rPr lang="en-US" sz="1050" b="1" u="none" strike="noStrike">
                          <a:effectLst/>
                        </a:rPr>
                        <a:t>2.2</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Liaison with  ATIS TOPS Council IoT Categorization Focus Group - review and comment on IoT Characteristics Matrix</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30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2930137635"/>
                  </a:ext>
                </a:extLst>
              </a:tr>
              <a:tr h="222789">
                <a:tc>
                  <a:txBody>
                    <a:bodyPr/>
                    <a:lstStyle/>
                    <a:p>
                      <a:pPr algn="ctr" fontAlgn="t"/>
                      <a:r>
                        <a:rPr lang="en-US" sz="1050" b="1" u="none" strike="noStrike">
                          <a:effectLst/>
                        </a:rPr>
                        <a:t>2.3</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Follow up on "Network Integration" discussion from November</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4:45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801556167"/>
                  </a:ext>
                </a:extLst>
              </a:tr>
              <a:tr h="222789">
                <a:tc>
                  <a:txBody>
                    <a:bodyPr/>
                    <a:lstStyle/>
                    <a:p>
                      <a:pPr algn="ctr" fontAlgn="t"/>
                      <a:r>
                        <a:rPr lang="en-US" sz="1050" b="1" u="none" strike="noStrike">
                          <a:effectLst/>
                        </a:rPr>
                        <a:t>2.4</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Discussion on Low Latency White Paper proposal</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20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5:05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3200047273"/>
                  </a:ext>
                </a:extLst>
              </a:tr>
              <a:tr h="445579">
                <a:tc>
                  <a:txBody>
                    <a:bodyPr/>
                    <a:lstStyle/>
                    <a:p>
                      <a:pPr algn="ctr" fontAlgn="t"/>
                      <a:r>
                        <a:rPr lang="en-US" sz="1050" b="1" u="none" strike="noStrike">
                          <a:effectLst/>
                        </a:rPr>
                        <a:t>2.5</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Liasion Discussion of IEC SEG8 report "Monitoring and impact assessment of emerging technologies and architectures"</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5:15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932732228"/>
                  </a:ext>
                </a:extLst>
              </a:tr>
              <a:tr h="222789">
                <a:tc>
                  <a:txBody>
                    <a:bodyPr/>
                    <a:lstStyle/>
                    <a:p>
                      <a:pPr algn="ctr" fontAlgn="t"/>
                      <a:r>
                        <a:rPr lang="en-US" sz="1050" b="1" u="none" strike="noStrike">
                          <a:effectLst/>
                        </a:rPr>
                        <a:t>2.6</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Comments and feedback from NIST on Smart Grid Wireless Standards Matrix</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5:30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2564311563"/>
                  </a:ext>
                </a:extLst>
              </a:tr>
              <a:tr h="222789">
                <a:tc>
                  <a:txBody>
                    <a:bodyPr/>
                    <a:lstStyle/>
                    <a:p>
                      <a:pPr algn="ctr" fontAlgn="t"/>
                      <a:r>
                        <a:rPr lang="en-US" sz="1050" b="1" u="none" strike="noStrike">
                          <a:effectLst/>
                        </a:rPr>
                        <a:t>2.7</a:t>
                      </a:r>
                      <a:endParaRPr lang="en-US" sz="1050" b="1" i="0" u="none" strike="noStrike">
                        <a:solidFill>
                          <a:srgbClr val="000000"/>
                        </a:solidFill>
                        <a:effectLst/>
                        <a:latin typeface="Times New Roman1"/>
                      </a:endParaRPr>
                    </a:p>
                  </a:txBody>
                  <a:tcPr marL="8129" marR="8129" marT="8129" marB="0"/>
                </a:tc>
                <a:tc>
                  <a:txBody>
                    <a:bodyPr/>
                    <a:lstStyle/>
                    <a:p>
                      <a:pPr algn="l" fontAlgn="t"/>
                      <a:r>
                        <a:rPr lang="en-US" sz="1050" b="1" u="none" strike="noStrike">
                          <a:effectLst/>
                        </a:rPr>
                        <a:t>Coordination with 802.19 on 802.15.4g and 802.11ah Coexistence project</a:t>
                      </a:r>
                      <a:endParaRPr lang="en-US" sz="1050" b="1" i="0" u="none" strike="noStrike">
                        <a:solidFill>
                          <a:srgbClr val="000000"/>
                        </a:solidFill>
                        <a:effectLst/>
                        <a:latin typeface="Times New Roman" panose="02020603050405020304" pitchFamily="18" charset="0"/>
                      </a:endParaRPr>
                    </a:p>
                  </a:txBody>
                  <a:tcPr marL="8129" marR="8129" marT="8129" marB="0"/>
                </a:tc>
                <a:tc>
                  <a:txBody>
                    <a:bodyPr/>
                    <a:lstStyle/>
                    <a:p>
                      <a:pPr algn="l" fontAlgn="b"/>
                      <a:r>
                        <a:rPr lang="en-US" sz="1050" b="1" u="none" strike="noStrike">
                          <a:effectLst/>
                        </a:rPr>
                        <a:t>Godfrey / Rolfe</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10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5:40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2643253132"/>
                  </a:ext>
                </a:extLst>
              </a:tr>
              <a:tr h="222789">
                <a:tc>
                  <a:txBody>
                    <a:bodyPr/>
                    <a:lstStyle/>
                    <a:p>
                      <a:pPr algn="ctr" fontAlgn="t"/>
                      <a:r>
                        <a:rPr lang="en-US" sz="1050" b="1" u="none" strike="noStrike">
                          <a:effectLst/>
                        </a:rPr>
                        <a:t>2.8</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802.24 New Action Items, New Activities, AOB</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5:45 PM</a:t>
                      </a:r>
                      <a:endParaRPr lang="en-US" sz="1050" b="1" i="0" u="none" strike="noStrike">
                        <a:solidFill>
                          <a:srgbClr val="000000"/>
                        </a:solidFill>
                        <a:effectLst/>
                        <a:latin typeface="Times New Roman1"/>
                      </a:endParaRPr>
                    </a:p>
                  </a:txBody>
                  <a:tcPr marL="8129" marR="8129" marT="8129" marB="0" anchor="b"/>
                </a:tc>
                <a:extLst>
                  <a:ext uri="{0D108BD9-81ED-4DB2-BD59-A6C34878D82A}">
                    <a16:rowId xmlns:a16="http://schemas.microsoft.com/office/drawing/2014/main" val="1561799249"/>
                  </a:ext>
                </a:extLst>
              </a:tr>
              <a:tr h="222789">
                <a:tc>
                  <a:txBody>
                    <a:bodyPr/>
                    <a:lstStyle/>
                    <a:p>
                      <a:pPr algn="ctr" fontAlgn="t"/>
                      <a:r>
                        <a:rPr lang="en-US" sz="1050" b="1" u="none" strike="noStrike">
                          <a:effectLst/>
                        </a:rPr>
                        <a:t>2.9</a:t>
                      </a:r>
                      <a:endParaRPr lang="en-US" sz="1050" b="1" i="0" u="none" strike="noStrike">
                        <a:solidFill>
                          <a:srgbClr val="000000"/>
                        </a:solidFill>
                        <a:effectLst/>
                        <a:latin typeface="Times New Roman1"/>
                      </a:endParaRPr>
                    </a:p>
                  </a:txBody>
                  <a:tcPr marL="8129" marR="8129" marT="8129" marB="0"/>
                </a:tc>
                <a:tc>
                  <a:txBody>
                    <a:bodyPr/>
                    <a:lstStyle/>
                    <a:p>
                      <a:pPr algn="l" fontAlgn="b"/>
                      <a:r>
                        <a:rPr lang="en-US" sz="1050" b="1" u="none" strike="noStrike">
                          <a:effectLst/>
                        </a:rPr>
                        <a:t>Adjourn </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l" fontAlgn="b"/>
                      <a:r>
                        <a:rPr lang="en-US" sz="1050" b="1" u="none" strike="noStrike">
                          <a:effectLst/>
                        </a:rPr>
                        <a:t>Godfrey</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a:effectLst/>
                        </a:rPr>
                        <a:t>0</a:t>
                      </a:r>
                      <a:endParaRPr lang="en-US" sz="1050" b="1" i="0" u="none" strike="noStrike">
                        <a:solidFill>
                          <a:srgbClr val="000000"/>
                        </a:solidFill>
                        <a:effectLst/>
                        <a:latin typeface="Times New Roman" panose="02020603050405020304" pitchFamily="18" charset="0"/>
                      </a:endParaRPr>
                    </a:p>
                  </a:txBody>
                  <a:tcPr marL="8129" marR="8129" marT="8129" marB="0" anchor="b"/>
                </a:tc>
                <a:tc>
                  <a:txBody>
                    <a:bodyPr/>
                    <a:lstStyle/>
                    <a:p>
                      <a:pPr algn="r" fontAlgn="b"/>
                      <a:r>
                        <a:rPr lang="en-US" sz="1050" b="1" u="none" strike="noStrike" dirty="0">
                          <a:effectLst/>
                        </a:rPr>
                        <a:t>5:45 PM</a:t>
                      </a:r>
                      <a:endParaRPr lang="en-US" sz="1050" b="1" i="0" u="none" strike="noStrike" dirty="0">
                        <a:solidFill>
                          <a:srgbClr val="000000"/>
                        </a:solidFill>
                        <a:effectLst/>
                        <a:latin typeface="Times New Roman1"/>
                      </a:endParaRPr>
                    </a:p>
                  </a:txBody>
                  <a:tcPr marL="8129" marR="8129" marT="8129" marB="0" anchor="b"/>
                </a:tc>
                <a:extLst>
                  <a:ext uri="{0D108BD9-81ED-4DB2-BD59-A6C34878D82A}">
                    <a16:rowId xmlns:a16="http://schemas.microsoft.com/office/drawing/2014/main" val="1843361070"/>
                  </a:ext>
                </a:extLst>
              </a:tr>
            </a:tbl>
          </a:graphicData>
        </a:graphic>
      </p:graphicFrame>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2">
            <a:extLst>
              <a:ext uri="{FF2B5EF4-FFF2-40B4-BE49-F238E27FC236}">
                <a16:creationId xmlns:a16="http://schemas.microsoft.com/office/drawing/2014/main" id="{ADD93D48-1FCD-42A1-8CDB-A92FDD907FDE}"/>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
        <p:nvSpPr>
          <p:cNvPr id="23556" name="Text Box 3">
            <a:extLst>
              <a:ext uri="{FF2B5EF4-FFF2-40B4-BE49-F238E27FC236}">
                <a16:creationId xmlns:a16="http://schemas.microsoft.com/office/drawing/2014/main" id="{01D521F0-077A-4B7C-BED3-E54754B99070}"/>
              </a:ext>
            </a:extLst>
          </p:cNvPr>
          <p:cNvSpPr txBox="1">
            <a:spLocks noChangeArrowheads="1"/>
          </p:cNvSpPr>
          <p:nvPr/>
        </p:nvSpPr>
        <p:spPr bwMode="auto">
          <a:xfrm>
            <a:off x="5868991" y="6475416"/>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spcBef>
                <a:spcPct val="0"/>
              </a:spcBef>
              <a:buFontTx/>
              <a:buNone/>
            </a:pPr>
            <a:r>
              <a:rPr lang="en-US" altLang="en-US" sz="1200" b="0">
                <a:solidFill>
                  <a:srgbClr val="000000"/>
                </a:solidFill>
                <a:ea typeface="MS Gothic" panose="020B0609070205080204" pitchFamily="49" charset="-128"/>
              </a:rPr>
              <a:t>Slide </a:t>
            </a:r>
            <a:fld id="{49D9AE47-470D-4282-AF5B-698963B7244C}" type="slidenum">
              <a:rPr lang="en-US" altLang="en-US" sz="1200" b="0">
                <a:solidFill>
                  <a:srgbClr val="000000"/>
                </a:solidFill>
                <a:ea typeface="MS Gothic" panose="020B0609070205080204" pitchFamily="49" charset="-128"/>
              </a:rPr>
              <a:pPr>
                <a:spcBef>
                  <a:spcPct val="0"/>
                </a:spcBef>
                <a:buFontTx/>
                <a:buNone/>
              </a:pPr>
              <a:t>5</a:t>
            </a:fld>
            <a:endParaRPr lang="en-US" altLang="en-US" sz="1200" b="0">
              <a:solidFill>
                <a:srgbClr val="000000"/>
              </a:solidFill>
              <a:ea typeface="MS Gothic" panose="020B0609070205080204" pitchFamily="49" charset="-128"/>
            </a:endParaRPr>
          </a:p>
        </p:txBody>
      </p:sp>
      <p:sp>
        <p:nvSpPr>
          <p:cNvPr id="23557" name="Rectangle 4">
            <a:extLst>
              <a:ext uri="{FF2B5EF4-FFF2-40B4-BE49-F238E27FC236}">
                <a16:creationId xmlns:a16="http://schemas.microsoft.com/office/drawing/2014/main" id="{C3C62EF1-28CC-422B-8ACC-7F1087647ACE}"/>
              </a:ext>
            </a:extLst>
          </p:cNvPr>
          <p:cNvSpPr>
            <a:spLocks noGrp="1" noChangeArrowheads="1"/>
          </p:cNvSpPr>
          <p:nvPr>
            <p:ph type="title"/>
          </p:nvPr>
        </p:nvSpPr>
        <p:spPr>
          <a:xfrm>
            <a:off x="2209800" y="609603"/>
            <a:ext cx="8001000" cy="1160463"/>
          </a:xfrm>
        </p:spPr>
        <p:txBody>
          <a:bodyPr vert="horz" wrap="square" lIns="90000" tIns="46800" rIns="90000" bIns="46800" numCol="1" anchor="ctr" anchorCtr="0" compatLnSpc="1">
            <a:prstTxWarp prst="textNoShape">
              <a:avLst/>
            </a:prstTxWarp>
          </a:bodyPr>
          <a:lstStyle/>
          <a:p>
            <a: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a:solidFill>
                  <a:srgbClr val="000000"/>
                </a:solidFill>
              </a:rPr>
              <a:t>Participation in IEEE 802 Meetings</a:t>
            </a:r>
          </a:p>
        </p:txBody>
      </p:sp>
      <p:sp>
        <p:nvSpPr>
          <p:cNvPr id="23558" name="Text Box 5">
            <a:extLst>
              <a:ext uri="{FF2B5EF4-FFF2-40B4-BE49-F238E27FC236}">
                <a16:creationId xmlns:a16="http://schemas.microsoft.com/office/drawing/2014/main" id="{B1AF009D-110E-415A-A4A5-3DB27F426B7A}"/>
              </a:ext>
            </a:extLst>
          </p:cNvPr>
          <p:cNvSpPr txBox="1">
            <a:spLocks noChangeArrowheads="1"/>
          </p:cNvSpPr>
          <p:nvPr/>
        </p:nvSpPr>
        <p:spPr bwMode="auto">
          <a:xfrm>
            <a:off x="876300" y="1828800"/>
            <a:ext cx="10668000" cy="46466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400" b="1">
                <a:solidFill>
                  <a:schemeClr val="tx1"/>
                </a:solidFill>
                <a:latin typeface="Times New Roman" panose="02020603050405020304" pitchFamily="18" charset="0"/>
              </a:defRPr>
            </a:lvl1pPr>
            <a:lvl2pPr marL="742950" indent="-28575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2000">
                <a:solidFill>
                  <a:schemeClr val="tx1"/>
                </a:solidFill>
                <a:latin typeface="Times New Roman" panose="02020603050405020304" pitchFamily="18" charset="0"/>
              </a:defRPr>
            </a:lvl2pPr>
            <a:lvl3pPr marL="11430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a:solidFill>
                  <a:schemeClr val="tx1"/>
                </a:solidFill>
                <a:latin typeface="Times New Roman" panose="02020603050405020304" pitchFamily="18" charset="0"/>
              </a:defRPr>
            </a:lvl3pPr>
            <a:lvl4pPr marL="16002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4pPr>
            <a:lvl5pPr marL="2057400" indent="-228600">
              <a:spcBef>
                <a:spcPct val="20000"/>
              </a:spcBef>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600">
                <a:solidFill>
                  <a:schemeClr val="tx1"/>
                </a:solidFill>
                <a:latin typeface="Times New Roman" panose="02020603050405020304" pitchFamily="18" charset="0"/>
              </a:defRPr>
            </a:lvl9pPr>
          </a:lstStyle>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Participation in any IEEE 802 meeting (Sponsor, Sponsor subgroup, Working Group, Working Group subgroup, etc.) is on an individual basis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in the IEEE standards development individual process shall act based on their qualifications and experience.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3"/>
              </a:rPr>
              <a:t>https://standards.ieee.org/develop/policies/bylaws/sb_bylaws.pdf section 5.2.1</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IEEE 802 Working Group membership is by individual; “Working Group members shall participate in the consensus process in a manner consistent with their professional expert opinion as individuals, and not as organizational representatives”.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4.2.1 “Establishment”, of the IEEE 802 LMSC Working Group Policies and Procedures)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a:t>
            </a:r>
          </a:p>
          <a:p>
            <a:pPr>
              <a:spcBef>
                <a:spcPct val="0"/>
              </a:spcBef>
              <a:buFontTx/>
              <a:buNone/>
            </a:pPr>
            <a:r>
              <a:rPr lang="en-US" altLang="en-US" sz="16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Participants shall not direct the actions or votes of any other member of an IEEE 802 Working Group or retaliate against any other member for their actions or votes within IEEE 802 Working Group meetings, see </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4"/>
              </a:rPr>
              <a:t>https://standards.ieee.org/develop/policies/bylaws/sb_bylaws.pdf</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section 5.2.1.3 and the IEEE 802 LMSC Working Group Policies and Procedures, </a:t>
            </a:r>
            <a:r>
              <a:rPr lang="en-US" altLang="en-US" sz="1600" dirty="0" err="1">
                <a:solidFill>
                  <a:srgbClr val="000000"/>
                </a:solidFill>
                <a:latin typeface="Arial" panose="020B0604020202020204" pitchFamily="34" charset="0"/>
                <a:ea typeface="ＭＳ Ｐゴシック" panose="020B0600070205080204" pitchFamily="34" charset="-128"/>
                <a:cs typeface="Arial" panose="020B0604020202020204" pitchFamily="34" charset="0"/>
              </a:rPr>
              <a:t>subclause</a:t>
            </a:r>
            <a:r>
              <a:rPr lang="en-US" altLang="en-US" sz="16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3.4.1 “Chair”, list item x.</a:t>
            </a:r>
          </a:p>
          <a:p>
            <a:pPr>
              <a:spcBef>
                <a:spcPct val="0"/>
              </a:spcBef>
              <a:buFontTx/>
              <a:buNone/>
            </a:pPr>
            <a:r>
              <a:rPr lang="en-US" altLang="en-US" sz="18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By participating in IEEE 802 meetings, you accept these requirements. If you do not agree to these policies then you shall not participate.</a:t>
            </a:r>
          </a:p>
          <a:p>
            <a:pPr>
              <a:spcBef>
                <a:spcPct val="0"/>
              </a:spcBef>
              <a:buFontTx/>
              <a:buNone/>
            </a:pP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(Latest revision of IEEE 802 LMSC Working Group Policies and Procedures: </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hlinkClick r:id="rId5"/>
              </a:rPr>
              <a:t>http://www.ieee802.org/devdocs.shtml</a:t>
            </a:r>
            <a:r>
              <a:rPr lang="en-US" altLang="en-US" sz="1200" b="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GB" altLang="en-US" sz="1400" dirty="0">
              <a:solidFill>
                <a:srgbClr val="000000"/>
              </a:solidFill>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22842901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6</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November minutes</a:t>
            </a:r>
          </a:p>
          <a:p>
            <a:pPr lvl="1"/>
            <a:r>
              <a:rPr lang="en-US" dirty="0"/>
              <a:t>24-18-0029r0 </a:t>
            </a:r>
          </a:p>
          <a:p>
            <a:pPr lvl="1"/>
            <a:endParaRPr lang="en-US" dirty="0"/>
          </a:p>
          <a:p>
            <a:pPr lvl="1"/>
            <a:endParaRPr lang="en-US" dirty="0"/>
          </a:p>
          <a:p>
            <a:r>
              <a:rPr lang="en-US" dirty="0"/>
              <a:t>TAG Action Items from November:</a:t>
            </a:r>
          </a:p>
          <a:p>
            <a:pPr lvl="1"/>
            <a:endParaRPr lang="en-US" dirty="0"/>
          </a:p>
          <a:p>
            <a:pPr lvl="1"/>
            <a:endParaRPr lang="en-US" dirty="0"/>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7</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36DCB1A-D509-4D1C-AA96-FDAEEBF05BE1}"/>
              </a:ext>
            </a:extLst>
          </p:cNvPr>
          <p:cNvSpPr>
            <a:spLocks noGrp="1"/>
          </p:cNvSpPr>
          <p:nvPr>
            <p:ph type="title"/>
          </p:nvPr>
        </p:nvSpPr>
        <p:spPr/>
        <p:txBody>
          <a:bodyPr/>
          <a:lstStyle/>
          <a:p>
            <a:r>
              <a:rPr lang="en-US" dirty="0"/>
              <a:t>Sub 1 GHz White Paper</a:t>
            </a:r>
          </a:p>
        </p:txBody>
      </p:sp>
      <p:sp>
        <p:nvSpPr>
          <p:cNvPr id="7" name="Content Placeholder 6">
            <a:extLst>
              <a:ext uri="{FF2B5EF4-FFF2-40B4-BE49-F238E27FC236}">
                <a16:creationId xmlns:a16="http://schemas.microsoft.com/office/drawing/2014/main" id="{211B85AB-81DD-455A-A196-976D64F74796}"/>
              </a:ext>
            </a:extLst>
          </p:cNvPr>
          <p:cNvSpPr>
            <a:spLocks noGrp="1"/>
          </p:cNvSpPr>
          <p:nvPr>
            <p:ph idx="1"/>
          </p:nvPr>
        </p:nvSpPr>
        <p:spPr>
          <a:xfrm>
            <a:off x="914400" y="1981200"/>
            <a:ext cx="10363200" cy="4114800"/>
          </a:xfrm>
        </p:spPr>
        <p:txBody>
          <a:bodyPr/>
          <a:lstStyle/>
          <a:p>
            <a:r>
              <a:rPr lang="en-US" dirty="0"/>
              <a:t>Requested that the paper title was changed from "IEEE 802.24 Vertical Applications TAG“  to "Smart Grid Standards for Operation in Sub 1 GHz Bands“</a:t>
            </a:r>
          </a:p>
          <a:p>
            <a:endParaRPr lang="en-US" dirty="0"/>
          </a:p>
          <a:p>
            <a:r>
              <a:rPr lang="en-US" dirty="0"/>
              <a:t>Published in December</a:t>
            </a:r>
          </a:p>
          <a:p>
            <a:r>
              <a:rPr lang="en-US" dirty="0"/>
              <a:t>Posted on 802.24 web page:</a:t>
            </a:r>
          </a:p>
          <a:p>
            <a:pPr lvl="1"/>
            <a:endParaRPr lang="en-US" dirty="0"/>
          </a:p>
          <a:p>
            <a:endParaRPr lang="en-US" dirty="0"/>
          </a:p>
        </p:txBody>
      </p:sp>
      <p:sp>
        <p:nvSpPr>
          <p:cNvPr id="4" name="Footer Placeholder 3">
            <a:extLst>
              <a:ext uri="{FF2B5EF4-FFF2-40B4-BE49-F238E27FC236}">
                <a16:creationId xmlns:a16="http://schemas.microsoft.com/office/drawing/2014/main" id="{3E707001-182D-4265-9072-6A55FD61BF2F}"/>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0FCC284-616B-49DF-8476-FE0CD288B458}"/>
              </a:ext>
            </a:extLst>
          </p:cNvPr>
          <p:cNvSpPr>
            <a:spLocks noGrp="1"/>
          </p:cNvSpPr>
          <p:nvPr>
            <p:ph type="sldNum" sz="quarter" idx="12"/>
          </p:nvPr>
        </p:nvSpPr>
        <p:spPr>
          <a:xfrm>
            <a:off x="5930398" y="6475413"/>
            <a:ext cx="432811" cy="184666"/>
          </a:xfrm>
        </p:spPr>
        <p:txBody>
          <a:bodyPr/>
          <a:lstStyle/>
          <a:p>
            <a:r>
              <a:rPr lang="en-US" altLang="en-US"/>
              <a:t>Slide </a:t>
            </a:r>
            <a:fld id="{A42A6F1F-89D0-4C7C-88C0-E46BC40C428C}" type="slidenum">
              <a:rPr lang="en-US" altLang="en-US" smtClean="0"/>
              <a:pPr/>
              <a:t>8</a:t>
            </a:fld>
            <a:endParaRPr lang="en-US" altLang="en-US"/>
          </a:p>
        </p:txBody>
      </p:sp>
      <p:sp>
        <p:nvSpPr>
          <p:cNvPr id="3" name="Rectangle 2">
            <a:extLst>
              <a:ext uri="{FF2B5EF4-FFF2-40B4-BE49-F238E27FC236}">
                <a16:creationId xmlns:a16="http://schemas.microsoft.com/office/drawing/2014/main" id="{F1361DB4-DBC1-4684-8626-076240E0019C}"/>
              </a:ext>
            </a:extLst>
          </p:cNvPr>
          <p:cNvSpPr>
            <a:spLocks noChangeArrowheads="1"/>
          </p:cNvSpPr>
          <p:nvPr/>
        </p:nvSpPr>
        <p:spPr bwMode="auto">
          <a:xfrm>
            <a:off x="2362200" y="51816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2"/>
              </a:rPr>
              <a:t>802.24 Smart Grid Standards for Operation in Sub-1 GHz Bands</a:t>
            </a: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extLst>
      <p:ext uri="{BB962C8B-B14F-4D97-AF65-F5344CB8AC3E}">
        <p14:creationId xmlns:p14="http://schemas.microsoft.com/office/powerpoint/2010/main" val="1059671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chor="t" anchorCtr="0"/>
          <a:lstStyle/>
          <a:p>
            <a:r>
              <a:rPr lang="en-US"/>
              <a:t>Wednesday </a:t>
            </a:r>
            <a:r>
              <a:rPr lang="en-US" dirty="0"/>
              <a:t>802.24.1</a:t>
            </a:r>
          </a:p>
        </p:txBody>
      </p:sp>
      <p:sp>
        <p:nvSpPr>
          <p:cNvPr id="7" name="Text Placeholder 6"/>
          <p:cNvSpPr>
            <a:spLocks noGrp="1"/>
          </p:cNvSpPr>
          <p:nvPr>
            <p:ph type="body" idx="1"/>
          </p:nvPr>
        </p:nvSpPr>
        <p:spPr/>
        <p:txBody>
          <a:bodyPr/>
          <a:lstStyle/>
          <a:p>
            <a:pPr algn="ctr"/>
            <a:r>
              <a:rPr lang="en-US" sz="4000" dirty="0"/>
              <a:t>Smart Grid TG</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9</a:t>
            </a:fld>
            <a:endParaRPr lang="en-US" altLang="en-US"/>
          </a:p>
        </p:txBody>
      </p:sp>
    </p:spTree>
    <p:extLst>
      <p:ext uri="{BB962C8B-B14F-4D97-AF65-F5344CB8AC3E}">
        <p14:creationId xmlns:p14="http://schemas.microsoft.com/office/powerpoint/2010/main" val="1537765422"/>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802-24-Theme1</Template>
  <TotalTime>33322</TotalTime>
  <Words>1752</Words>
  <Application>Microsoft Office PowerPoint</Application>
  <PresentationFormat>Widescreen</PresentationFormat>
  <Paragraphs>332</Paragraphs>
  <Slides>21</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MS Gothic</vt:lpstr>
      <vt:lpstr>ＭＳ Ｐゴシック</vt:lpstr>
      <vt:lpstr>Arial</vt:lpstr>
      <vt:lpstr>Arial1</vt:lpstr>
      <vt:lpstr>Calibri</vt:lpstr>
      <vt:lpstr>Helvetica</vt:lpstr>
      <vt:lpstr>Monotype Sorts</vt:lpstr>
      <vt:lpstr>Times New Roman</vt:lpstr>
      <vt:lpstr>Times New Roman1</vt:lpstr>
      <vt:lpstr>802-24-Theme1</vt:lpstr>
      <vt:lpstr>802.24 Vertical Applications TAG</vt:lpstr>
      <vt:lpstr>802.24 Overview</vt:lpstr>
      <vt:lpstr>Agenda – 802.24-19-0001r0</vt:lpstr>
      <vt:lpstr>Guidelines for IEEE-SA Meetings</vt:lpstr>
      <vt:lpstr>Participation in IEEE 802 Meetings</vt:lpstr>
      <vt:lpstr>Administration</vt:lpstr>
      <vt:lpstr>802.24 TAG</vt:lpstr>
      <vt:lpstr>Sub 1 GHz White Paper</vt:lpstr>
      <vt:lpstr>Wednesday 802.24.1</vt:lpstr>
      <vt:lpstr>ITU and Radio Regulatory Items</vt:lpstr>
      <vt:lpstr>TSN White Paper</vt:lpstr>
      <vt:lpstr>Collaboration with 802.21</vt:lpstr>
      <vt:lpstr>Thursday 802.24 TAG</vt:lpstr>
      <vt:lpstr>Liaison with  ATIS TOPS Council IoT Categorization Focus Group</vt:lpstr>
      <vt:lpstr>“Network Integration” action item</vt:lpstr>
      <vt:lpstr>Network Integration: Notes from November</vt:lpstr>
      <vt:lpstr>“Low latency” White Paper</vt:lpstr>
      <vt:lpstr>Liaison with IEC SEG8</vt:lpstr>
      <vt:lpstr>802.15.4g and 802.11ah Coexistence</vt:lpstr>
      <vt:lpstr>2019 TAG Activity Plan</vt:lpstr>
      <vt:lpstr>802.24 TAG closing</vt:lpstr>
    </vt:vector>
  </TitlesOfParts>
  <Company>EPRI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Opening Report</dc:title>
  <dc:subject>802.24 Opening Report</dc:subject>
  <dc:creator>Godfrey, Tim</dc:creator>
  <cp:keywords/>
  <dc:description>&lt;doc#&gt;</dc:description>
  <cp:lastModifiedBy>Godfrey, Tim</cp:lastModifiedBy>
  <cp:revision>604</cp:revision>
  <cp:lastPrinted>1998-02-10T13:28:06Z</cp:lastPrinted>
  <dcterms:created xsi:type="dcterms:W3CDTF">2015-05-13T21:49:41Z</dcterms:created>
  <dcterms:modified xsi:type="dcterms:W3CDTF">2019-01-09T23:26:53Z</dcterms:modified>
</cp:coreProperties>
</file>