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8" r:id="rId2"/>
    <p:sldId id="394" r:id="rId3"/>
    <p:sldId id="285" r:id="rId4"/>
    <p:sldId id="414" r:id="rId5"/>
    <p:sldId id="418" r:id="rId6"/>
    <p:sldId id="259" r:id="rId7"/>
    <p:sldId id="270" r:id="rId8"/>
    <p:sldId id="439" r:id="rId9"/>
    <p:sldId id="457" r:id="rId10"/>
    <p:sldId id="325" r:id="rId11"/>
    <p:sldId id="415" r:id="rId12"/>
    <p:sldId id="456" r:id="rId13"/>
    <p:sldId id="416" r:id="rId14"/>
    <p:sldId id="433" r:id="rId15"/>
    <p:sldId id="448" r:id="rId16"/>
    <p:sldId id="446" r:id="rId17"/>
    <p:sldId id="434" r:id="rId18"/>
    <p:sldId id="406" r:id="rId19"/>
    <p:sldId id="455" r:id="rId20"/>
    <p:sldId id="391"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099" autoAdjust="0"/>
  </p:normalViewPr>
  <p:slideViewPr>
    <p:cSldViewPr>
      <p:cViewPr varScale="1">
        <p:scale>
          <a:sx n="128" d="100"/>
          <a:sy n="128" d="100"/>
        </p:scale>
        <p:origin x="654" y="114"/>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337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23151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1154113" y="701675"/>
            <a:ext cx="4625975"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1154113" y="701675"/>
            <a:ext cx="4625975"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802.24-18-0020r1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Sept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24/dcn/17/24-17-0006-12-sgtg-tsn-utility-applications-white-paper.docx" TargetMode="External"/><Relationship Id="rId2" Type="http://schemas.openxmlformats.org/officeDocument/2006/relationships/hyperlink" Target="https://mentor.ieee.org/802.24/dcn/17/24-17-0006-15-sgtg-tsn-utility-applications-white-paper.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Sept 2018 Meeting</a:t>
            </a:r>
          </a:p>
          <a:p>
            <a:endParaRPr lang="en-US" dirty="0"/>
          </a:p>
          <a:p>
            <a:r>
              <a:rPr lang="en-US" dirty="0"/>
              <a:t>Waikoloa, Hawaii,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Tuesday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1537765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399"/>
            <a:ext cx="7772400" cy="4799013"/>
          </a:xfrm>
        </p:spPr>
        <p:txBody>
          <a:bodyPr>
            <a:normAutofit fontScale="62500" lnSpcReduction="20000"/>
          </a:bodyPr>
          <a:lstStyle/>
          <a:p>
            <a:pPr marL="457200" lvl="1" indent="0">
              <a:buNone/>
            </a:pPr>
            <a:endParaRPr lang="en-US" dirty="0"/>
          </a:p>
          <a:p>
            <a:r>
              <a:rPr lang="en-US" dirty="0"/>
              <a:t>Update from 802.18</a:t>
            </a:r>
          </a:p>
          <a:p>
            <a:endParaRPr lang="en-US" dirty="0"/>
          </a:p>
          <a:p>
            <a:r>
              <a:rPr lang="en-US" dirty="0"/>
              <a:t>Database proposal in response to 6 GHz NPRM</a:t>
            </a:r>
          </a:p>
          <a:p>
            <a:pPr lvl="1"/>
            <a:r>
              <a:rPr lang="en-US" dirty="0"/>
              <a:t>Intended to address objections of incumbent users of band (including utilities)</a:t>
            </a:r>
          </a:p>
          <a:p>
            <a:pPr lvl="1"/>
            <a:r>
              <a:rPr lang="en-US" dirty="0"/>
              <a:t>Does database access reduce resilience of the network? If the backbone is down, how do devices get access? </a:t>
            </a:r>
          </a:p>
          <a:p>
            <a:pPr lvl="1"/>
            <a:r>
              <a:rPr lang="en-US" dirty="0"/>
              <a:t>15.4m provides a mechanism for initial transmission connection to query.</a:t>
            </a:r>
          </a:p>
          <a:p>
            <a:pPr lvl="1"/>
            <a:endParaRPr lang="en-US" dirty="0"/>
          </a:p>
          <a:p>
            <a:r>
              <a:rPr lang="en-US" dirty="0"/>
              <a:t>Is there a need for a white paper on the implications of database access for critical applications? </a:t>
            </a:r>
          </a:p>
          <a:p>
            <a:pPr lvl="1"/>
            <a:r>
              <a:rPr lang="en-US" dirty="0"/>
              <a:t>Both the incumbent users need confidence of protection, but the database users also need confidence of availability of access. </a:t>
            </a:r>
          </a:p>
          <a:p>
            <a:pPr lvl="1"/>
            <a:r>
              <a:rPr lang="en-US" dirty="0"/>
              <a:t>Coordinate with Rich Kennedy’s work</a:t>
            </a:r>
          </a:p>
          <a:p>
            <a:pPr lvl="1"/>
            <a:endParaRPr lang="en-US" dirty="0"/>
          </a:p>
          <a:p>
            <a:pPr lvl="1"/>
            <a:endParaRPr lang="en-US" dirty="0"/>
          </a:p>
          <a:p>
            <a:pPr lvl="1"/>
            <a:endParaRPr lang="en-US" dirty="0"/>
          </a:p>
          <a:p>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11</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8D7E4-F797-4CE0-9867-1B3341CDA745}"/>
              </a:ext>
            </a:extLst>
          </p:cNvPr>
          <p:cNvSpPr>
            <a:spLocks noGrp="1"/>
          </p:cNvSpPr>
          <p:nvPr>
            <p:ph type="title"/>
          </p:nvPr>
        </p:nvSpPr>
        <p:spPr/>
        <p:txBody>
          <a:bodyPr/>
          <a:lstStyle/>
          <a:p>
            <a:r>
              <a:rPr lang="en-US" dirty="0"/>
              <a:t>CEN-CENELEC-ETSI </a:t>
            </a:r>
            <a:br>
              <a:rPr lang="en-US" dirty="0"/>
            </a:br>
            <a:r>
              <a:rPr lang="en-US" dirty="0"/>
              <a:t>Smart Grid Coordination Group</a:t>
            </a:r>
          </a:p>
        </p:txBody>
      </p:sp>
      <p:sp>
        <p:nvSpPr>
          <p:cNvPr id="3" name="Content Placeholder 2">
            <a:extLst>
              <a:ext uri="{FF2B5EF4-FFF2-40B4-BE49-F238E27FC236}">
                <a16:creationId xmlns:a16="http://schemas.microsoft.com/office/drawing/2014/main" id="{27333DC4-0AC1-430D-B565-76E2393278EA}"/>
              </a:ext>
            </a:extLst>
          </p:cNvPr>
          <p:cNvSpPr>
            <a:spLocks noGrp="1"/>
          </p:cNvSpPr>
          <p:nvPr>
            <p:ph idx="1"/>
          </p:nvPr>
        </p:nvSpPr>
        <p:spPr/>
        <p:txBody>
          <a:bodyPr/>
          <a:lstStyle/>
          <a:p>
            <a:r>
              <a:rPr lang="en-US" dirty="0"/>
              <a:t>Possible new activity in this group </a:t>
            </a:r>
          </a:p>
          <a:p>
            <a:r>
              <a:rPr lang="en-US" dirty="0"/>
              <a:t>No – nothing new happening</a:t>
            </a:r>
          </a:p>
        </p:txBody>
      </p:sp>
      <p:sp>
        <p:nvSpPr>
          <p:cNvPr id="4" name="Footer Placeholder 3">
            <a:extLst>
              <a:ext uri="{FF2B5EF4-FFF2-40B4-BE49-F238E27FC236}">
                <a16:creationId xmlns:a16="http://schemas.microsoft.com/office/drawing/2014/main" id="{40B0762B-4BFC-45F4-B29A-4488304D22B6}"/>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C1FD740-E50D-4DA4-A820-DD930DA9535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576059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DFC0-6471-475F-8AFC-DEC153DAFF37}"/>
              </a:ext>
            </a:extLst>
          </p:cNvPr>
          <p:cNvSpPr>
            <a:spLocks noGrp="1"/>
          </p:cNvSpPr>
          <p:nvPr>
            <p:ph type="title"/>
          </p:nvPr>
        </p:nvSpPr>
        <p:spPr/>
        <p:txBody>
          <a:bodyPr/>
          <a:lstStyle/>
          <a:p>
            <a:r>
              <a:rPr lang="en-US" b="1" dirty="0"/>
              <a:t>IEEE PSCC TF S6 </a:t>
            </a:r>
          </a:p>
        </p:txBody>
      </p:sp>
      <p:sp>
        <p:nvSpPr>
          <p:cNvPr id="3" name="Content Placeholder 2">
            <a:extLst>
              <a:ext uri="{FF2B5EF4-FFF2-40B4-BE49-F238E27FC236}">
                <a16:creationId xmlns:a16="http://schemas.microsoft.com/office/drawing/2014/main" id="{10EB3EF5-7698-4C1E-9512-E29AA4A1B435}"/>
              </a:ext>
            </a:extLst>
          </p:cNvPr>
          <p:cNvSpPr>
            <a:spLocks noGrp="1"/>
          </p:cNvSpPr>
          <p:nvPr>
            <p:ph idx="1"/>
          </p:nvPr>
        </p:nvSpPr>
        <p:spPr/>
        <p:txBody>
          <a:bodyPr>
            <a:normAutofit fontScale="47500" lnSpcReduction="20000"/>
          </a:bodyPr>
          <a:lstStyle/>
          <a:p>
            <a:r>
              <a:rPr lang="en-US" b="1" dirty="0"/>
              <a:t>January 2018 Study Report – "Standards for integrating Home Automation IoT to Power Utilities Communication Systems“</a:t>
            </a:r>
          </a:p>
          <a:p>
            <a:endParaRPr lang="en-US" dirty="0"/>
          </a:p>
          <a:p>
            <a:r>
              <a:rPr lang="en-US" dirty="0"/>
              <a:t>TF S6 provided a new draft for review (in private area)</a:t>
            </a:r>
          </a:p>
          <a:p>
            <a:endParaRPr lang="en-US" dirty="0"/>
          </a:p>
          <a:p>
            <a:r>
              <a:rPr lang="en-US" dirty="0"/>
              <a:t>Comments / discussion</a:t>
            </a:r>
          </a:p>
          <a:p>
            <a:pPr lvl="1"/>
            <a:r>
              <a:rPr lang="en-US" dirty="0"/>
              <a:t>5.7 performance requirements – what are other requirements that should be included?</a:t>
            </a:r>
          </a:p>
          <a:p>
            <a:pPr lvl="2"/>
            <a:r>
              <a:rPr lang="en-US" dirty="0"/>
              <a:t>Is it performance of the network, the application, both/neither? </a:t>
            </a:r>
          </a:p>
          <a:p>
            <a:pPr lvl="2"/>
            <a:r>
              <a:rPr lang="en-US" dirty="0"/>
              <a:t>Reliability, Availability, Cost (</a:t>
            </a:r>
            <a:r>
              <a:rPr lang="en-US" dirty="0" err="1"/>
              <a:t>OpEx</a:t>
            </a:r>
            <a:r>
              <a:rPr lang="en-US" dirty="0"/>
              <a:t>, </a:t>
            </a:r>
            <a:r>
              <a:rPr lang="en-US" dirty="0" err="1"/>
              <a:t>CapEx</a:t>
            </a:r>
            <a:r>
              <a:rPr lang="en-US" dirty="0"/>
              <a:t>), Energy Consumption? Lifecycle? Size? Environmental?</a:t>
            </a:r>
          </a:p>
          <a:p>
            <a:pPr lvl="1"/>
            <a:r>
              <a:rPr lang="en-US" dirty="0"/>
              <a:t>Figure 8</a:t>
            </a:r>
          </a:p>
          <a:p>
            <a:pPr lvl="2"/>
            <a:r>
              <a:rPr lang="en-US" dirty="0"/>
              <a:t>802.15.4g SUN PHY is missing.</a:t>
            </a:r>
          </a:p>
          <a:p>
            <a:pPr lvl="2"/>
            <a:r>
              <a:rPr lang="en-US" dirty="0"/>
              <a:t>NB-IOT is missing from 2G/3G/LTE column.</a:t>
            </a:r>
          </a:p>
          <a:p>
            <a:pPr lvl="2"/>
            <a:r>
              <a:rPr lang="en-US" dirty="0"/>
              <a:t>Security is not shown at all?</a:t>
            </a:r>
          </a:p>
          <a:p>
            <a:pPr lvl="2"/>
            <a:r>
              <a:rPr lang="en-US" dirty="0"/>
              <a:t>Z-wave is not a standard except for PHY? </a:t>
            </a:r>
          </a:p>
          <a:p>
            <a:pPr lvl="2"/>
            <a:r>
              <a:rPr lang="en-US" dirty="0"/>
              <a:t>In the class of PLC, there are G3, PRIME, IEEE 1901.1 (</a:t>
            </a:r>
            <a:r>
              <a:rPr lang="en-US" dirty="0" err="1"/>
              <a:t>Netricity</a:t>
            </a:r>
            <a:r>
              <a:rPr lang="en-US" dirty="0"/>
              <a:t>) </a:t>
            </a:r>
          </a:p>
          <a:p>
            <a:pPr lvl="1"/>
            <a:r>
              <a:rPr lang="en-US" dirty="0"/>
              <a:t>Figure 9</a:t>
            </a:r>
          </a:p>
          <a:p>
            <a:pPr lvl="2"/>
            <a:r>
              <a:rPr lang="en-US" dirty="0"/>
              <a:t>Why is HEMS not connected to anything?</a:t>
            </a:r>
          </a:p>
          <a:p>
            <a:endParaRPr lang="en-US" dirty="0"/>
          </a:p>
          <a:p>
            <a:r>
              <a:rPr lang="en-US" dirty="0"/>
              <a:t>Our comments incorporated into draft and uploaded to private area. </a:t>
            </a:r>
          </a:p>
          <a:p>
            <a:r>
              <a:rPr lang="en-US" dirty="0"/>
              <a:t>Continue discussion in November. </a:t>
            </a:r>
          </a:p>
        </p:txBody>
      </p:sp>
      <p:sp>
        <p:nvSpPr>
          <p:cNvPr id="4" name="Footer Placeholder 3">
            <a:extLst>
              <a:ext uri="{FF2B5EF4-FFF2-40B4-BE49-F238E27FC236}">
                <a16:creationId xmlns:a16="http://schemas.microsoft.com/office/drawing/2014/main" id="{C832729C-6FF7-4CF6-AE3D-D926D55564C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EC5294-F6F2-4792-A139-8602C6E8FF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442951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685800" y="1600199"/>
            <a:ext cx="7772400" cy="4875213"/>
          </a:xfrm>
        </p:spPr>
        <p:txBody>
          <a:bodyPr>
            <a:normAutofit fontScale="62500" lnSpcReduction="20000"/>
          </a:bodyPr>
          <a:lstStyle/>
          <a:p>
            <a:r>
              <a:rPr lang="en-US" dirty="0"/>
              <a:t>802.24 will develop a whitepaper/document for application-specific use cases. Identifying where each standard is most suitable, and how to make best use of other changes. </a:t>
            </a:r>
          </a:p>
          <a:p>
            <a:pPr lvl="1"/>
            <a:r>
              <a:rPr lang="en-US" dirty="0"/>
              <a:t>Identify use cases where 802.15.4g is not sufficient and both are needed</a:t>
            </a:r>
          </a:p>
          <a:p>
            <a:pPr lvl="1"/>
            <a:r>
              <a:rPr lang="en-US" dirty="0"/>
              <a:t>Could be choices of applications, channel guidelines, duty cycle,</a:t>
            </a:r>
          </a:p>
          <a:p>
            <a:pPr lvl="1"/>
            <a:r>
              <a:rPr lang="en-US" dirty="0"/>
              <a:t>Avoid perception that 802 standards are unable to coexist</a:t>
            </a:r>
          </a:p>
          <a:p>
            <a:pPr lvl="1"/>
            <a:r>
              <a:rPr lang="en-US" dirty="0"/>
              <a:t>Evaluate and describe potential application-level implications of delay/latency increases due to mutual interference</a:t>
            </a:r>
          </a:p>
          <a:p>
            <a:endParaRPr lang="en-US" dirty="0"/>
          </a:p>
          <a:p>
            <a:r>
              <a:rPr lang="en-US" dirty="0"/>
              <a:t>As the work towards a recommended practice begins, a white paper can be used to explain the mutual benefits. </a:t>
            </a:r>
          </a:p>
          <a:p>
            <a:pPr lvl="1"/>
            <a:r>
              <a:rPr lang="en-US" dirty="0"/>
              <a:t>A revision to first Sub 1-GHz white paper or a new one? </a:t>
            </a:r>
          </a:p>
          <a:p>
            <a:endParaRPr lang="en-US" dirty="0"/>
          </a:p>
          <a:p>
            <a:r>
              <a:rPr lang="en-US" dirty="0"/>
              <a:t>If NS-3 simulation models can be shared, others in IEEE 802 could progress that work. </a:t>
            </a:r>
          </a:p>
          <a:p>
            <a:pPr lvl="1"/>
            <a:r>
              <a:rPr lang="en-US" dirty="0"/>
              <a:t>MERL will share simulation models on </a:t>
            </a:r>
            <a:r>
              <a:rPr lang="en-US" dirty="0" err="1"/>
              <a:t>Github</a:t>
            </a:r>
            <a:r>
              <a:rPr lang="en-US" dirty="0"/>
              <a:t>.   New modules for 11ah 15.4g</a:t>
            </a:r>
          </a:p>
          <a:p>
            <a:pPr marL="0" indent="0">
              <a:buNone/>
            </a:pPr>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802.24.1</a:t>
            </a:r>
            <a:br>
              <a:rPr lang="en-US" dirty="0"/>
            </a:br>
            <a:r>
              <a:rPr lang="en-US"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4042614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5EA52-1822-43E6-8C50-B7DDF79BC826}"/>
              </a:ext>
            </a:extLst>
          </p:cNvPr>
          <p:cNvSpPr>
            <a:spLocks noGrp="1"/>
          </p:cNvSpPr>
          <p:nvPr>
            <p:ph type="title"/>
          </p:nvPr>
        </p:nvSpPr>
        <p:spPr/>
        <p:txBody>
          <a:bodyPr/>
          <a:lstStyle/>
          <a:p>
            <a:r>
              <a:rPr lang="en-US" dirty="0"/>
              <a:t>Nendica</a:t>
            </a:r>
          </a:p>
        </p:txBody>
      </p:sp>
      <p:sp>
        <p:nvSpPr>
          <p:cNvPr id="3" name="Content Placeholder 2">
            <a:extLst>
              <a:ext uri="{FF2B5EF4-FFF2-40B4-BE49-F238E27FC236}">
                <a16:creationId xmlns:a16="http://schemas.microsoft.com/office/drawing/2014/main" id="{4A04A3F0-3C15-4CC1-825D-813B023FD0B0}"/>
              </a:ext>
            </a:extLst>
          </p:cNvPr>
          <p:cNvSpPr>
            <a:spLocks noGrp="1"/>
          </p:cNvSpPr>
          <p:nvPr>
            <p:ph idx="1"/>
          </p:nvPr>
        </p:nvSpPr>
        <p:spPr>
          <a:xfrm>
            <a:off x="685800" y="1450208"/>
            <a:ext cx="7772400" cy="5133975"/>
          </a:xfrm>
        </p:spPr>
        <p:txBody>
          <a:bodyPr>
            <a:normAutofit fontScale="47500" lnSpcReduction="20000"/>
          </a:bodyPr>
          <a:lstStyle/>
          <a:p>
            <a:r>
              <a:rPr lang="en-US" dirty="0"/>
              <a:t>IEEE 802 network enhancements for the next decade Industry Connections Activity Initiation Document (ICAID)</a:t>
            </a:r>
          </a:p>
          <a:p>
            <a:pPr lvl="1"/>
            <a:r>
              <a:rPr lang="en-US" dirty="0"/>
              <a:t>NENDICA develops reports on specific topics.  Completed data centers. Next Topics</a:t>
            </a:r>
          </a:p>
          <a:p>
            <a:pPr lvl="2"/>
            <a:r>
              <a:rPr lang="en-US" dirty="0"/>
              <a:t>Distributed Radio Access Networks</a:t>
            </a:r>
          </a:p>
          <a:p>
            <a:pPr lvl="2"/>
            <a:r>
              <a:rPr lang="en-US" dirty="0"/>
              <a:t>Second work item: Flexible Factory IoT – apply TSN</a:t>
            </a:r>
          </a:p>
          <a:p>
            <a:endParaRPr lang="en-US" dirty="0"/>
          </a:p>
          <a:p>
            <a:r>
              <a:rPr lang="en-US" dirty="0"/>
              <a:t>802.24 activities:</a:t>
            </a:r>
          </a:p>
          <a:p>
            <a:pPr lvl="1"/>
            <a:r>
              <a:rPr lang="en-US" dirty="0"/>
              <a:t>802.24 can provide review and feedback on Flexible Factory IoT and Distributed Radio Access Networks</a:t>
            </a:r>
          </a:p>
          <a:p>
            <a:pPr lvl="1"/>
            <a:r>
              <a:rPr lang="en-US" dirty="0"/>
              <a:t>Identify vertical applications that could be enabled by TSN features</a:t>
            </a:r>
          </a:p>
          <a:p>
            <a:pPr lvl="1"/>
            <a:r>
              <a:rPr lang="en-US" dirty="0"/>
              <a:t>Identify vertical application that could be enabled if TSN features were present in wireless standards</a:t>
            </a:r>
          </a:p>
          <a:p>
            <a:pPr lvl="2"/>
            <a:r>
              <a:rPr lang="en-US" dirty="0"/>
              <a:t>Can interfaces between wired and wireless map application-specific streams?</a:t>
            </a:r>
          </a:p>
          <a:p>
            <a:pPr lvl="2"/>
            <a:r>
              <a:rPr lang="en-US" dirty="0"/>
              <a:t>Provide vertical application requirements (needs, underlying problems) to Nendica. </a:t>
            </a:r>
          </a:p>
          <a:p>
            <a:pPr lvl="2"/>
            <a:r>
              <a:rPr lang="en-US" dirty="0"/>
              <a:t>Describing what is needed to define a common framework for TSN across wired and wireless standards. How do they fit together. </a:t>
            </a:r>
          </a:p>
          <a:p>
            <a:pPr lvl="1"/>
            <a:endParaRPr lang="en-US" dirty="0"/>
          </a:p>
          <a:p>
            <a:pPr lvl="1"/>
            <a:r>
              <a:rPr lang="en-US" dirty="0"/>
              <a:t>An initial exploration of the concept of TSN applied to wireless (specifically 802.11) and how it could relate to 802.1 mechanisms. </a:t>
            </a:r>
          </a:p>
          <a:p>
            <a:pPr lvl="1"/>
            <a:r>
              <a:rPr lang="en-US" dirty="0"/>
              <a:t>While 802.1 has a big set of standards, there is one for 802.3 – 802.3br. Perhaps a similar structure for an 802.11 amendment. If RTA becomes an amendment what would it apply to?  (Dave C’s presentation looked into this question)</a:t>
            </a:r>
          </a:p>
          <a:p>
            <a:pPr lvl="1"/>
            <a:endParaRPr lang="en-US" dirty="0"/>
          </a:p>
          <a:p>
            <a:pPr lvl="1"/>
            <a:r>
              <a:rPr lang="en-US" dirty="0"/>
              <a:t>There is a broad set of vertical applications that could benefit from an extension of 802.1 TSN into 802.11.  </a:t>
            </a:r>
          </a:p>
          <a:p>
            <a:r>
              <a:rPr lang="en-US" dirty="0"/>
              <a:t>Actions for 802.24 for November – check with Roger to see if further comments are desired on </a:t>
            </a:r>
            <a:r>
              <a:rPr lang="en-US" dirty="0" err="1"/>
              <a:t>FFIoT</a:t>
            </a:r>
            <a:r>
              <a:rPr lang="en-US" dirty="0"/>
              <a:t> – if so announce on 802.24 reflector.</a:t>
            </a:r>
          </a:p>
          <a:p>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0D71F189-5F64-4EFC-9358-E5572DAA559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044999E-BA01-4D34-A8D9-BAE69CBEB47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3500810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6DCB1A-D509-4D1C-AA96-FDAEEBF05BE1}"/>
              </a:ext>
            </a:extLst>
          </p:cNvPr>
          <p:cNvSpPr>
            <a:spLocks noGrp="1"/>
          </p:cNvSpPr>
          <p:nvPr>
            <p:ph type="title"/>
          </p:nvPr>
        </p:nvSpPr>
        <p:spPr/>
        <p:txBody>
          <a:bodyPr/>
          <a:lstStyle/>
          <a:p>
            <a:r>
              <a:rPr lang="en-US" dirty="0"/>
              <a:t>Sub 1 GHz White Paper</a:t>
            </a:r>
          </a:p>
        </p:txBody>
      </p:sp>
      <p:sp>
        <p:nvSpPr>
          <p:cNvPr id="7" name="Content Placeholder 6">
            <a:extLst>
              <a:ext uri="{FF2B5EF4-FFF2-40B4-BE49-F238E27FC236}">
                <a16:creationId xmlns:a16="http://schemas.microsoft.com/office/drawing/2014/main" id="{211B85AB-81DD-455A-A196-976D64F74796}"/>
              </a:ext>
            </a:extLst>
          </p:cNvPr>
          <p:cNvSpPr>
            <a:spLocks noGrp="1"/>
          </p:cNvSpPr>
          <p:nvPr>
            <p:ph idx="1"/>
          </p:nvPr>
        </p:nvSpPr>
        <p:spPr/>
        <p:txBody>
          <a:bodyPr>
            <a:normAutofit fontScale="92500" lnSpcReduction="10000"/>
          </a:bodyPr>
          <a:lstStyle/>
          <a:p>
            <a:r>
              <a:rPr lang="en-US" dirty="0"/>
              <a:t>Review “802.24 TAG white paper_clean_TS.docx”</a:t>
            </a:r>
          </a:p>
          <a:p>
            <a:pPr lvl="1"/>
            <a:endParaRPr lang="en-US" dirty="0"/>
          </a:p>
          <a:p>
            <a:r>
              <a:rPr lang="en-US" dirty="0"/>
              <a:t>Comments/Questions from IEEE editor received following July Meeting</a:t>
            </a:r>
          </a:p>
          <a:p>
            <a:r>
              <a:rPr lang="en-US" dirty="0"/>
              <a:t>Final review then publish</a:t>
            </a:r>
          </a:p>
          <a:p>
            <a:r>
              <a:rPr lang="en-US" dirty="0"/>
              <a:t>Comments were discussed and resolved by the group. Edits to be returned to IEEE Editors.</a:t>
            </a:r>
          </a:p>
        </p:txBody>
      </p:sp>
      <p:sp>
        <p:nvSpPr>
          <p:cNvPr id="4" name="Footer Placeholder 3">
            <a:extLst>
              <a:ext uri="{FF2B5EF4-FFF2-40B4-BE49-F238E27FC236}">
                <a16:creationId xmlns:a16="http://schemas.microsoft.com/office/drawing/2014/main" id="{3E707001-182D-4265-9072-6A55FD61BF2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0FCC284-616B-49DF-8476-FE0CD288B458}"/>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17</a:t>
            </a:fld>
            <a:endParaRPr lang="en-US" altLang="en-US"/>
          </a:p>
        </p:txBody>
      </p:sp>
    </p:spTree>
    <p:extLst>
      <p:ext uri="{BB962C8B-B14F-4D97-AF65-F5344CB8AC3E}">
        <p14:creationId xmlns:p14="http://schemas.microsoft.com/office/powerpoint/2010/main" val="1059671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a:xfrm>
            <a:off x="685800" y="1752600"/>
            <a:ext cx="7772400" cy="4343400"/>
          </a:xfrm>
        </p:spPr>
        <p:txBody>
          <a:bodyPr>
            <a:normAutofit fontScale="85000" lnSpcReduction="20000"/>
          </a:bodyPr>
          <a:lstStyle/>
          <a:p>
            <a:endParaRPr lang="en-US" dirty="0"/>
          </a:p>
          <a:p>
            <a:r>
              <a:rPr lang="en-US" dirty="0"/>
              <a:t>Updated document </a:t>
            </a:r>
            <a:r>
              <a:rPr lang="en-US" dirty="0">
                <a:hlinkClick r:id="rId2"/>
              </a:rPr>
              <a:t>802.24-17-0006r15</a:t>
            </a:r>
            <a:r>
              <a:rPr lang="en-US" dirty="0">
                <a:hlinkClick r:id="rId3"/>
              </a:rPr>
              <a:t> </a:t>
            </a:r>
            <a:r>
              <a:rPr lang="en-US" dirty="0"/>
              <a:t>uploaded to Mentor following July meeting.</a:t>
            </a:r>
          </a:p>
          <a:p>
            <a:r>
              <a:rPr lang="en-US" dirty="0"/>
              <a:t>TAG completed review</a:t>
            </a:r>
          </a:p>
          <a:p>
            <a:pPr lvl="1"/>
            <a:r>
              <a:rPr lang="en-US" dirty="0"/>
              <a:t>Accept revisions, clean up comments, and post with new doc number - 24-18-0022-00-sgtg. </a:t>
            </a:r>
          </a:p>
          <a:p>
            <a:pPr lvl="1"/>
            <a:r>
              <a:rPr lang="en-US" dirty="0"/>
              <a:t>Start Comment Collection on reflector for November. </a:t>
            </a:r>
          </a:p>
          <a:p>
            <a:endParaRPr lang="en-US" dirty="0"/>
          </a:p>
          <a:p>
            <a:r>
              <a:rPr lang="en-US" dirty="0"/>
              <a:t>Call For Comments on Reflector</a:t>
            </a:r>
          </a:p>
          <a:p>
            <a:r>
              <a:rPr lang="en-US" dirty="0"/>
              <a:t>Plan to finish in November</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2019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p:txBody>
          <a:bodyPr>
            <a:normAutofit fontScale="70000" lnSpcReduction="20000"/>
          </a:bodyPr>
          <a:lstStyle/>
          <a:p>
            <a:r>
              <a:rPr lang="en-US" dirty="0"/>
              <a:t>A whitepaper/document for application-specific use cases of Sub 1GHz standards 802.15.4g and 802.11ah. Identifying where each standard is most suitable, and how to make best use of mechanisms proposed in 802.19 TG. </a:t>
            </a:r>
          </a:p>
          <a:p>
            <a:pPr lvl="1"/>
            <a:r>
              <a:rPr lang="en-US" dirty="0"/>
              <a:t>Can this also include applying 802.15.4s in sub-1GHz spectrum?</a:t>
            </a:r>
          </a:p>
          <a:p>
            <a:r>
              <a:rPr lang="en-US" dirty="0"/>
              <a:t>802.24 white paper on IoT and P2413</a:t>
            </a:r>
          </a:p>
          <a:p>
            <a:pPr lvl="1"/>
            <a:r>
              <a:rPr lang="en-US" dirty="0"/>
              <a:t>P2413 entering Sponsor Ballot</a:t>
            </a:r>
          </a:p>
          <a:p>
            <a:r>
              <a:rPr lang="en-US" dirty="0"/>
              <a:t>Update of first Smart Grid white paper to address latest amendments of 802.15.4 w, x, y</a:t>
            </a:r>
          </a:p>
          <a:p>
            <a:r>
              <a:rPr lang="en-US" dirty="0"/>
              <a:t>Nendica – TBD provide contributions to Nendica reports or separate white paper?  </a:t>
            </a:r>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6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solidFill>
                  <a:schemeClr val="bg1">
                    <a:lumMod val="75000"/>
                  </a:schemeClr>
                </a:solidFill>
              </a:rPr>
              <a:t>802.24.2	IoT TG			Chris </a:t>
            </a:r>
            <a:r>
              <a:rPr lang="en-US" altLang="en-US" dirty="0" err="1">
                <a:solidFill>
                  <a:schemeClr val="bg1">
                    <a:lumMod val="75000"/>
                  </a:schemeClr>
                </a:solidFill>
              </a:rPr>
              <a:t>DiMinico</a:t>
            </a:r>
            <a:endParaRPr lang="en-US" altLang="en-US" dirty="0">
              <a:solidFill>
                <a:schemeClr val="bg1">
                  <a:lumMod val="75000"/>
                </a:schemeClr>
              </a:solidFill>
            </a:endParaRPr>
          </a:p>
          <a:p>
            <a:r>
              <a:rPr lang="en-US" altLang="en-US" dirty="0"/>
              <a:t>28 Voting Members</a:t>
            </a:r>
          </a:p>
          <a:p>
            <a:pPr marL="342900" lvl="1" indent="-342900">
              <a:buFontTx/>
              <a:buChar char="•"/>
            </a:pPr>
            <a:r>
              <a:rPr lang="en-US" altLang="en-US" dirty="0"/>
              <a:t>Agenda: 	</a:t>
            </a:r>
            <a:r>
              <a:rPr lang="en-US" dirty="0"/>
              <a:t>24-18-0019-00-0000</a:t>
            </a:r>
            <a:endParaRPr lang="en-US" altLang="en-US" dirty="0"/>
          </a:p>
          <a:p>
            <a:r>
              <a:rPr lang="en-US" altLang="en-US" dirty="0"/>
              <a:t>Meetings for the Week</a:t>
            </a:r>
          </a:p>
          <a:p>
            <a:pPr lvl="1"/>
            <a:r>
              <a:rPr lang="en-US" altLang="en-US" dirty="0"/>
              <a:t>Tuesday PM2		24.1	Kona 3</a:t>
            </a:r>
          </a:p>
          <a:p>
            <a:pPr lvl="1"/>
            <a:r>
              <a:rPr lang="en-US" altLang="en-US" dirty="0"/>
              <a:t>Wednesday PM2		24.1	Kona 3</a:t>
            </a:r>
            <a:endParaRPr lang="en-US" altLang="en-US" dirty="0">
              <a:highlight>
                <a:srgbClr val="FFFF00"/>
              </a:highlight>
            </a:endParaRPr>
          </a:p>
          <a:p>
            <a:pPr lvl="1"/>
            <a:endParaRPr lang="en-US" altLang="en-US" dirty="0"/>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2404178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fontScale="85000" lnSpcReduction="20000"/>
          </a:bodyPr>
          <a:lstStyle/>
          <a:p>
            <a:r>
              <a:rPr lang="en-US" dirty="0"/>
              <a:t>Action Items from this meeting</a:t>
            </a:r>
          </a:p>
          <a:p>
            <a:pPr lvl="1"/>
            <a:r>
              <a:rPr lang="en-US" dirty="0"/>
              <a:t>Get SEPA wireless matrix latest version, plan to address comments from David Cypher in November</a:t>
            </a:r>
          </a:p>
          <a:p>
            <a:pPr lvl="1"/>
            <a:r>
              <a:rPr lang="en-US" dirty="0"/>
              <a:t>Return PSCC TF S6 with our comments</a:t>
            </a:r>
          </a:p>
          <a:p>
            <a:pPr lvl="1"/>
            <a:r>
              <a:rPr lang="en-US" dirty="0"/>
              <a:t>Start comment collection on TSN white paper</a:t>
            </a:r>
          </a:p>
          <a:p>
            <a:pPr lvl="1"/>
            <a:endParaRPr lang="en-US" dirty="0"/>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802.24-18-0019r1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7" name="Table 6">
            <a:extLst>
              <a:ext uri="{FF2B5EF4-FFF2-40B4-BE49-F238E27FC236}">
                <a16:creationId xmlns:a16="http://schemas.microsoft.com/office/drawing/2014/main" id="{5F30BE26-D3FD-4A44-ABDA-AB41A519E774}"/>
              </a:ext>
            </a:extLst>
          </p:cNvPr>
          <p:cNvGraphicFramePr>
            <a:graphicFrameLocks noGrp="1"/>
          </p:cNvGraphicFramePr>
          <p:nvPr>
            <p:extLst>
              <p:ext uri="{D42A27DB-BD31-4B8C-83A1-F6EECF244321}">
                <p14:modId xmlns:p14="http://schemas.microsoft.com/office/powerpoint/2010/main" val="2761737412"/>
              </p:ext>
            </p:extLst>
          </p:nvPr>
        </p:nvGraphicFramePr>
        <p:xfrm>
          <a:off x="228600" y="914400"/>
          <a:ext cx="8763000" cy="5257792"/>
        </p:xfrm>
        <a:graphic>
          <a:graphicData uri="http://schemas.openxmlformats.org/drawingml/2006/table">
            <a:tbl>
              <a:tblPr>
                <a:tableStyleId>{5C22544A-7EE6-4342-B048-85BDC9FD1C3A}</a:tableStyleId>
              </a:tblPr>
              <a:tblGrid>
                <a:gridCol w="528802">
                  <a:extLst>
                    <a:ext uri="{9D8B030D-6E8A-4147-A177-3AD203B41FA5}">
                      <a16:colId xmlns:a16="http://schemas.microsoft.com/office/drawing/2014/main" val="652643911"/>
                    </a:ext>
                  </a:extLst>
                </a:gridCol>
                <a:gridCol w="5514646">
                  <a:extLst>
                    <a:ext uri="{9D8B030D-6E8A-4147-A177-3AD203B41FA5}">
                      <a16:colId xmlns:a16="http://schemas.microsoft.com/office/drawing/2014/main" val="487375704"/>
                    </a:ext>
                  </a:extLst>
                </a:gridCol>
                <a:gridCol w="1523452">
                  <a:extLst>
                    <a:ext uri="{9D8B030D-6E8A-4147-A177-3AD203B41FA5}">
                      <a16:colId xmlns:a16="http://schemas.microsoft.com/office/drawing/2014/main" val="1752850096"/>
                    </a:ext>
                  </a:extLst>
                </a:gridCol>
                <a:gridCol w="541392">
                  <a:extLst>
                    <a:ext uri="{9D8B030D-6E8A-4147-A177-3AD203B41FA5}">
                      <a16:colId xmlns:a16="http://schemas.microsoft.com/office/drawing/2014/main" val="1349393338"/>
                    </a:ext>
                  </a:extLst>
                </a:gridCol>
                <a:gridCol w="654708">
                  <a:extLst>
                    <a:ext uri="{9D8B030D-6E8A-4147-A177-3AD203B41FA5}">
                      <a16:colId xmlns:a16="http://schemas.microsoft.com/office/drawing/2014/main" val="2157997941"/>
                    </a:ext>
                  </a:extLst>
                </a:gridCol>
              </a:tblGrid>
              <a:tr h="220537">
                <a:tc gridSpan="2">
                  <a:txBody>
                    <a:bodyPr/>
                    <a:lstStyle/>
                    <a:p>
                      <a:pPr algn="l" fontAlgn="b"/>
                      <a:r>
                        <a:rPr lang="en-US" sz="1200" u="none" strike="noStrike">
                          <a:effectLst/>
                        </a:rPr>
                        <a:t>802.24 Agenda - September 2018, Waikoloa, HI</a:t>
                      </a:r>
                      <a:endParaRPr lang="en-US" sz="1200" b="1" i="0" u="none" strike="noStrike">
                        <a:solidFill>
                          <a:srgbClr val="000000"/>
                        </a:solidFill>
                        <a:effectLst/>
                        <a:latin typeface="Arial1"/>
                      </a:endParaRPr>
                    </a:p>
                  </a:txBody>
                  <a:tcPr marL="6605" marR="6605" marT="6605" marB="0" anchor="b"/>
                </a:tc>
                <a:tc hMerge="1">
                  <a:txBody>
                    <a:bodyPr/>
                    <a:lstStyle/>
                    <a:p>
                      <a:endParaRPr lang="en-US"/>
                    </a:p>
                  </a:txBody>
                  <a:tcPr/>
                </a:tc>
                <a:tc>
                  <a:txBody>
                    <a:bodyPr/>
                    <a:lstStyle/>
                    <a:p>
                      <a:pPr algn="l" fontAlgn="b"/>
                      <a:r>
                        <a:rPr lang="en-US" sz="1200" u="none" strike="noStrike">
                          <a:effectLst/>
                        </a:rPr>
                        <a:t>24-18-0019-00-0000</a:t>
                      </a:r>
                      <a:endParaRPr lang="en-US" sz="1200" b="1" i="0" u="none" strike="noStrike">
                        <a:solidFill>
                          <a:srgbClr val="000000"/>
                        </a:solidFill>
                        <a:effectLst/>
                        <a:latin typeface="Arial1"/>
                      </a:endParaRPr>
                    </a:p>
                  </a:txBody>
                  <a:tcPr marL="6605" marR="6605" marT="6605"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endParaRPr lang="en-US" sz="1100" b="0" i="0" u="none" strike="noStrike">
                        <a:solidFill>
                          <a:srgbClr val="000000"/>
                        </a:solidFill>
                        <a:effectLst/>
                        <a:latin typeface="Arial1"/>
                      </a:endParaRPr>
                    </a:p>
                  </a:txBody>
                  <a:tcPr marL="6605" marR="6605" marT="6605" marB="0" anchor="b"/>
                </a:tc>
                <a:extLst>
                  <a:ext uri="{0D108BD9-81ED-4DB2-BD59-A6C34878D82A}">
                    <a16:rowId xmlns:a16="http://schemas.microsoft.com/office/drawing/2014/main" val="4098655618"/>
                  </a:ext>
                </a:extLst>
              </a:tr>
              <a:tr h="212055">
                <a:tc>
                  <a:txBody>
                    <a:bodyPr/>
                    <a:lstStyle/>
                    <a:p>
                      <a:pPr algn="ctr" fontAlgn="b"/>
                      <a:endParaRPr lang="en-US" sz="1100" b="0" i="0" u="none" strike="noStrike">
                        <a:solidFill>
                          <a:srgbClr val="000000"/>
                        </a:solidFill>
                        <a:effectLst/>
                        <a:latin typeface="Times New Roman1"/>
                      </a:endParaRPr>
                    </a:p>
                  </a:txBody>
                  <a:tcPr marL="6605" marR="6605" marT="6605" marB="0" anchor="b"/>
                </a:tc>
                <a:tc>
                  <a:txBody>
                    <a:bodyPr/>
                    <a:lstStyle/>
                    <a:p>
                      <a:pPr algn="l" fontAlgn="b"/>
                      <a:endParaRPr lang="en-US" sz="1100" b="0" i="0" u="none" strike="noStrike">
                        <a:solidFill>
                          <a:srgbClr val="000000"/>
                        </a:solidFill>
                        <a:effectLst/>
                        <a:latin typeface="Times New Roman1"/>
                      </a:endParaRPr>
                    </a:p>
                  </a:txBody>
                  <a:tcPr marL="6605" marR="6605" marT="6605" marB="0" anchor="b"/>
                </a:tc>
                <a:tc>
                  <a:txBody>
                    <a:bodyPr/>
                    <a:lstStyle/>
                    <a:p>
                      <a:pPr algn="l" fontAlgn="b"/>
                      <a:endParaRPr lang="en-US" sz="1200" b="0" i="0" u="none" strike="noStrike">
                        <a:solidFill>
                          <a:srgbClr val="000000"/>
                        </a:solidFill>
                        <a:effectLst/>
                        <a:latin typeface="Times New Roman1"/>
                      </a:endParaRPr>
                    </a:p>
                  </a:txBody>
                  <a:tcPr marL="6605" marR="6605" marT="6605"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1521771154"/>
                  </a:ext>
                </a:extLst>
              </a:tr>
              <a:tr h="212055">
                <a:tc>
                  <a:txBody>
                    <a:bodyPr/>
                    <a:lstStyle/>
                    <a:p>
                      <a:pPr algn="ctr" fontAlgn="t"/>
                      <a:r>
                        <a:rPr lang="en-US" sz="1200" u="none" strike="noStrike">
                          <a:effectLst/>
                        </a:rPr>
                        <a:t>1</a:t>
                      </a:r>
                      <a:endParaRPr lang="en-US" sz="1200" b="1" i="0" u="none" strike="noStrike">
                        <a:solidFill>
                          <a:srgbClr val="000000"/>
                        </a:solidFill>
                        <a:effectLst/>
                        <a:latin typeface="Times New Roman1"/>
                      </a:endParaRPr>
                    </a:p>
                  </a:txBody>
                  <a:tcPr marL="6605" marR="6605" marT="6605" marB="0"/>
                </a:tc>
                <a:tc>
                  <a:txBody>
                    <a:bodyPr/>
                    <a:lstStyle/>
                    <a:p>
                      <a:pPr algn="ctr" fontAlgn="b"/>
                      <a:r>
                        <a:rPr lang="en-US" sz="1200" u="none" strike="noStrike" dirty="0">
                          <a:effectLst/>
                        </a:rPr>
                        <a:t>Tuesday PM2 session   KONA 3</a:t>
                      </a:r>
                      <a:endParaRPr lang="en-US" sz="1200" b="1" i="0" u="none" strike="noStrike" dirty="0">
                        <a:solidFill>
                          <a:srgbClr val="000000"/>
                        </a:solidFill>
                        <a:effectLst/>
                        <a:latin typeface="Times New Roman1"/>
                      </a:endParaRPr>
                    </a:p>
                  </a:txBody>
                  <a:tcPr marL="6605" marR="6605" marT="6605" marB="0" anchor="b"/>
                </a:tc>
                <a:tc>
                  <a:txBody>
                    <a:bodyPr/>
                    <a:lstStyle/>
                    <a:p>
                      <a:pPr algn="l" fontAlgn="b"/>
                      <a:endParaRPr lang="en-US" sz="1200" b="0" i="0" u="none" strike="noStrike">
                        <a:solidFill>
                          <a:srgbClr val="000000"/>
                        </a:solidFill>
                        <a:effectLst/>
                        <a:latin typeface="Arial1"/>
                      </a:endParaRPr>
                    </a:p>
                  </a:txBody>
                  <a:tcPr marL="6605" marR="6605" marT="660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endParaRPr lang="en-US" sz="1200" b="0" i="0" u="none" strike="noStrike">
                        <a:solidFill>
                          <a:srgbClr val="000000"/>
                        </a:solidFill>
                        <a:effectLst/>
                        <a:latin typeface="Arial1"/>
                      </a:endParaRPr>
                    </a:p>
                  </a:txBody>
                  <a:tcPr marL="6605" marR="6605" marT="6605" marB="0" anchor="b"/>
                </a:tc>
                <a:extLst>
                  <a:ext uri="{0D108BD9-81ED-4DB2-BD59-A6C34878D82A}">
                    <a16:rowId xmlns:a16="http://schemas.microsoft.com/office/drawing/2014/main" val="2084764691"/>
                  </a:ext>
                </a:extLst>
              </a:tr>
              <a:tr h="212055">
                <a:tc>
                  <a:txBody>
                    <a:bodyPr/>
                    <a:lstStyle/>
                    <a:p>
                      <a:pPr algn="ctr" fontAlgn="t"/>
                      <a:r>
                        <a:rPr lang="en-US" sz="1200" u="none" strike="noStrike">
                          <a:effectLst/>
                        </a:rPr>
                        <a:t>1.1</a:t>
                      </a:r>
                      <a:endParaRPr lang="en-US" sz="1200" b="0" i="0" u="none" strike="noStrike">
                        <a:solidFill>
                          <a:srgbClr val="000000"/>
                        </a:solidFill>
                        <a:effectLst/>
                        <a:latin typeface="Times New Roman1"/>
                      </a:endParaRPr>
                    </a:p>
                  </a:txBody>
                  <a:tcPr marL="6605" marR="6605" marT="6605" marB="0"/>
                </a:tc>
                <a:tc>
                  <a:txBody>
                    <a:bodyPr/>
                    <a:lstStyle/>
                    <a:p>
                      <a:pPr algn="l" fontAlgn="t"/>
                      <a:r>
                        <a:rPr lang="en-US" sz="1200" u="none" strike="noStrike">
                          <a:effectLst/>
                        </a:rPr>
                        <a:t>Call session to order, present “Guidelines for IEEE SA meetings”, Quorum</a:t>
                      </a:r>
                      <a:endParaRPr lang="en-US" sz="1200" b="0" i="0" u="none" strike="noStrike">
                        <a:solidFill>
                          <a:srgbClr val="000000"/>
                        </a:solidFill>
                        <a:effectLst/>
                        <a:latin typeface="Times New Roman" panose="02020603050405020304" pitchFamily="18" charset="0"/>
                      </a:endParaRPr>
                    </a:p>
                  </a:txBody>
                  <a:tcPr marL="6605" marR="6605" marT="6605"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623954949"/>
                  </a:ext>
                </a:extLst>
              </a:tr>
              <a:tr h="212055">
                <a:tc>
                  <a:txBody>
                    <a:bodyPr/>
                    <a:lstStyle/>
                    <a:p>
                      <a:pPr algn="ctr" fontAlgn="t"/>
                      <a:r>
                        <a:rPr lang="en-US" sz="1200" u="none" strike="noStrike">
                          <a:effectLst/>
                        </a:rPr>
                        <a:t>1.2</a:t>
                      </a:r>
                      <a:endParaRPr lang="en-US" sz="1200" b="0" i="0" u="none" strike="noStrike">
                        <a:solidFill>
                          <a:srgbClr val="000000"/>
                        </a:solidFill>
                        <a:effectLst/>
                        <a:latin typeface="Times New Roman1"/>
                      </a:endParaRPr>
                    </a:p>
                  </a:txBody>
                  <a:tcPr marL="6605" marR="6605" marT="6605" marB="0"/>
                </a:tc>
                <a:tc>
                  <a:txBody>
                    <a:bodyPr/>
                    <a:lstStyle/>
                    <a:p>
                      <a:pPr algn="l" fontAlgn="t"/>
                      <a:r>
                        <a:rPr lang="en-US" sz="1200" u="none" strike="noStrike">
                          <a:effectLst/>
                        </a:rPr>
                        <a:t>Review of Agenda / Approval of Agenda</a:t>
                      </a:r>
                      <a:endParaRPr lang="en-US" sz="1200" b="0" i="0" u="none" strike="noStrike">
                        <a:solidFill>
                          <a:srgbClr val="000000"/>
                        </a:solidFill>
                        <a:effectLst/>
                        <a:latin typeface="Times New Roman" panose="02020603050405020304" pitchFamily="18" charset="0"/>
                      </a:endParaRPr>
                    </a:p>
                  </a:txBody>
                  <a:tcPr marL="6605" marR="6605" marT="6605"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4:05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4055790849"/>
                  </a:ext>
                </a:extLst>
              </a:tr>
              <a:tr h="212055">
                <a:tc>
                  <a:txBody>
                    <a:bodyPr/>
                    <a:lstStyle/>
                    <a:p>
                      <a:pPr algn="ctr" fontAlgn="t"/>
                      <a:r>
                        <a:rPr lang="en-US" sz="1200" u="none" strike="noStrike">
                          <a:effectLst/>
                        </a:rPr>
                        <a:t>1.3</a:t>
                      </a:r>
                      <a:endParaRPr lang="en-US" sz="1200" b="0" i="0" u="none" strike="noStrike">
                        <a:solidFill>
                          <a:srgbClr val="000000"/>
                        </a:solidFill>
                        <a:effectLst/>
                        <a:latin typeface="Times New Roman1"/>
                      </a:endParaRPr>
                    </a:p>
                  </a:txBody>
                  <a:tcPr marL="6605" marR="6605" marT="6605" marB="0"/>
                </a:tc>
                <a:tc>
                  <a:txBody>
                    <a:bodyPr/>
                    <a:lstStyle/>
                    <a:p>
                      <a:pPr algn="l" fontAlgn="t"/>
                      <a:r>
                        <a:rPr lang="en-US" sz="1200" u="none" strike="noStrike">
                          <a:effectLst/>
                        </a:rPr>
                        <a:t>Approve minutes from prior TAG meeting</a:t>
                      </a:r>
                      <a:endParaRPr lang="en-US" sz="1200" b="0" i="0" u="none" strike="noStrike">
                        <a:solidFill>
                          <a:srgbClr val="000000"/>
                        </a:solidFill>
                        <a:effectLst/>
                        <a:latin typeface="Times New Roman" panose="02020603050405020304" pitchFamily="18" charset="0"/>
                      </a:endParaRPr>
                    </a:p>
                  </a:txBody>
                  <a:tcPr marL="6605" marR="6605" marT="6605"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4:10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2890986326"/>
                  </a:ext>
                </a:extLst>
              </a:tr>
              <a:tr h="212055">
                <a:tc>
                  <a:txBody>
                    <a:bodyPr/>
                    <a:lstStyle/>
                    <a:p>
                      <a:pPr algn="ctr" fontAlgn="t"/>
                      <a:r>
                        <a:rPr lang="en-US" sz="1200" u="none" strike="noStrike">
                          <a:effectLst/>
                        </a:rPr>
                        <a:t>1.4</a:t>
                      </a:r>
                      <a:endParaRPr lang="en-US" sz="1200" b="0" i="0" u="none" strike="noStrike">
                        <a:solidFill>
                          <a:srgbClr val="000000"/>
                        </a:solidFill>
                        <a:effectLst/>
                        <a:latin typeface="Times New Roman1"/>
                      </a:endParaRPr>
                    </a:p>
                  </a:txBody>
                  <a:tcPr marL="6605" marR="6605" marT="6605" marB="0"/>
                </a:tc>
                <a:tc>
                  <a:txBody>
                    <a:bodyPr/>
                    <a:lstStyle/>
                    <a:p>
                      <a:pPr algn="l" fontAlgn="t"/>
                      <a:r>
                        <a:rPr lang="en-US" sz="1200" u="none" strike="noStrike">
                          <a:effectLst/>
                        </a:rPr>
                        <a:t>Introduction/meeting objectives / Review action items from previous meeting</a:t>
                      </a:r>
                      <a:endParaRPr lang="en-US" sz="1200" b="0" i="0" u="none" strike="noStrike">
                        <a:solidFill>
                          <a:srgbClr val="000000"/>
                        </a:solidFill>
                        <a:effectLst/>
                        <a:latin typeface="Times New Roman" panose="02020603050405020304" pitchFamily="18" charset="0"/>
                      </a:endParaRPr>
                    </a:p>
                  </a:txBody>
                  <a:tcPr marL="6605" marR="6605" marT="6605"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4:15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803863373"/>
                  </a:ext>
                </a:extLst>
              </a:tr>
              <a:tr h="212055">
                <a:tc>
                  <a:txBody>
                    <a:bodyPr/>
                    <a:lstStyle/>
                    <a:p>
                      <a:pPr algn="ctr" fontAlgn="t"/>
                      <a:r>
                        <a:rPr lang="en-US" sz="1200" u="none" strike="noStrike">
                          <a:effectLst/>
                        </a:rPr>
                        <a:t>1.5</a:t>
                      </a:r>
                      <a:endParaRPr lang="en-US" sz="1200" b="0" i="0" u="none" strike="noStrike">
                        <a:solidFill>
                          <a:srgbClr val="000000"/>
                        </a:solidFill>
                        <a:effectLst/>
                        <a:latin typeface="Times New Roman1"/>
                      </a:endParaRPr>
                    </a:p>
                  </a:txBody>
                  <a:tcPr marL="6605" marR="6605" marT="6605" marB="0"/>
                </a:tc>
                <a:tc>
                  <a:txBody>
                    <a:bodyPr/>
                    <a:lstStyle/>
                    <a:p>
                      <a:pPr algn="l" fontAlgn="t"/>
                      <a:r>
                        <a:rPr lang="en-US" sz="1200" u="none" strike="noStrike">
                          <a:effectLst/>
                        </a:rPr>
                        <a:t>Liaison Updates</a:t>
                      </a:r>
                      <a:endParaRPr lang="en-US" sz="1200" b="0" i="0" u="none" strike="noStrike">
                        <a:solidFill>
                          <a:srgbClr val="000000"/>
                        </a:solidFill>
                        <a:effectLst/>
                        <a:latin typeface="Times New Roman" panose="02020603050405020304" pitchFamily="18" charset="0"/>
                      </a:endParaRPr>
                    </a:p>
                  </a:txBody>
                  <a:tcPr marL="6605" marR="6605" marT="6605"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10</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4:20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1913573131"/>
                  </a:ext>
                </a:extLst>
              </a:tr>
              <a:tr h="212055">
                <a:tc>
                  <a:txBody>
                    <a:bodyPr/>
                    <a:lstStyle/>
                    <a:p>
                      <a:pPr algn="ctr" fontAlgn="t"/>
                      <a:r>
                        <a:rPr lang="en-US" sz="1200" u="none" strike="noStrike">
                          <a:effectLst/>
                        </a:rPr>
                        <a:t>1.6</a:t>
                      </a:r>
                      <a:endParaRPr lang="en-US" sz="1200" b="0" i="0" u="none" strike="noStrike">
                        <a:solidFill>
                          <a:srgbClr val="000000"/>
                        </a:solidFill>
                        <a:effectLst/>
                        <a:latin typeface="Times New Roman1"/>
                      </a:endParaRPr>
                    </a:p>
                  </a:txBody>
                  <a:tcPr marL="6605" marR="6605" marT="6605" marB="0"/>
                </a:tc>
                <a:tc>
                  <a:txBody>
                    <a:bodyPr/>
                    <a:lstStyle/>
                    <a:p>
                      <a:pPr algn="l" fontAlgn="t"/>
                      <a:r>
                        <a:rPr lang="en-US" sz="1200" u="none" strike="noStrike">
                          <a:effectLst/>
                        </a:rPr>
                        <a:t>802.24.1 Smart Grid Task Group </a:t>
                      </a:r>
                      <a:endParaRPr lang="en-US" sz="1200" b="0" i="0" u="none" strike="noStrike">
                        <a:solidFill>
                          <a:srgbClr val="000000"/>
                        </a:solidFill>
                        <a:effectLst/>
                        <a:latin typeface="Times New Roman" panose="02020603050405020304" pitchFamily="18" charset="0"/>
                      </a:endParaRPr>
                    </a:p>
                  </a:txBody>
                  <a:tcPr marL="6605" marR="6605" marT="6605"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4:30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1500071840"/>
                  </a:ext>
                </a:extLst>
              </a:tr>
              <a:tr h="212055">
                <a:tc>
                  <a:txBody>
                    <a:bodyPr/>
                    <a:lstStyle/>
                    <a:p>
                      <a:pPr algn="ctr" fontAlgn="t"/>
                      <a:r>
                        <a:rPr lang="en-US" sz="1200" u="none" strike="noStrike">
                          <a:effectLst/>
                        </a:rPr>
                        <a:t>1.7</a:t>
                      </a:r>
                      <a:endParaRPr lang="en-US" sz="1200" b="0" i="0" u="none" strike="noStrike">
                        <a:solidFill>
                          <a:srgbClr val="000000"/>
                        </a:solidFill>
                        <a:effectLst/>
                        <a:latin typeface="Times New Roman1"/>
                      </a:endParaRPr>
                    </a:p>
                  </a:txBody>
                  <a:tcPr marL="6605" marR="6605" marT="6605" marB="0"/>
                </a:tc>
                <a:tc>
                  <a:txBody>
                    <a:bodyPr/>
                    <a:lstStyle/>
                    <a:p>
                      <a:pPr algn="l" fontAlgn="t"/>
                      <a:r>
                        <a:rPr lang="en-US" sz="1200" u="none" strike="noStrike">
                          <a:effectLst/>
                        </a:rPr>
                        <a:t>ITU and regulatory items</a:t>
                      </a:r>
                      <a:endParaRPr lang="en-US" sz="1200" b="0" i="0" u="none" strike="noStrike">
                        <a:solidFill>
                          <a:srgbClr val="000000"/>
                        </a:solidFill>
                        <a:effectLst/>
                        <a:latin typeface="Times New Roman" panose="02020603050405020304" pitchFamily="18" charset="0"/>
                      </a:endParaRPr>
                    </a:p>
                  </a:txBody>
                  <a:tcPr marL="6605" marR="6605" marT="6605" marB="0"/>
                </a:tc>
                <a:tc>
                  <a:txBody>
                    <a:bodyPr/>
                    <a:lstStyle/>
                    <a:p>
                      <a:pPr algn="l" fontAlgn="b"/>
                      <a:r>
                        <a:rPr lang="en-US" sz="1200" u="none" strike="noStrike">
                          <a:effectLst/>
                        </a:rPr>
                        <a:t>Godfrey/Holcomb</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15</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4:30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3361050407"/>
                  </a:ext>
                </a:extLst>
              </a:tr>
              <a:tr h="204182">
                <a:tc>
                  <a:txBody>
                    <a:bodyPr/>
                    <a:lstStyle/>
                    <a:p>
                      <a:pPr algn="ctr" fontAlgn="t"/>
                      <a:r>
                        <a:rPr lang="en-US" sz="1200" u="none" strike="noStrike">
                          <a:effectLst/>
                        </a:rPr>
                        <a:t>1.8</a:t>
                      </a:r>
                      <a:endParaRPr lang="en-US" sz="1200" b="0" i="0" u="none" strike="noStrike">
                        <a:solidFill>
                          <a:srgbClr val="000000"/>
                        </a:solidFill>
                        <a:effectLst/>
                        <a:latin typeface="Times New Roman1"/>
                      </a:endParaRPr>
                    </a:p>
                  </a:txBody>
                  <a:tcPr marL="6605" marR="6605" marT="6605" marB="0"/>
                </a:tc>
                <a:tc>
                  <a:txBody>
                    <a:bodyPr/>
                    <a:lstStyle/>
                    <a:p>
                      <a:pPr algn="l" fontAlgn="t"/>
                      <a:endParaRPr lang="en-US" sz="1200" b="0" i="0" u="none" strike="noStrike" dirty="0">
                        <a:solidFill>
                          <a:srgbClr val="000000"/>
                        </a:solidFill>
                        <a:effectLst/>
                        <a:latin typeface="Times New Roman" panose="02020603050405020304" pitchFamily="18" charset="0"/>
                      </a:endParaRPr>
                    </a:p>
                  </a:txBody>
                  <a:tcPr marL="6605" marR="6605" marT="6605" marB="0"/>
                </a:tc>
                <a:tc>
                  <a:txBody>
                    <a:bodyPr/>
                    <a:lstStyle/>
                    <a:p>
                      <a:pPr algn="l" fontAlgn="b"/>
                      <a:endParaRPr lang="en-US" sz="1200" b="0" i="0" u="none" strike="noStrike" dirty="0">
                        <a:solidFill>
                          <a:srgbClr val="000000"/>
                        </a:solidFill>
                        <a:effectLst/>
                        <a:latin typeface="Times New Roman" panose="02020603050405020304" pitchFamily="18" charset="0"/>
                      </a:endParaRPr>
                    </a:p>
                  </a:txBody>
                  <a:tcPr marL="6605" marR="6605" marT="6605" marB="0" anchor="b"/>
                </a:tc>
                <a:tc>
                  <a:txBody>
                    <a:bodyPr/>
                    <a:lstStyle/>
                    <a:p>
                      <a:pPr algn="r" fontAlgn="b"/>
                      <a:endParaRPr lang="en-US" sz="1200" b="0" i="0" u="none" strike="noStrike" dirty="0">
                        <a:solidFill>
                          <a:srgbClr val="000000"/>
                        </a:solidFill>
                        <a:effectLst/>
                        <a:latin typeface="Times New Roman" panose="02020603050405020304" pitchFamily="18" charset="0"/>
                      </a:endParaRPr>
                    </a:p>
                  </a:txBody>
                  <a:tcPr marL="6605" marR="6605" marT="6605" marB="0" anchor="b"/>
                </a:tc>
                <a:tc>
                  <a:txBody>
                    <a:bodyPr/>
                    <a:lstStyle/>
                    <a:p>
                      <a:pPr algn="r" fontAlgn="b"/>
                      <a:endParaRPr lang="en-US" sz="1200" b="0" i="0" u="none" strike="noStrike" dirty="0">
                        <a:solidFill>
                          <a:srgbClr val="000000"/>
                        </a:solidFill>
                        <a:effectLst/>
                        <a:latin typeface="Times New Roman1"/>
                      </a:endParaRPr>
                    </a:p>
                  </a:txBody>
                  <a:tcPr marL="6605" marR="6605" marT="6605" marB="0" anchor="b"/>
                </a:tc>
                <a:extLst>
                  <a:ext uri="{0D108BD9-81ED-4DB2-BD59-A6C34878D82A}">
                    <a16:rowId xmlns:a16="http://schemas.microsoft.com/office/drawing/2014/main" val="117607152"/>
                  </a:ext>
                </a:extLst>
              </a:tr>
              <a:tr h="595583">
                <a:tc>
                  <a:txBody>
                    <a:bodyPr/>
                    <a:lstStyle/>
                    <a:p>
                      <a:pPr algn="ctr" fontAlgn="t"/>
                      <a:r>
                        <a:rPr lang="en-US" sz="1200" u="none" strike="noStrike">
                          <a:effectLst/>
                        </a:rPr>
                        <a:t>1.9</a:t>
                      </a:r>
                      <a:endParaRPr lang="en-US" sz="1200" b="0" i="0" u="none" strike="noStrike">
                        <a:solidFill>
                          <a:srgbClr val="000000"/>
                        </a:solidFill>
                        <a:effectLst/>
                        <a:latin typeface="Times New Roman1"/>
                      </a:endParaRPr>
                    </a:p>
                  </a:txBody>
                  <a:tcPr marL="6605" marR="6605" marT="6605" marB="0"/>
                </a:tc>
                <a:tc>
                  <a:txBody>
                    <a:bodyPr/>
                    <a:lstStyle/>
                    <a:p>
                      <a:pPr algn="l" fontAlgn="t"/>
                      <a:r>
                        <a:rPr lang="en-US" sz="1200" u="none" strike="noStrike">
                          <a:effectLst/>
                        </a:rPr>
                        <a:t>Discuss incoming comments from  IEEE PES PSCC S6 Task Force regarding 802.24 contribution to  "Standards for integrating Home Automation IoT to Power Utilities Communication System"</a:t>
                      </a:r>
                      <a:endParaRPr lang="en-US" sz="1200" b="0" i="0" u="none" strike="noStrike">
                        <a:solidFill>
                          <a:srgbClr val="000000"/>
                        </a:solidFill>
                        <a:effectLst/>
                        <a:latin typeface="Times New Roman" panose="02020603050405020304" pitchFamily="18" charset="0"/>
                      </a:endParaRPr>
                    </a:p>
                  </a:txBody>
                  <a:tcPr marL="6605" marR="6605" marT="6605"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dirty="0">
                          <a:effectLst/>
                        </a:rPr>
                        <a:t>30</a:t>
                      </a:r>
                      <a:endParaRPr lang="en-US" sz="1200" b="0" i="0" u="none" strike="noStrike" dirty="0">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dirty="0">
                          <a:effectLst/>
                        </a:rPr>
                        <a:t>4:45 PM</a:t>
                      </a:r>
                      <a:endParaRPr lang="en-US" sz="1200" b="0" i="0" u="none" strike="noStrike" dirty="0">
                        <a:solidFill>
                          <a:srgbClr val="000000"/>
                        </a:solidFill>
                        <a:effectLst/>
                        <a:latin typeface="Times New Roman1"/>
                      </a:endParaRPr>
                    </a:p>
                  </a:txBody>
                  <a:tcPr marL="6605" marR="6605" marT="6605" marB="0" anchor="b"/>
                </a:tc>
                <a:extLst>
                  <a:ext uri="{0D108BD9-81ED-4DB2-BD59-A6C34878D82A}">
                    <a16:rowId xmlns:a16="http://schemas.microsoft.com/office/drawing/2014/main" val="716281612"/>
                  </a:ext>
                </a:extLst>
              </a:tr>
              <a:tr h="204182">
                <a:tc>
                  <a:txBody>
                    <a:bodyPr/>
                    <a:lstStyle/>
                    <a:p>
                      <a:pPr algn="ctr" fontAlgn="t"/>
                      <a:r>
                        <a:rPr lang="en-US" sz="1200" u="none" strike="noStrike">
                          <a:effectLst/>
                        </a:rPr>
                        <a:t>1.10</a:t>
                      </a:r>
                      <a:endParaRPr lang="en-US" sz="1200" b="0" i="0" u="none" strike="noStrike">
                        <a:solidFill>
                          <a:srgbClr val="000000"/>
                        </a:solidFill>
                        <a:effectLst/>
                        <a:latin typeface="Times New Roman1"/>
                      </a:endParaRPr>
                    </a:p>
                  </a:txBody>
                  <a:tcPr marL="6605" marR="6605" marT="6605" marB="0"/>
                </a:tc>
                <a:tc>
                  <a:txBody>
                    <a:bodyPr/>
                    <a:lstStyle/>
                    <a:p>
                      <a:pPr algn="l" fontAlgn="b"/>
                      <a:r>
                        <a:rPr lang="en-US" sz="1200" u="none" strike="noStrike" dirty="0">
                          <a:effectLst/>
                        </a:rPr>
                        <a:t>802.11ah and 802.15.4g (Sub 1-GHz coexistence (follow up from 802.19 SG)</a:t>
                      </a:r>
                      <a:endParaRPr lang="en-US" sz="1200" b="0" i="0" u="none" strike="noStrike" dirty="0">
                        <a:solidFill>
                          <a:srgbClr val="000000"/>
                        </a:solidFill>
                        <a:effectLst/>
                        <a:latin typeface="Times New Roman" panose="02020603050405020304" pitchFamily="18" charset="0"/>
                      </a:endParaRPr>
                    </a:p>
                  </a:txBody>
                  <a:tcPr marL="6605" marR="6605" marT="6605" marB="0" anchor="b"/>
                </a:tc>
                <a:tc>
                  <a:txBody>
                    <a:bodyPr/>
                    <a:lstStyle/>
                    <a:p>
                      <a:pPr algn="l" fontAlgn="b"/>
                      <a:r>
                        <a:rPr lang="en-US" sz="1200" u="none" strike="noStrike">
                          <a:effectLst/>
                        </a:rPr>
                        <a:t>Godfrey/Rolfe</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30</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5:15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3182446393"/>
                  </a:ext>
                </a:extLst>
              </a:tr>
              <a:tr h="220537">
                <a:tc>
                  <a:txBody>
                    <a:bodyPr/>
                    <a:lstStyle/>
                    <a:p>
                      <a:pPr algn="ctr" fontAlgn="t"/>
                      <a:r>
                        <a:rPr lang="en-US" sz="1200" u="none" strike="noStrike">
                          <a:effectLst/>
                        </a:rPr>
                        <a:t>1.11</a:t>
                      </a:r>
                      <a:endParaRPr lang="en-US" sz="1200" b="0" i="0" u="none" strike="noStrike">
                        <a:solidFill>
                          <a:srgbClr val="000000"/>
                        </a:solidFill>
                        <a:effectLst/>
                        <a:latin typeface="Times New Roman1"/>
                      </a:endParaRPr>
                    </a:p>
                  </a:txBody>
                  <a:tcPr marL="6605" marR="6605" marT="6605" marB="0"/>
                </a:tc>
                <a:tc>
                  <a:txBody>
                    <a:bodyPr/>
                    <a:lstStyle/>
                    <a:p>
                      <a:pPr algn="l" fontAlgn="b"/>
                      <a:r>
                        <a:rPr lang="en-US" sz="1200" u="none" strike="noStrike">
                          <a:effectLst/>
                        </a:rPr>
                        <a:t>Recess</a:t>
                      </a:r>
                      <a:endParaRPr lang="en-US" sz="1200" b="0" i="0" u="none" strike="noStrike">
                        <a:solidFill>
                          <a:srgbClr val="000000"/>
                        </a:solidFill>
                        <a:effectLst/>
                        <a:latin typeface="Times New Roman1"/>
                      </a:endParaRPr>
                    </a:p>
                  </a:txBody>
                  <a:tcPr marL="6605" marR="6605" marT="660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5:45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3127609061"/>
                  </a:ext>
                </a:extLst>
              </a:tr>
              <a:tr h="204182">
                <a:tc>
                  <a:txBody>
                    <a:bodyPr/>
                    <a:lstStyle/>
                    <a:p>
                      <a:pPr algn="ctr" fontAlgn="t"/>
                      <a:endParaRPr lang="en-US" sz="1200" b="0" i="0" u="none" strike="noStrike">
                        <a:solidFill>
                          <a:srgbClr val="000000"/>
                        </a:solidFill>
                        <a:effectLst/>
                        <a:latin typeface="Times New Roman1"/>
                      </a:endParaRPr>
                    </a:p>
                  </a:txBody>
                  <a:tcPr marL="6605" marR="6605" marT="6605" marB="0"/>
                </a:tc>
                <a:tc>
                  <a:txBody>
                    <a:bodyPr/>
                    <a:lstStyle/>
                    <a:p>
                      <a:pPr algn="l" fontAlgn="t"/>
                      <a:endParaRPr lang="en-US" sz="1200" b="0" i="0" u="none" strike="noStrike">
                        <a:solidFill>
                          <a:srgbClr val="000000"/>
                        </a:solidFill>
                        <a:effectLst/>
                        <a:latin typeface="Times New Roman" panose="02020603050405020304" pitchFamily="18" charset="0"/>
                      </a:endParaRPr>
                    </a:p>
                  </a:txBody>
                  <a:tcPr marL="6605" marR="6605" marT="6605" marB="0"/>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726255614"/>
                  </a:ext>
                </a:extLst>
              </a:tr>
              <a:tr h="254465">
                <a:tc>
                  <a:txBody>
                    <a:bodyPr/>
                    <a:lstStyle/>
                    <a:p>
                      <a:pPr algn="ctr" fontAlgn="t"/>
                      <a:endParaRPr lang="en-US" sz="1200" b="0" i="0" u="none" strike="noStrike">
                        <a:solidFill>
                          <a:srgbClr val="000000"/>
                        </a:solidFill>
                        <a:effectLst/>
                        <a:latin typeface="Times New Roman1"/>
                      </a:endParaRPr>
                    </a:p>
                  </a:txBody>
                  <a:tcPr marL="6605" marR="6605" marT="6605" marB="0"/>
                </a:tc>
                <a:tc>
                  <a:txBody>
                    <a:bodyPr/>
                    <a:lstStyle/>
                    <a:p>
                      <a:pPr algn="l" fontAlgn="b"/>
                      <a:endParaRPr lang="en-US" sz="1200" b="0" i="0" u="none" strike="noStrike">
                        <a:solidFill>
                          <a:srgbClr val="000000"/>
                        </a:solidFill>
                        <a:effectLst/>
                        <a:latin typeface="Times New Roman1"/>
                      </a:endParaRPr>
                    </a:p>
                  </a:txBody>
                  <a:tcPr marL="6605" marR="6605" marT="660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617654561"/>
                  </a:ext>
                </a:extLst>
              </a:tr>
              <a:tr h="220537">
                <a:tc>
                  <a:txBody>
                    <a:bodyPr/>
                    <a:lstStyle/>
                    <a:p>
                      <a:pPr algn="ctr" fontAlgn="t"/>
                      <a:r>
                        <a:rPr lang="en-US" sz="1200" u="none" strike="noStrike">
                          <a:effectLst/>
                        </a:rPr>
                        <a:t>2</a:t>
                      </a:r>
                      <a:endParaRPr lang="en-US" sz="1200" b="1" i="0" u="none" strike="noStrike">
                        <a:solidFill>
                          <a:srgbClr val="000000"/>
                        </a:solidFill>
                        <a:effectLst/>
                        <a:latin typeface="Times New Roman1"/>
                      </a:endParaRPr>
                    </a:p>
                  </a:txBody>
                  <a:tcPr marL="6605" marR="6605" marT="6605" marB="0"/>
                </a:tc>
                <a:tc>
                  <a:txBody>
                    <a:bodyPr/>
                    <a:lstStyle/>
                    <a:p>
                      <a:pPr algn="ctr" fontAlgn="b"/>
                      <a:r>
                        <a:rPr lang="en-US" sz="1200" u="none" strike="noStrike" dirty="0">
                          <a:effectLst/>
                        </a:rPr>
                        <a:t>Wednesday PM2 session  KONA 3</a:t>
                      </a:r>
                      <a:endParaRPr lang="en-US" sz="1200" b="1" i="0" u="none" strike="noStrike" dirty="0">
                        <a:solidFill>
                          <a:srgbClr val="000000"/>
                        </a:solidFill>
                        <a:effectLst/>
                        <a:latin typeface="Times New Roman1"/>
                      </a:endParaRPr>
                    </a:p>
                  </a:txBody>
                  <a:tcPr marL="6605" marR="6605" marT="6605" marB="0" anchor="b"/>
                </a:tc>
                <a:tc>
                  <a:txBody>
                    <a:bodyPr/>
                    <a:lstStyle/>
                    <a:p>
                      <a:pPr algn="l" fontAlgn="b"/>
                      <a:endParaRPr lang="en-US" sz="1200" b="0" i="0" u="none" strike="noStrike">
                        <a:solidFill>
                          <a:srgbClr val="000000"/>
                        </a:solidFill>
                        <a:effectLst/>
                        <a:latin typeface="Arial1"/>
                      </a:endParaRPr>
                    </a:p>
                  </a:txBody>
                  <a:tcPr marL="6605" marR="6605" marT="660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3677113066"/>
                  </a:ext>
                </a:extLst>
              </a:tr>
              <a:tr h="204182">
                <a:tc>
                  <a:txBody>
                    <a:bodyPr/>
                    <a:lstStyle/>
                    <a:p>
                      <a:pPr algn="ctr" fontAlgn="t"/>
                      <a:r>
                        <a:rPr lang="en-US" sz="1100" u="none" strike="noStrike">
                          <a:effectLst/>
                        </a:rPr>
                        <a:t>2.1</a:t>
                      </a:r>
                      <a:endParaRPr lang="en-US" sz="1100" b="0" i="0" u="none" strike="noStrike">
                        <a:solidFill>
                          <a:srgbClr val="000000"/>
                        </a:solidFill>
                        <a:effectLst/>
                        <a:latin typeface="Times New Roman1"/>
                      </a:endParaRPr>
                    </a:p>
                  </a:txBody>
                  <a:tcPr marL="6605" marR="6605" marT="6605" marB="0"/>
                </a:tc>
                <a:tc>
                  <a:txBody>
                    <a:bodyPr/>
                    <a:lstStyle/>
                    <a:p>
                      <a:pPr algn="l" fontAlgn="b"/>
                      <a:r>
                        <a:rPr lang="en-US" sz="1200" u="none" strike="noStrike">
                          <a:effectLst/>
                        </a:rPr>
                        <a:t>Call to Order 802.24.1 Task Group</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1530165226"/>
                  </a:ext>
                </a:extLst>
              </a:tr>
              <a:tr h="204182">
                <a:tc>
                  <a:txBody>
                    <a:bodyPr/>
                    <a:lstStyle/>
                    <a:p>
                      <a:pPr algn="ctr" fontAlgn="t"/>
                      <a:r>
                        <a:rPr lang="en-US" sz="1100" u="none" strike="noStrike">
                          <a:effectLst/>
                        </a:rPr>
                        <a:t>2.2</a:t>
                      </a:r>
                      <a:endParaRPr lang="en-US" sz="1100" b="0" i="0" u="none" strike="noStrike">
                        <a:solidFill>
                          <a:srgbClr val="000000"/>
                        </a:solidFill>
                        <a:effectLst/>
                        <a:latin typeface="Times New Roman1"/>
                      </a:endParaRPr>
                    </a:p>
                  </a:txBody>
                  <a:tcPr marL="6605" marR="6605" marT="6605" marB="0"/>
                </a:tc>
                <a:tc>
                  <a:txBody>
                    <a:bodyPr/>
                    <a:lstStyle/>
                    <a:p>
                      <a:pPr algn="l" fontAlgn="b"/>
                      <a:r>
                        <a:rPr lang="en-US" sz="1200" u="none" strike="noStrike" dirty="0">
                          <a:effectLst/>
                        </a:rPr>
                        <a:t>802.24 contributions to Nendica</a:t>
                      </a:r>
                      <a:endParaRPr lang="en-US" sz="1200" b="0" i="0" u="none" strike="noStrike" dirty="0">
                        <a:solidFill>
                          <a:srgbClr val="000000"/>
                        </a:solidFill>
                        <a:effectLst/>
                        <a:latin typeface="Times New Roman" panose="02020603050405020304" pitchFamily="18" charset="0"/>
                      </a:endParaRPr>
                    </a:p>
                  </a:txBody>
                  <a:tcPr marL="6605" marR="6605" marT="6605" marB="0" anchor="b"/>
                </a:tc>
                <a:tc>
                  <a:txBody>
                    <a:bodyPr/>
                    <a:lstStyle/>
                    <a:p>
                      <a:pPr algn="l" fontAlgn="b"/>
                      <a:r>
                        <a:rPr lang="en-US" sz="1200" u="none" strike="noStrike">
                          <a:effectLst/>
                        </a:rPr>
                        <a:t>Godfrey/Marks</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20</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3961542500"/>
                  </a:ext>
                </a:extLst>
              </a:tr>
              <a:tr h="204182">
                <a:tc>
                  <a:txBody>
                    <a:bodyPr/>
                    <a:lstStyle/>
                    <a:p>
                      <a:pPr algn="ctr" fontAlgn="t"/>
                      <a:r>
                        <a:rPr lang="en-US" sz="1100" u="none" strike="noStrike">
                          <a:effectLst/>
                        </a:rPr>
                        <a:t>2.3</a:t>
                      </a:r>
                      <a:endParaRPr lang="en-US" sz="1100" b="0" i="0" u="none" strike="noStrike">
                        <a:solidFill>
                          <a:srgbClr val="000000"/>
                        </a:solidFill>
                        <a:effectLst/>
                        <a:latin typeface="Times New Roman1"/>
                      </a:endParaRPr>
                    </a:p>
                  </a:txBody>
                  <a:tcPr marL="6605" marR="6605" marT="6605" marB="0"/>
                </a:tc>
                <a:tc>
                  <a:txBody>
                    <a:bodyPr/>
                    <a:lstStyle/>
                    <a:p>
                      <a:pPr algn="l" fontAlgn="t"/>
                      <a:r>
                        <a:rPr lang="en-US" sz="1200" u="none" strike="noStrike" dirty="0">
                          <a:effectLst/>
                        </a:rPr>
                        <a:t>Review editor comments and finalize Sub 1-GHz white paper for publication</a:t>
                      </a:r>
                      <a:endParaRPr lang="en-US" sz="1200" b="0" i="0" u="none" strike="noStrike" dirty="0">
                        <a:solidFill>
                          <a:srgbClr val="000000"/>
                        </a:solidFill>
                        <a:effectLst/>
                        <a:latin typeface="Times New Roman" panose="02020603050405020304" pitchFamily="18" charset="0"/>
                      </a:endParaRPr>
                    </a:p>
                  </a:txBody>
                  <a:tcPr marL="6605" marR="6605" marT="6605"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20</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4:20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61632500"/>
                  </a:ext>
                </a:extLst>
              </a:tr>
              <a:tr h="204182">
                <a:tc>
                  <a:txBody>
                    <a:bodyPr/>
                    <a:lstStyle/>
                    <a:p>
                      <a:pPr algn="ctr" fontAlgn="t"/>
                      <a:r>
                        <a:rPr lang="en-US" sz="1100" u="none" strike="noStrike">
                          <a:effectLst/>
                        </a:rPr>
                        <a:t>2.4</a:t>
                      </a:r>
                      <a:endParaRPr lang="en-US" sz="1100" b="0" i="0" u="none" strike="noStrike">
                        <a:solidFill>
                          <a:srgbClr val="000000"/>
                        </a:solidFill>
                        <a:effectLst/>
                        <a:latin typeface="Times New Roman1"/>
                      </a:endParaRPr>
                    </a:p>
                  </a:txBody>
                  <a:tcPr marL="6605" marR="6605" marT="6605" marB="0"/>
                </a:tc>
                <a:tc>
                  <a:txBody>
                    <a:bodyPr/>
                    <a:lstStyle/>
                    <a:p>
                      <a:pPr algn="l" fontAlgn="b"/>
                      <a:r>
                        <a:rPr lang="en-US" sz="1200" u="none" strike="noStrike" dirty="0">
                          <a:effectLst/>
                        </a:rPr>
                        <a:t>Development and Editing of TSN White Paper</a:t>
                      </a:r>
                      <a:endParaRPr lang="en-US" sz="1200" b="0" i="0" u="none" strike="noStrike" dirty="0">
                        <a:solidFill>
                          <a:srgbClr val="000000"/>
                        </a:solidFill>
                        <a:effectLst/>
                        <a:latin typeface="Times New Roman" panose="02020603050405020304" pitchFamily="18" charset="0"/>
                      </a:endParaRPr>
                    </a:p>
                  </a:txBody>
                  <a:tcPr marL="6605" marR="6605" marT="6605"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20</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4:40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3122905432"/>
                  </a:ext>
                </a:extLst>
              </a:tr>
              <a:tr h="204182">
                <a:tc>
                  <a:txBody>
                    <a:bodyPr/>
                    <a:lstStyle/>
                    <a:p>
                      <a:pPr algn="ctr" fontAlgn="t"/>
                      <a:r>
                        <a:rPr lang="en-US" sz="1100" u="none" strike="noStrike">
                          <a:effectLst/>
                        </a:rPr>
                        <a:t>2.5</a:t>
                      </a:r>
                      <a:endParaRPr lang="en-US" sz="1100" b="0" i="0" u="none" strike="noStrike">
                        <a:solidFill>
                          <a:srgbClr val="000000"/>
                        </a:solidFill>
                        <a:effectLst/>
                        <a:latin typeface="Times New Roman1"/>
                      </a:endParaRPr>
                    </a:p>
                  </a:txBody>
                  <a:tcPr marL="6605" marR="6605" marT="6605" marB="0"/>
                </a:tc>
                <a:tc>
                  <a:txBody>
                    <a:bodyPr/>
                    <a:lstStyle/>
                    <a:p>
                      <a:pPr algn="l" fontAlgn="t"/>
                      <a:r>
                        <a:rPr lang="en-US" sz="1200" u="none" strike="noStrike" dirty="0">
                          <a:effectLst/>
                        </a:rPr>
                        <a:t>2019 Planning</a:t>
                      </a:r>
                      <a:endParaRPr lang="en-US" sz="1200" b="0" i="0" u="none" strike="noStrike" dirty="0">
                        <a:solidFill>
                          <a:srgbClr val="000000"/>
                        </a:solidFill>
                        <a:effectLst/>
                        <a:latin typeface="Times New Roman" panose="02020603050405020304" pitchFamily="18" charset="0"/>
                      </a:endParaRPr>
                    </a:p>
                  </a:txBody>
                  <a:tcPr marL="6605" marR="6605" marT="6605"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20</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5:00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3094474819"/>
                  </a:ext>
                </a:extLst>
              </a:tr>
              <a:tr h="204182">
                <a:tc>
                  <a:txBody>
                    <a:bodyPr/>
                    <a:lstStyle/>
                    <a:p>
                      <a:pPr algn="ctr" fontAlgn="t"/>
                      <a:r>
                        <a:rPr lang="en-US" sz="1100" u="none" strike="noStrike">
                          <a:effectLst/>
                        </a:rPr>
                        <a:t>2.6</a:t>
                      </a:r>
                      <a:endParaRPr lang="en-US" sz="1100" b="0" i="0" u="none" strike="noStrike">
                        <a:solidFill>
                          <a:srgbClr val="000000"/>
                        </a:solidFill>
                        <a:effectLst/>
                        <a:latin typeface="Times New Roman1"/>
                      </a:endParaRPr>
                    </a:p>
                  </a:txBody>
                  <a:tcPr marL="6605" marR="6605" marT="6605" marB="0"/>
                </a:tc>
                <a:tc>
                  <a:txBody>
                    <a:bodyPr/>
                    <a:lstStyle/>
                    <a:p>
                      <a:pPr algn="l" fontAlgn="b"/>
                      <a:r>
                        <a:rPr lang="en-US" sz="1200" u="none" strike="noStrike">
                          <a:effectLst/>
                        </a:rPr>
                        <a:t>Closing / Action Items / Adjourn</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dirty="0">
                          <a:effectLst/>
                        </a:rPr>
                        <a:t>5:20 PM</a:t>
                      </a:r>
                      <a:endParaRPr lang="en-US" sz="1200" b="0" i="0" u="none" strike="noStrike" dirty="0">
                        <a:solidFill>
                          <a:srgbClr val="000000"/>
                        </a:solidFill>
                        <a:effectLst/>
                        <a:latin typeface="Times New Roman1"/>
                      </a:endParaRPr>
                    </a:p>
                  </a:txBody>
                  <a:tcPr marL="6605" marR="6605" marT="6605" marB="0" anchor="b"/>
                </a:tc>
                <a:extLst>
                  <a:ext uri="{0D108BD9-81ED-4DB2-BD59-A6C34878D82A}">
                    <a16:rowId xmlns:a16="http://schemas.microsoft.com/office/drawing/2014/main" val="1513160022"/>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333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685800" y="609600"/>
            <a:ext cx="8001000" cy="1160463"/>
          </a:xfrm>
        </p:spPr>
        <p:txBody>
          <a:bodyPr lIns="90000" tIns="46800" rIns="90000" bIns="468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539750" y="1525588"/>
            <a:ext cx="8002588"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2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685800" y="1447799"/>
            <a:ext cx="7772400" cy="5027613"/>
          </a:xfrm>
        </p:spPr>
        <p:txBody>
          <a:bodyPr>
            <a:normAutofit fontScale="47500" lnSpcReduction="20000"/>
          </a:bodyPr>
          <a:lstStyle/>
          <a:p>
            <a:endParaRPr lang="en-US" dirty="0"/>
          </a:p>
          <a:p>
            <a:r>
              <a:rPr lang="en-US" dirty="0"/>
              <a:t>Approve July minutes</a:t>
            </a:r>
          </a:p>
          <a:p>
            <a:pPr lvl="1"/>
            <a:r>
              <a:rPr lang="en-US" dirty="0"/>
              <a:t>24-18-0017r1 </a:t>
            </a:r>
          </a:p>
          <a:p>
            <a:pPr lvl="1"/>
            <a:endParaRPr lang="en-US" dirty="0"/>
          </a:p>
          <a:p>
            <a:pPr lvl="1"/>
            <a:endParaRPr lang="en-US" dirty="0"/>
          </a:p>
          <a:p>
            <a:r>
              <a:rPr lang="en-US" dirty="0"/>
              <a:t>TAG Action Items from July:</a:t>
            </a:r>
          </a:p>
          <a:p>
            <a:pPr lvl="1"/>
            <a:r>
              <a:rPr lang="en-US" dirty="0"/>
              <a:t>Farrokh </a:t>
            </a:r>
            <a:r>
              <a:rPr lang="en-US" dirty="0" err="1"/>
              <a:t>Khatibi</a:t>
            </a:r>
            <a:r>
              <a:rPr lang="en-US" dirty="0"/>
              <a:t> will provide introduction to ATIS group for liaison on classifying IoT services, and their characteristics, and communication link requirements:</a:t>
            </a:r>
          </a:p>
          <a:p>
            <a:pPr lvl="2"/>
            <a:r>
              <a:rPr lang="en-US" dirty="0"/>
              <a:t>Response: “The completion of the first phase of the ATIS project is delayed to the end of the month, at which point it will be liaised to external organizations including 802.24.”</a:t>
            </a:r>
          </a:p>
          <a:p>
            <a:pPr lvl="1"/>
            <a:r>
              <a:rPr lang="en-US" dirty="0"/>
              <a:t>Establish Liaison with IEC SC25 for single pair ethernet. Chris will base on IEC SEG 8 request</a:t>
            </a:r>
          </a:p>
          <a:p>
            <a:pPr lvl="1"/>
            <a:r>
              <a:rPr lang="en-US" dirty="0"/>
              <a:t>Call for Comments on TSN and SPE white papers </a:t>
            </a:r>
          </a:p>
          <a:p>
            <a:pPr lvl="1"/>
            <a:r>
              <a:rPr lang="en-US" dirty="0"/>
              <a:t>Request Ludwig Winkel to provide P2413 Update in September  (not attending)</a:t>
            </a:r>
          </a:p>
          <a:p>
            <a:pPr lvl="2"/>
            <a:r>
              <a:rPr lang="en-US" dirty="0"/>
              <a:t>Starting Sponsor Ballot.  (request SB draft to be put in 802.24 private area for comments)</a:t>
            </a:r>
          </a:p>
          <a:p>
            <a:pPr lvl="1"/>
            <a:r>
              <a:rPr lang="en-US" dirty="0"/>
              <a:t>Request IoT Use Cases from Wi-Fi Alliance IoT MSTG</a:t>
            </a:r>
          </a:p>
          <a:p>
            <a:pPr lvl="2"/>
            <a:r>
              <a:rPr lang="en-US" dirty="0"/>
              <a:t>Can we access the document in private area. (get permission from somebody at WFA)</a:t>
            </a:r>
          </a:p>
          <a:p>
            <a:pPr lvl="1"/>
            <a:endParaRPr lang="en-US" dirty="0"/>
          </a:p>
          <a:p>
            <a:r>
              <a:rPr lang="en-US" dirty="0"/>
              <a:t>Discussion</a:t>
            </a:r>
          </a:p>
          <a:p>
            <a:pPr lvl="1"/>
            <a:r>
              <a:rPr lang="en-US" dirty="0"/>
              <a:t>RTA TIG 802.11 is pursuing low latency – possible alignment across various application categories.  Invite more vertical application participants to attend in November. </a:t>
            </a:r>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fontScale="70000" lnSpcReduction="2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r>
              <a:rPr lang="en-US" dirty="0"/>
              <a:t>Liaison Request sent to SEG8</a:t>
            </a:r>
          </a:p>
          <a:p>
            <a:r>
              <a:rPr lang="en-US" dirty="0"/>
              <a:t>Next SEG 8 meeting Sept 25-26</a:t>
            </a:r>
          </a:p>
          <a:p>
            <a:endParaRPr lang="en-US" dirty="0"/>
          </a:p>
          <a:p>
            <a:r>
              <a:rPr lang="en-US" dirty="0"/>
              <a:t>Get permission to share draft in private area</a:t>
            </a:r>
          </a:p>
          <a:p>
            <a:pPr lvl="1"/>
            <a:r>
              <a:rPr lang="en-US" dirty="0"/>
              <a:t>Provide notice on reflector of availability of draft for review before November meeting. </a:t>
            </a:r>
          </a:p>
          <a:p>
            <a:pPr lvl="1"/>
            <a:r>
              <a:rPr lang="en-US" dirty="0"/>
              <a:t>In November, 802.24 will review and propose additional text and sections to address identified gaps. </a:t>
            </a:r>
          </a:p>
          <a:p>
            <a:pPr lvl="1"/>
            <a:endParaRPr lang="en-US" dirty="0"/>
          </a:p>
          <a:p>
            <a:pPr lvl="1"/>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989633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54154-4B15-42F3-8769-1390993AC294}"/>
              </a:ext>
            </a:extLst>
          </p:cNvPr>
          <p:cNvSpPr>
            <a:spLocks noGrp="1"/>
          </p:cNvSpPr>
          <p:nvPr>
            <p:ph type="title"/>
          </p:nvPr>
        </p:nvSpPr>
        <p:spPr/>
        <p:txBody>
          <a:bodyPr/>
          <a:lstStyle/>
          <a:p>
            <a:r>
              <a:rPr lang="en-US" dirty="0"/>
              <a:t>Informal Liaison with Wi-Fi Alliance</a:t>
            </a:r>
          </a:p>
        </p:txBody>
      </p:sp>
      <p:sp>
        <p:nvSpPr>
          <p:cNvPr id="3" name="Content Placeholder 2">
            <a:extLst>
              <a:ext uri="{FF2B5EF4-FFF2-40B4-BE49-F238E27FC236}">
                <a16:creationId xmlns:a16="http://schemas.microsoft.com/office/drawing/2014/main" id="{60DEEE2B-BB14-427D-9364-9CB708716D32}"/>
              </a:ext>
            </a:extLst>
          </p:cNvPr>
          <p:cNvSpPr>
            <a:spLocks noGrp="1"/>
          </p:cNvSpPr>
          <p:nvPr>
            <p:ph idx="1"/>
          </p:nvPr>
        </p:nvSpPr>
        <p:spPr/>
        <p:txBody>
          <a:bodyPr/>
          <a:lstStyle/>
          <a:p>
            <a:r>
              <a:rPr lang="en-US" dirty="0"/>
              <a:t>Process is to request use cases for topics of interest. </a:t>
            </a:r>
          </a:p>
          <a:p>
            <a:r>
              <a:rPr lang="en-US" dirty="0"/>
              <a:t>Ian Sherlock will send an example request. </a:t>
            </a:r>
          </a:p>
          <a:p>
            <a:endParaRPr lang="en-US" dirty="0"/>
          </a:p>
        </p:txBody>
      </p:sp>
      <p:sp>
        <p:nvSpPr>
          <p:cNvPr id="4" name="Footer Placeholder 3">
            <a:extLst>
              <a:ext uri="{FF2B5EF4-FFF2-40B4-BE49-F238E27FC236}">
                <a16:creationId xmlns:a16="http://schemas.microsoft.com/office/drawing/2014/main" id="{36989742-66CE-4FB9-BAF4-2E683830FC1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D412828-B2B9-49EB-8A21-417A95E99E28}"/>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787980699"/>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32617</TotalTime>
  <Words>2168</Words>
  <Application>Microsoft Office PowerPoint</Application>
  <PresentationFormat>On-screen Show (4:3)</PresentationFormat>
  <Paragraphs>332</Paragraphs>
  <Slides>20</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MS Gothic</vt:lpstr>
      <vt:lpstr>ＭＳ Ｐゴシック</vt:lpstr>
      <vt:lpstr>Arial</vt:lpstr>
      <vt:lpstr>Arial1</vt:lpstr>
      <vt:lpstr>Helvetica</vt:lpstr>
      <vt:lpstr>Monotype Sorts</vt:lpstr>
      <vt:lpstr>Times New Roman</vt:lpstr>
      <vt:lpstr>Times New Roman1</vt:lpstr>
      <vt:lpstr>Office Theme</vt:lpstr>
      <vt:lpstr>802.24 Vertical Applications TAG</vt:lpstr>
      <vt:lpstr>802.24 Overview</vt:lpstr>
      <vt:lpstr>Agenda – 802.24-18-0019r1</vt:lpstr>
      <vt:lpstr>Guidelines for IEEE-SA Meetings</vt:lpstr>
      <vt:lpstr>Participation in IEEE 802 Meetings</vt:lpstr>
      <vt:lpstr>Administration</vt:lpstr>
      <vt:lpstr>802.24 TAG</vt:lpstr>
      <vt:lpstr>Liaison with IEC SEG8</vt:lpstr>
      <vt:lpstr>Informal Liaison with Wi-Fi Alliance</vt:lpstr>
      <vt:lpstr>Tuesday 802.24.1</vt:lpstr>
      <vt:lpstr>ITU and Radio Regulatory Items</vt:lpstr>
      <vt:lpstr>CEN-CENELEC-ETSI  Smart Grid Coordination Group</vt:lpstr>
      <vt:lpstr>IEEE PSCC TF S6 </vt:lpstr>
      <vt:lpstr>802.15.4g and 802.11ah Coexistence</vt:lpstr>
      <vt:lpstr>Wednesday 802.24.1 Smart Grid TG</vt:lpstr>
      <vt:lpstr>Nendica</vt:lpstr>
      <vt:lpstr>Sub 1 GHz White Paper</vt:lpstr>
      <vt:lpstr>TSN White Paper</vt:lpstr>
      <vt:lpstr>2019 Planning</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589</cp:revision>
  <cp:lastPrinted>1998-02-10T13:28:06Z</cp:lastPrinted>
  <dcterms:created xsi:type="dcterms:W3CDTF">2015-05-13T21:49:41Z</dcterms:created>
  <dcterms:modified xsi:type="dcterms:W3CDTF">2018-09-13T03:49:19Z</dcterms:modified>
</cp:coreProperties>
</file>