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8" r:id="rId2"/>
    <p:sldId id="394" r:id="rId3"/>
    <p:sldId id="285" r:id="rId4"/>
    <p:sldId id="414" r:id="rId5"/>
    <p:sldId id="418" r:id="rId6"/>
    <p:sldId id="259" r:id="rId7"/>
    <p:sldId id="270" r:id="rId8"/>
    <p:sldId id="420" r:id="rId9"/>
    <p:sldId id="427" r:id="rId10"/>
    <p:sldId id="325" r:id="rId11"/>
    <p:sldId id="415" r:id="rId12"/>
    <p:sldId id="283" r:id="rId13"/>
    <p:sldId id="416" r:id="rId14"/>
    <p:sldId id="433" r:id="rId15"/>
    <p:sldId id="421" r:id="rId16"/>
    <p:sldId id="422" r:id="rId17"/>
    <p:sldId id="426" r:id="rId18"/>
    <p:sldId id="424" r:id="rId19"/>
    <p:sldId id="425" r:id="rId20"/>
    <p:sldId id="396" r:id="rId21"/>
    <p:sldId id="434" r:id="rId22"/>
    <p:sldId id="428" r:id="rId23"/>
    <p:sldId id="429" r:id="rId24"/>
    <p:sldId id="430" r:id="rId25"/>
    <p:sldId id="431" r:id="rId26"/>
    <p:sldId id="432" r:id="rId27"/>
    <p:sldId id="404" r:id="rId28"/>
    <p:sldId id="406" r:id="rId29"/>
    <p:sldId id="391" r:id="rId30"/>
    <p:sldId id="435"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17" autoAdjust="0"/>
    <p:restoredTop sz="94099" autoAdjust="0"/>
  </p:normalViewPr>
  <p:slideViewPr>
    <p:cSldViewPr>
      <p:cViewPr varScale="1">
        <p:scale>
          <a:sx n="121" d="100"/>
          <a:sy n="121" d="100"/>
        </p:scale>
        <p:origin x="691" y="82"/>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2114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1154113" y="701675"/>
            <a:ext cx="4625975"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1154113" y="701675"/>
            <a:ext cx="4625975"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802.24-18-0007r0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March 2018 Meeting</a:t>
            </a:r>
          </a:p>
          <a:p>
            <a:endParaRPr lang="en-US" dirty="0"/>
          </a:p>
          <a:p>
            <a:r>
              <a:rPr lang="en-US" dirty="0"/>
              <a:t>Rosemont, Illinois,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Tuesday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1537765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399"/>
            <a:ext cx="7772400" cy="4799013"/>
          </a:xfrm>
        </p:spPr>
        <p:txBody>
          <a:bodyPr>
            <a:normAutofit/>
          </a:bodyPr>
          <a:lstStyle/>
          <a:p>
            <a:pPr marL="457200" lvl="1" indent="0">
              <a:buNone/>
            </a:pPr>
            <a:endParaRPr lang="en-US" dirty="0"/>
          </a:p>
          <a:p>
            <a:r>
              <a:rPr lang="en-US" dirty="0"/>
              <a:t>For discussion</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11</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Liaison Update Request</a:t>
            </a:r>
          </a:p>
        </p:txBody>
      </p:sp>
      <p:sp>
        <p:nvSpPr>
          <p:cNvPr id="7" name="Content Placeholder 6"/>
          <p:cNvSpPr>
            <a:spLocks noGrp="1"/>
          </p:cNvSpPr>
          <p:nvPr>
            <p:ph idx="1"/>
          </p:nvPr>
        </p:nvSpPr>
        <p:spPr>
          <a:xfrm>
            <a:off x="685800" y="1676399"/>
            <a:ext cx="7772400" cy="4799013"/>
          </a:xfrm>
        </p:spPr>
        <p:txBody>
          <a:bodyPr>
            <a:normAutofit/>
          </a:bodyPr>
          <a:lstStyle/>
          <a:p>
            <a:r>
              <a:rPr lang="en-US" dirty="0"/>
              <a:t>Request from Jodi </a:t>
            </a:r>
            <a:r>
              <a:rPr lang="en-US" dirty="0" err="1"/>
              <a:t>Haasz</a:t>
            </a:r>
            <a:r>
              <a:rPr lang="en-US" dirty="0"/>
              <a:t> at IEEE to update active liaison relationships</a:t>
            </a:r>
          </a:p>
          <a:p>
            <a:endParaRPr lang="en-US" dirty="0"/>
          </a:p>
          <a:p>
            <a:r>
              <a:rPr lang="en-US" dirty="0"/>
              <a:t>Review document “IEEE 802 Liaison tutorial.pdf”</a:t>
            </a:r>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12</a:t>
            </a:fld>
            <a:endParaRPr lang="en-US" altLang="en-US"/>
          </a:p>
        </p:txBody>
      </p:sp>
    </p:spTree>
    <p:extLst>
      <p:ext uri="{BB962C8B-B14F-4D97-AF65-F5344CB8AC3E}">
        <p14:creationId xmlns:p14="http://schemas.microsoft.com/office/powerpoint/2010/main" val="1369131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DFC0-6471-475F-8AFC-DEC153DAFF37}"/>
              </a:ext>
            </a:extLst>
          </p:cNvPr>
          <p:cNvSpPr>
            <a:spLocks noGrp="1"/>
          </p:cNvSpPr>
          <p:nvPr>
            <p:ph type="title"/>
          </p:nvPr>
        </p:nvSpPr>
        <p:spPr/>
        <p:txBody>
          <a:bodyPr/>
          <a:lstStyle/>
          <a:p>
            <a:r>
              <a:rPr lang="en-US" b="1" dirty="0"/>
              <a:t>IEEE PSCC TF S6 </a:t>
            </a:r>
          </a:p>
        </p:txBody>
      </p:sp>
      <p:sp>
        <p:nvSpPr>
          <p:cNvPr id="3" name="Content Placeholder 2">
            <a:extLst>
              <a:ext uri="{FF2B5EF4-FFF2-40B4-BE49-F238E27FC236}">
                <a16:creationId xmlns:a16="http://schemas.microsoft.com/office/drawing/2014/main" id="{10EB3EF5-7698-4C1E-9512-E29AA4A1B435}"/>
              </a:ext>
            </a:extLst>
          </p:cNvPr>
          <p:cNvSpPr>
            <a:spLocks noGrp="1"/>
          </p:cNvSpPr>
          <p:nvPr>
            <p:ph idx="1"/>
          </p:nvPr>
        </p:nvSpPr>
        <p:spPr/>
        <p:txBody>
          <a:bodyPr>
            <a:normAutofit fontScale="77500" lnSpcReduction="20000"/>
          </a:bodyPr>
          <a:lstStyle/>
          <a:p>
            <a:r>
              <a:rPr lang="en-US" b="1" dirty="0"/>
              <a:t>January 2018 Study Report – "Standards for integrating Home Automation IoT to Power Utilities Communication Systems“</a:t>
            </a:r>
          </a:p>
          <a:p>
            <a:endParaRPr lang="en-US" dirty="0"/>
          </a:p>
          <a:p>
            <a:r>
              <a:rPr lang="en-US" dirty="0"/>
              <a:t>TAG comments from January meeting are posted </a:t>
            </a:r>
          </a:p>
          <a:p>
            <a:pPr lvl="1"/>
            <a:r>
              <a:rPr lang="en-US" dirty="0"/>
              <a:t>“IEEE 802.24 Jan 2018 Liaison Comments to PSCC-S6-Liaison.doc” </a:t>
            </a:r>
          </a:p>
          <a:p>
            <a:pPr lvl="1"/>
            <a:r>
              <a:rPr lang="en-US" dirty="0"/>
              <a:t>In 802.24 private area</a:t>
            </a:r>
          </a:p>
          <a:p>
            <a:r>
              <a:rPr lang="en-US" dirty="0"/>
              <a:t>Further review and edits today</a:t>
            </a:r>
          </a:p>
          <a:p>
            <a:r>
              <a:rPr lang="en-US" dirty="0"/>
              <a:t>Forward our final comments back to PSCC S6 following this session </a:t>
            </a:r>
          </a:p>
          <a:p>
            <a:endParaRPr lang="en-US" dirty="0"/>
          </a:p>
        </p:txBody>
      </p:sp>
      <p:sp>
        <p:nvSpPr>
          <p:cNvPr id="4" name="Footer Placeholder 3">
            <a:extLst>
              <a:ext uri="{FF2B5EF4-FFF2-40B4-BE49-F238E27FC236}">
                <a16:creationId xmlns:a16="http://schemas.microsoft.com/office/drawing/2014/main" id="{C832729C-6FF7-4CF6-AE3D-D926D55564C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EC5294-F6F2-4792-A139-8602C6E8FF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442951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p:txBody>
          <a:bodyPr/>
          <a:lstStyle/>
          <a:p>
            <a:r>
              <a:rPr lang="en-US" dirty="0"/>
              <a:t>Review Current Status and any follow up</a:t>
            </a:r>
          </a:p>
          <a:p>
            <a:endParaRPr lang="en-US" dirty="0"/>
          </a:p>
          <a:p>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a:t>
            </a:r>
            <a:br>
              <a:rPr lang="en-US" dirty="0"/>
            </a:br>
            <a:r>
              <a:rPr lang="en-US" dirty="0"/>
              <a:t> 802.24.2 IoT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4256027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802.24.2</a:t>
            </a:r>
          </a:p>
        </p:txBody>
      </p:sp>
      <p:sp>
        <p:nvSpPr>
          <p:cNvPr id="3" name="Content Placeholder 2"/>
          <p:cNvSpPr>
            <a:spLocks noGrp="1"/>
          </p:cNvSpPr>
          <p:nvPr>
            <p:ph idx="1"/>
          </p:nvPr>
        </p:nvSpPr>
        <p:spPr/>
        <p:txBody>
          <a:bodyPr>
            <a:normAutofit fontScale="70000" lnSpcReduction="20000"/>
          </a:bodyPr>
          <a:lstStyle/>
          <a:p>
            <a:r>
              <a:rPr lang="en-US" dirty="0"/>
              <a:t>802.24.2 Liaison Coordinator's Report</a:t>
            </a:r>
          </a:p>
          <a:p>
            <a:pPr lvl="1"/>
            <a:r>
              <a:rPr lang="en-US" kern="1200" dirty="0">
                <a:solidFill>
                  <a:schemeClr val="tx1"/>
                </a:solidFill>
                <a:effectLst/>
                <a:latin typeface="+mn-lt"/>
                <a:ea typeface="+mn-ea"/>
                <a:cs typeface="+mn-cs"/>
              </a:rPr>
              <a:t>Wael </a:t>
            </a:r>
            <a:r>
              <a:rPr lang="en-US" kern="1200" dirty="0" err="1">
                <a:solidFill>
                  <a:schemeClr val="tx1"/>
                </a:solidFill>
                <a:effectLst/>
                <a:latin typeface="+mn-lt"/>
                <a:ea typeface="+mn-ea"/>
                <a:cs typeface="+mn-cs"/>
              </a:rPr>
              <a:t>Diab</a:t>
            </a:r>
            <a:endParaRPr lang="en-US" kern="1200" dirty="0">
              <a:solidFill>
                <a:schemeClr val="tx1"/>
              </a:solidFill>
              <a:effectLst/>
              <a:latin typeface="+mn-lt"/>
              <a:ea typeface="+mn-ea"/>
              <a:cs typeface="+mn-cs"/>
            </a:endParaRPr>
          </a:p>
          <a:p>
            <a:pPr lvl="1"/>
            <a:endParaRPr lang="en-US" dirty="0"/>
          </a:p>
          <a:p>
            <a:pPr lvl="2"/>
            <a:endParaRPr lang="en-US" dirty="0">
              <a:effectLst/>
            </a:endParaRPr>
          </a:p>
          <a:p>
            <a:pPr rtl="0" eaLnBrk="1" fontAlgn="base" hangingPunct="1"/>
            <a:r>
              <a:rPr lang="en-US" sz="3200" kern="1200" dirty="0">
                <a:solidFill>
                  <a:schemeClr val="tx1"/>
                </a:solidFill>
                <a:effectLst/>
                <a:latin typeface="+mn-lt"/>
                <a:ea typeface="+mn-ea"/>
                <a:cs typeface="+mn-cs"/>
              </a:rPr>
              <a:t>IIC Liaison Report</a:t>
            </a:r>
          </a:p>
          <a:p>
            <a:pPr rtl="0" eaLnBrk="1" fontAlgn="base" hangingPunct="1"/>
            <a:endParaRPr lang="en-US" sz="3200" kern="1200" dirty="0">
              <a:solidFill>
                <a:schemeClr val="tx1"/>
              </a:solidFill>
              <a:effectLst/>
              <a:latin typeface="+mn-lt"/>
              <a:ea typeface="+mn-ea"/>
              <a:cs typeface="+mn-cs"/>
            </a:endParaRPr>
          </a:p>
          <a:p>
            <a:pPr rtl="0" eaLnBrk="1" fontAlgn="base" hangingPunct="1"/>
            <a:r>
              <a:rPr lang="en-US" sz="3200" kern="1200" dirty="0">
                <a:solidFill>
                  <a:schemeClr val="tx1"/>
                </a:solidFill>
                <a:effectLst/>
                <a:latin typeface="+mn-lt"/>
                <a:ea typeface="+mn-ea"/>
                <a:cs typeface="+mn-cs"/>
              </a:rPr>
              <a:t>Any new liaison requests</a:t>
            </a:r>
          </a:p>
          <a:p>
            <a:pPr lvl="1"/>
            <a:r>
              <a:rPr lang="en-US" dirty="0"/>
              <a:t>Request to explore liaison with Wi-Fi Alliance IoT Group. </a:t>
            </a:r>
          </a:p>
          <a:p>
            <a:pPr lvl="1"/>
            <a:r>
              <a:rPr lang="en-US" dirty="0"/>
              <a:t>802.24 will initiate the liaison request</a:t>
            </a:r>
          </a:p>
          <a:p>
            <a:pPr lvl="2"/>
            <a:r>
              <a:rPr lang="en-US" dirty="0"/>
              <a:t>Action Wael – draft a formal liaison statement with areas of collaboration and exchange.</a:t>
            </a:r>
          </a:p>
          <a:p>
            <a:pPr lvl="2"/>
            <a:r>
              <a:rPr lang="en-US" dirty="0"/>
              <a:t>Suggested: IoT Market Segment Task Group</a:t>
            </a:r>
          </a:p>
          <a:p>
            <a:pPr lvl="2"/>
            <a:r>
              <a:rPr lang="en-US" dirty="0"/>
              <a:t>Challenges – information exchange will need to be cleared of default confidentiality of WFA documents.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158300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Liaison Update Request</a:t>
            </a:r>
          </a:p>
        </p:txBody>
      </p:sp>
      <p:sp>
        <p:nvSpPr>
          <p:cNvPr id="7" name="Content Placeholder 6"/>
          <p:cNvSpPr>
            <a:spLocks noGrp="1"/>
          </p:cNvSpPr>
          <p:nvPr>
            <p:ph idx="1"/>
          </p:nvPr>
        </p:nvSpPr>
        <p:spPr>
          <a:xfrm>
            <a:off x="685800" y="1676399"/>
            <a:ext cx="7772400" cy="4799013"/>
          </a:xfrm>
        </p:spPr>
        <p:txBody>
          <a:bodyPr>
            <a:normAutofit/>
          </a:bodyPr>
          <a:lstStyle/>
          <a:p>
            <a:r>
              <a:rPr lang="en-US" dirty="0"/>
              <a:t>Request from Jodi </a:t>
            </a:r>
            <a:r>
              <a:rPr lang="en-US" dirty="0" err="1"/>
              <a:t>Haasz</a:t>
            </a:r>
            <a:r>
              <a:rPr lang="en-US" dirty="0"/>
              <a:t> at IEEE to update active liaison relationships</a:t>
            </a:r>
          </a:p>
          <a:p>
            <a:endParaRPr lang="en-US" dirty="0"/>
          </a:p>
          <a:p>
            <a:r>
              <a:rPr lang="en-US" dirty="0"/>
              <a:t>Review document “IEEE 802 Liaison tutorial.pdf”</a:t>
            </a:r>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17</a:t>
            </a:fld>
            <a:endParaRPr lang="en-US" altLang="en-US"/>
          </a:p>
        </p:txBody>
      </p:sp>
    </p:spTree>
    <p:extLst>
      <p:ext uri="{BB962C8B-B14F-4D97-AF65-F5344CB8AC3E}">
        <p14:creationId xmlns:p14="http://schemas.microsoft.com/office/powerpoint/2010/main" val="1396545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p:txBody>
          <a:bodyPr>
            <a:normAutofit/>
          </a:bodyPr>
          <a:lstStyle/>
          <a:p>
            <a:r>
              <a:rPr lang="en-US" dirty="0"/>
              <a:t>P2413 Liaison Report and Draft Review</a:t>
            </a:r>
          </a:p>
          <a:p>
            <a:pPr lvl="1"/>
            <a:r>
              <a:rPr lang="en-US" dirty="0"/>
              <a:t>Ludwig Winkel</a:t>
            </a:r>
          </a:p>
          <a:p>
            <a:endParaRPr lang="en-US" dirty="0"/>
          </a:p>
          <a:p>
            <a:r>
              <a:rPr lang="en-US" dirty="0"/>
              <a:t>Relationship to 24.2 IoT White Paper</a:t>
            </a:r>
          </a:p>
          <a:p>
            <a:pPr lvl="1"/>
            <a:r>
              <a:rPr lang="en-US" dirty="0"/>
              <a:t>Can be use to explain to the 802 community how 802 fits into the overall </a:t>
            </a:r>
            <a:r>
              <a:rPr lang="en-US" dirty="0" err="1"/>
              <a:t>IoT</a:t>
            </a:r>
            <a:r>
              <a:rPr lang="en-US" dirty="0"/>
              <a:t> architecture</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4181117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a:xfrm>
            <a:off x="685800" y="1752600"/>
            <a:ext cx="7772400" cy="4343400"/>
          </a:xfrm>
        </p:spPr>
        <p:txBody>
          <a:bodyPr>
            <a:normAutofit fontScale="92500" lnSpcReduction="10000"/>
          </a:bodyPr>
          <a:lstStyle/>
          <a:p>
            <a:r>
              <a:rPr lang="en-US" dirty="0"/>
              <a:t>Review and plan </a:t>
            </a:r>
            <a:r>
              <a:rPr lang="en-US" dirty="0" err="1"/>
              <a:t>IoT</a:t>
            </a:r>
            <a:r>
              <a:rPr lang="en-US" dirty="0"/>
              <a:t> white paper development</a:t>
            </a:r>
          </a:p>
          <a:p>
            <a:pPr lvl="1"/>
            <a:r>
              <a:rPr lang="en-US" dirty="0"/>
              <a:t>Chris </a:t>
            </a:r>
            <a:r>
              <a:rPr lang="en-US" dirty="0" err="1"/>
              <a:t>DiMinico</a:t>
            </a:r>
            <a:endParaRPr lang="en-US" dirty="0"/>
          </a:p>
          <a:p>
            <a:pPr lvl="1"/>
            <a:endParaRPr lang="en-US" dirty="0"/>
          </a:p>
          <a:p>
            <a:pPr lvl="1"/>
            <a:endParaRPr lang="en-US" dirty="0"/>
          </a:p>
          <a:p>
            <a:r>
              <a:rPr lang="en-US" dirty="0"/>
              <a:t>Discussion on IoT White Paper Draft</a:t>
            </a:r>
          </a:p>
          <a:p>
            <a:r>
              <a:rPr lang="en-US" dirty="0"/>
              <a:t>Contributions towards IoT White Paper</a:t>
            </a:r>
          </a:p>
          <a:p>
            <a:r>
              <a:rPr lang="en-US" dirty="0"/>
              <a:t>Wi-Fi Alliance IoT Use Case Document Review</a:t>
            </a:r>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6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28 Voting Members</a:t>
            </a:r>
          </a:p>
          <a:p>
            <a:pPr marL="342900" lvl="1" indent="-342900">
              <a:buFontTx/>
              <a:buChar char="•"/>
            </a:pPr>
            <a:r>
              <a:rPr lang="en-US" altLang="en-US" dirty="0"/>
              <a:t>Agenda: 	</a:t>
            </a:r>
            <a:r>
              <a:rPr lang="en-US" dirty="0"/>
              <a:t>24-18-0001-01-0000</a:t>
            </a:r>
            <a:endParaRPr lang="en-US" altLang="en-US" dirty="0"/>
          </a:p>
          <a:p>
            <a:r>
              <a:rPr lang="en-US" altLang="en-US" dirty="0"/>
              <a:t>Meetings for the Week</a:t>
            </a:r>
          </a:p>
          <a:p>
            <a:pPr lvl="1"/>
            <a:r>
              <a:rPr lang="en-US" altLang="en-US" dirty="0"/>
              <a:t>Tuesday PM2		24.1	</a:t>
            </a:r>
          </a:p>
          <a:p>
            <a:pPr lvl="1"/>
            <a:r>
              <a:rPr lang="en-US" altLang="en-US" dirty="0"/>
              <a:t>Wednesday PM2		24.1</a:t>
            </a:r>
            <a:endParaRPr lang="en-US" altLang="en-US" dirty="0">
              <a:highlight>
                <a:srgbClr val="FFFF00"/>
              </a:highlight>
            </a:endParaRPr>
          </a:p>
          <a:p>
            <a:pPr lvl="1"/>
            <a:endParaRPr lang="en-US" altLang="en-US" dirty="0"/>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2404178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802.24.1</a:t>
            </a:r>
            <a:br>
              <a:rPr lang="en-US" dirty="0"/>
            </a:br>
            <a:r>
              <a:rPr lang="en-US"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6DCB1A-D509-4D1C-AA96-FDAEEBF05BE1}"/>
              </a:ext>
            </a:extLst>
          </p:cNvPr>
          <p:cNvSpPr>
            <a:spLocks noGrp="1"/>
          </p:cNvSpPr>
          <p:nvPr>
            <p:ph type="title"/>
          </p:nvPr>
        </p:nvSpPr>
        <p:spPr/>
        <p:txBody>
          <a:bodyPr/>
          <a:lstStyle/>
          <a:p>
            <a:r>
              <a:rPr lang="en-US" dirty="0"/>
              <a:t>Sub 1 GHz White Paper</a:t>
            </a:r>
          </a:p>
        </p:txBody>
      </p:sp>
      <p:sp>
        <p:nvSpPr>
          <p:cNvPr id="7" name="Content Placeholder 6">
            <a:extLst>
              <a:ext uri="{FF2B5EF4-FFF2-40B4-BE49-F238E27FC236}">
                <a16:creationId xmlns:a16="http://schemas.microsoft.com/office/drawing/2014/main" id="{211B85AB-81DD-455A-A196-976D64F74796}"/>
              </a:ext>
            </a:extLst>
          </p:cNvPr>
          <p:cNvSpPr>
            <a:spLocks noGrp="1"/>
          </p:cNvSpPr>
          <p:nvPr>
            <p:ph idx="1"/>
          </p:nvPr>
        </p:nvSpPr>
        <p:spPr/>
        <p:txBody>
          <a:bodyPr/>
          <a:lstStyle/>
          <a:p>
            <a:r>
              <a:rPr lang="en-US" dirty="0"/>
              <a:t>Comments and Questions from IEEE Editors prior to publication</a:t>
            </a:r>
          </a:p>
          <a:p>
            <a:endParaRPr lang="en-US" dirty="0"/>
          </a:p>
          <a:p>
            <a:r>
              <a:rPr lang="en-US" dirty="0"/>
              <a:t>Review “802.24 TAG white paper_edits.docx”</a:t>
            </a:r>
          </a:p>
          <a:p>
            <a:pPr lvl="1"/>
            <a:r>
              <a:rPr lang="en-US" dirty="0"/>
              <a:t>Questions from Catherine Berger</a:t>
            </a:r>
          </a:p>
        </p:txBody>
      </p:sp>
      <p:sp>
        <p:nvSpPr>
          <p:cNvPr id="4" name="Footer Placeholder 3">
            <a:extLst>
              <a:ext uri="{FF2B5EF4-FFF2-40B4-BE49-F238E27FC236}">
                <a16:creationId xmlns:a16="http://schemas.microsoft.com/office/drawing/2014/main" id="{3E707001-182D-4265-9072-6A55FD61BF2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0FCC284-616B-49DF-8476-FE0CD288B458}"/>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21</a:t>
            </a:fld>
            <a:endParaRPr lang="en-US" altLang="en-US"/>
          </a:p>
        </p:txBody>
      </p:sp>
    </p:spTree>
    <p:extLst>
      <p:ext uri="{BB962C8B-B14F-4D97-AF65-F5344CB8AC3E}">
        <p14:creationId xmlns:p14="http://schemas.microsoft.com/office/powerpoint/2010/main" val="1059671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p:txBody>
          <a:bodyPr/>
          <a:lstStyle/>
          <a:p>
            <a:r>
              <a:rPr lang="en-US" dirty="0"/>
              <a:t>At plenary meetings – review upcoming needs and opportunities for 802.24 projects.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17076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(.1)</a:t>
            </a:r>
          </a:p>
        </p:txBody>
      </p:sp>
      <p:sp>
        <p:nvSpPr>
          <p:cNvPr id="3" name="Content Placeholder 2"/>
          <p:cNvSpPr>
            <a:spLocks noGrp="1"/>
          </p:cNvSpPr>
          <p:nvPr>
            <p:ph idx="1"/>
          </p:nvPr>
        </p:nvSpPr>
        <p:spPr>
          <a:xfrm>
            <a:off x="685800" y="2057400"/>
            <a:ext cx="7772400" cy="4038600"/>
          </a:xfrm>
        </p:spPr>
        <p:txBody>
          <a:bodyPr>
            <a:normAutofit/>
          </a:bodyPr>
          <a:lstStyle/>
          <a:p>
            <a:r>
              <a:rPr lang="en-US" dirty="0"/>
              <a:t>Are there any new utility industry activities or organizations that could benefit from a liaison to 802.24?</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21066880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(.2)</a:t>
            </a:r>
          </a:p>
        </p:txBody>
      </p:sp>
      <p:sp>
        <p:nvSpPr>
          <p:cNvPr id="3" name="Content Placeholder 2"/>
          <p:cNvSpPr>
            <a:spLocks noGrp="1"/>
          </p:cNvSpPr>
          <p:nvPr>
            <p:ph idx="1"/>
          </p:nvPr>
        </p:nvSpPr>
        <p:spPr/>
        <p:txBody>
          <a:bodyPr>
            <a:normAutofit/>
          </a:bodyPr>
          <a:lstStyle/>
          <a:p>
            <a:r>
              <a:rPr lang="en-US" dirty="0"/>
              <a:t>802.24 white paper on </a:t>
            </a:r>
            <a:r>
              <a:rPr lang="en-US" dirty="0" err="1"/>
              <a:t>IoT</a:t>
            </a:r>
            <a:r>
              <a:rPr lang="en-US" dirty="0"/>
              <a:t> and P2413?  </a:t>
            </a:r>
          </a:p>
          <a:p>
            <a:pPr lvl="1"/>
            <a:r>
              <a:rPr lang="en-US" dirty="0"/>
              <a:t>Maybe more towards completion of P2413? What is the level of maturity?</a:t>
            </a:r>
          </a:p>
          <a:p>
            <a:pPr lvl="1"/>
            <a:r>
              <a:rPr lang="en-US" dirty="0"/>
              <a:t>Agnostic to underlying communications, but applicable to all 802 standards. </a:t>
            </a:r>
          </a:p>
          <a:p>
            <a:pPr lvl="1"/>
            <a:r>
              <a:rPr lang="en-US" dirty="0"/>
              <a:t>Highlight the relationship between P2413 and 802 standards.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37956437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a:xfrm>
            <a:off x="685800" y="1447801"/>
            <a:ext cx="7772400" cy="5027612"/>
          </a:xfrm>
        </p:spPr>
        <p:txBody>
          <a:bodyPr>
            <a:normAutofit fontScale="55000" lnSpcReduction="20000"/>
          </a:bodyPr>
          <a:lstStyle/>
          <a:p>
            <a:r>
              <a:rPr lang="en-US" dirty="0"/>
              <a:t>802.15.12 ULI</a:t>
            </a:r>
          </a:p>
          <a:p>
            <a:pPr lvl="1"/>
            <a:r>
              <a:rPr lang="en-US" dirty="0"/>
              <a:t>Incorporating features from 802.15.9 RP which are currently used in utility networking into ULI standard</a:t>
            </a:r>
          </a:p>
          <a:p>
            <a:pPr lvl="1"/>
            <a:r>
              <a:rPr lang="en-US" dirty="0"/>
              <a:t>Some other areas of potential interest</a:t>
            </a:r>
          </a:p>
          <a:p>
            <a:pPr lvl="1"/>
            <a:r>
              <a:rPr lang="en-US" dirty="0"/>
              <a:t>ULI is still in early phase – when is the right time?</a:t>
            </a:r>
          </a:p>
          <a:p>
            <a:pPr lvl="1"/>
            <a:r>
              <a:rPr lang="en-US" dirty="0"/>
              <a:t>Develop use cases and examples of an integrated multi-802 network including 802.15</a:t>
            </a:r>
          </a:p>
          <a:p>
            <a:endParaRPr lang="en-US" dirty="0"/>
          </a:p>
          <a:p>
            <a:r>
              <a:rPr lang="en-US" dirty="0"/>
              <a:t>802.15.4s SMR – spectrum management resources</a:t>
            </a:r>
          </a:p>
          <a:p>
            <a:pPr lvl="1"/>
            <a:r>
              <a:rPr lang="en-US" dirty="0"/>
              <a:t>Can 802.24 provide an input with respect to Smart Grid or IoT? </a:t>
            </a:r>
          </a:p>
          <a:p>
            <a:pPr lvl="2"/>
            <a:r>
              <a:rPr lang="en-US" dirty="0"/>
              <a:t>IEC 65C WG 17 dealing with coexistence management and spectrum policy</a:t>
            </a:r>
          </a:p>
          <a:p>
            <a:pPr lvl="2"/>
            <a:r>
              <a:rPr lang="en-US" dirty="0"/>
              <a:t>ETSI TCRRS  reconfigurable radio systems</a:t>
            </a:r>
          </a:p>
          <a:p>
            <a:pPr lvl="2"/>
            <a:r>
              <a:rPr lang="en-US" dirty="0"/>
              <a:t>ETSI TCERM WG 41 – defining a central coordination point to handle spectrum.</a:t>
            </a:r>
          </a:p>
          <a:p>
            <a:pPr lvl="3"/>
            <a:r>
              <a:rPr lang="en-US" dirty="0"/>
              <a:t>Sharing and increasing coexistence and providing better </a:t>
            </a:r>
            <a:r>
              <a:rPr lang="en-US" dirty="0" err="1"/>
              <a:t>QoS</a:t>
            </a:r>
            <a:r>
              <a:rPr lang="en-US" dirty="0"/>
              <a:t> </a:t>
            </a:r>
          </a:p>
          <a:p>
            <a:pPr lvl="1"/>
            <a:r>
              <a:rPr lang="en-US" dirty="0"/>
              <a:t>Notes for topics:</a:t>
            </a:r>
          </a:p>
          <a:p>
            <a:pPr lvl="2"/>
            <a:r>
              <a:rPr lang="en-US" dirty="0"/>
              <a:t>May be useful for dynamic radio management identified by utilities as import for future network deployments</a:t>
            </a:r>
          </a:p>
          <a:p>
            <a:pPr lvl="2"/>
            <a:r>
              <a:rPr lang="en-US" dirty="0"/>
              <a:t>4s resource management is defined, but not how they are used</a:t>
            </a:r>
          </a:p>
          <a:p>
            <a:pPr lvl="2"/>
            <a:r>
              <a:rPr lang="en-US" dirty="0"/>
              <a:t>White paper could cover how adaptation and resource management are accomplished.</a:t>
            </a:r>
          </a:p>
          <a:p>
            <a:pPr lvl="2"/>
            <a:r>
              <a:rPr lang="en-US" dirty="0"/>
              <a:t>Including use of metrics for management.  Cross-standard application of metrics</a:t>
            </a:r>
          </a:p>
          <a:p>
            <a:pPr lvl="2"/>
            <a:r>
              <a:rPr lang="en-US" dirty="0"/>
              <a:t>Dynamic adaptability of 802.15.4 networks in the same spectrum as other 802 standards</a:t>
            </a:r>
          </a:p>
          <a:p>
            <a:pPr lvl="2"/>
            <a:r>
              <a:rPr lang="en-US" dirty="0"/>
              <a:t>Compare and contrast with link adaptation in other 802 standards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20492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Future Opportunities</a:t>
            </a:r>
          </a:p>
        </p:txBody>
      </p:sp>
      <p:sp>
        <p:nvSpPr>
          <p:cNvPr id="3" name="Content Placeholder 2"/>
          <p:cNvSpPr>
            <a:spLocks noGrp="1"/>
          </p:cNvSpPr>
          <p:nvPr>
            <p:ph idx="1"/>
          </p:nvPr>
        </p:nvSpPr>
        <p:spPr>
          <a:xfrm>
            <a:off x="685800" y="1600200"/>
            <a:ext cx="7772400" cy="4495800"/>
          </a:xfrm>
        </p:spPr>
        <p:txBody>
          <a:bodyPr>
            <a:normAutofit fontScale="47500" lnSpcReduction="20000"/>
          </a:bodyPr>
          <a:lstStyle/>
          <a:p>
            <a:r>
              <a:rPr lang="en-US" dirty="0"/>
              <a:t>LPWAN</a:t>
            </a:r>
          </a:p>
          <a:p>
            <a:pPr lvl="1"/>
            <a:r>
              <a:rPr lang="en-US" dirty="0"/>
              <a:t>Amendment to 802.15.4, utilizing pieces for LPWAN</a:t>
            </a:r>
          </a:p>
          <a:p>
            <a:pPr lvl="1"/>
            <a:r>
              <a:rPr lang="en-US" dirty="0"/>
              <a:t>An 802-based alternative to proprietary LPWAN’s</a:t>
            </a:r>
          </a:p>
          <a:p>
            <a:pPr marL="0" indent="0">
              <a:buNone/>
            </a:pPr>
            <a:endParaRPr lang="en-US" dirty="0"/>
          </a:p>
          <a:p>
            <a:r>
              <a:rPr lang="en-US" dirty="0"/>
              <a:t>See where IG-DEP goes. </a:t>
            </a:r>
          </a:p>
          <a:p>
            <a:pPr lvl="1"/>
            <a:r>
              <a:rPr lang="en-US" dirty="0"/>
              <a:t>Many use cases presented already covered  by 802 standards </a:t>
            </a:r>
          </a:p>
          <a:p>
            <a:pPr lvl="1"/>
            <a:r>
              <a:rPr lang="en-US" dirty="0"/>
              <a:t>Potential application in utility networks for extremely hard to reach endpoints</a:t>
            </a:r>
          </a:p>
          <a:p>
            <a:pPr lvl="1"/>
            <a:r>
              <a:rPr lang="en-US" dirty="0"/>
              <a:t>Extremely low power use cases may be of interest to utility applications</a:t>
            </a:r>
          </a:p>
          <a:p>
            <a:pPr lvl="1"/>
            <a:r>
              <a:rPr lang="en-US" dirty="0"/>
              <a:t>Participation required  to steer to useful work</a:t>
            </a:r>
          </a:p>
          <a:p>
            <a:endParaRPr lang="en-US" dirty="0"/>
          </a:p>
          <a:p>
            <a:r>
              <a:rPr lang="en-US" dirty="0"/>
              <a:t>Applying new bands and channel plans</a:t>
            </a:r>
          </a:p>
          <a:p>
            <a:pPr lvl="1"/>
            <a:r>
              <a:rPr lang="en-US" dirty="0"/>
              <a:t>802.15.4u and 802.15.4v completed. Add bands in various regions for existing 802.15.4 PHYs commonly used in smart grid.</a:t>
            </a:r>
          </a:p>
          <a:p>
            <a:endParaRPr lang="en-US" dirty="0"/>
          </a:p>
          <a:p>
            <a:r>
              <a:rPr lang="en-US" dirty="0"/>
              <a:t>802.15 FANE:  OFDM – </a:t>
            </a:r>
          </a:p>
          <a:p>
            <a:pPr lvl="1"/>
            <a:r>
              <a:rPr lang="en-US" dirty="0"/>
              <a:t>Amendment for 802.15.4: Filling the blanks in the OFDM PHY. </a:t>
            </a:r>
          </a:p>
          <a:p>
            <a:r>
              <a:rPr lang="en-US" dirty="0"/>
              <a:t>802.15 SECN: Security</a:t>
            </a:r>
          </a:p>
          <a:p>
            <a:endParaRPr lang="en-US" dirty="0"/>
          </a:p>
          <a:p>
            <a:pPr lvl="1"/>
            <a:endParaRPr lang="en-US" dirty="0"/>
          </a:p>
          <a:p>
            <a:r>
              <a:rPr lang="en-US" dirty="0"/>
              <a:t>Action:</a:t>
            </a:r>
          </a:p>
          <a:p>
            <a:pPr lvl="1"/>
            <a:r>
              <a:rPr lang="en-US" dirty="0"/>
              <a:t>Late 2018: Plan update of first white paper to address latest amendments of 802.15.4</a:t>
            </a:r>
          </a:p>
          <a:p>
            <a:pPr lvl="1"/>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14788383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Utility Use Cases</a:t>
            </a:r>
          </a:p>
        </p:txBody>
      </p:sp>
      <p:sp>
        <p:nvSpPr>
          <p:cNvPr id="3" name="Content Placeholder 2"/>
          <p:cNvSpPr>
            <a:spLocks noGrp="1"/>
          </p:cNvSpPr>
          <p:nvPr>
            <p:ph idx="1"/>
          </p:nvPr>
        </p:nvSpPr>
        <p:spPr/>
        <p:txBody>
          <a:bodyPr>
            <a:normAutofit/>
          </a:bodyPr>
          <a:lstStyle/>
          <a:p>
            <a:endParaRPr lang="en-US" dirty="0"/>
          </a:p>
          <a:p>
            <a:r>
              <a:rPr lang="en-US" dirty="0"/>
              <a:t>Further editing of first section describing utility use cases</a:t>
            </a:r>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18255307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 developing white paper</a:t>
            </a:r>
          </a:p>
        </p:txBody>
      </p:sp>
      <p:sp>
        <p:nvSpPr>
          <p:cNvPr id="3" name="Content Placeholder 2"/>
          <p:cNvSpPr>
            <a:spLocks noGrp="1"/>
          </p:cNvSpPr>
          <p:nvPr>
            <p:ph idx="1"/>
          </p:nvPr>
        </p:nvSpPr>
        <p:spPr>
          <a:xfrm>
            <a:off x="685800" y="1752600"/>
            <a:ext cx="7772400" cy="4343400"/>
          </a:xfrm>
        </p:spPr>
        <p:txBody>
          <a:bodyPr>
            <a:normAutofit lnSpcReduction="10000"/>
          </a:bodyPr>
          <a:lstStyle/>
          <a:p>
            <a:r>
              <a:rPr lang="en-US" dirty="0"/>
              <a:t>Condensing Text</a:t>
            </a:r>
          </a:p>
          <a:p>
            <a:pPr lvl="1"/>
            <a:r>
              <a:rPr lang="en-US" dirty="0"/>
              <a:t>Merge content related to time synchronization</a:t>
            </a:r>
          </a:p>
          <a:p>
            <a:pPr lvl="1"/>
            <a:endParaRPr lang="en-US" dirty="0"/>
          </a:p>
          <a:p>
            <a:r>
              <a:rPr lang="en-US" dirty="0"/>
              <a:t>Other text contributions from 802.1 TSN?</a:t>
            </a:r>
          </a:p>
          <a:p>
            <a:endParaRPr lang="en-US" dirty="0"/>
          </a:p>
          <a:p>
            <a:r>
              <a:rPr lang="en-US" dirty="0"/>
              <a:t>Review IETF </a:t>
            </a:r>
            <a:r>
              <a:rPr lang="en-US" dirty="0" err="1"/>
              <a:t>DetNet</a:t>
            </a:r>
            <a:r>
              <a:rPr lang="en-US" dirty="0"/>
              <a:t> use cases – incorporate others as appropriate</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685800" y="1828800"/>
            <a:ext cx="8153400" cy="4267200"/>
          </a:xfrm>
        </p:spPr>
        <p:txBody>
          <a:bodyPr>
            <a:normAutofit fontScale="92500" lnSpcReduction="20000"/>
          </a:bodyPr>
          <a:lstStyle/>
          <a:p>
            <a:r>
              <a:rPr lang="en-US" dirty="0"/>
              <a:t>Action Items from this meeting</a:t>
            </a:r>
          </a:p>
          <a:p>
            <a:pPr lvl="1"/>
            <a:r>
              <a:rPr lang="en-US" dirty="0"/>
              <a:t>Plan TSN teleconference before July Plenary</a:t>
            </a:r>
          </a:p>
          <a:p>
            <a:pPr lvl="1"/>
            <a:endParaRPr lang="en-US" dirty="0"/>
          </a:p>
          <a:p>
            <a:endParaRPr lang="en-US" dirty="0"/>
          </a:p>
          <a:p>
            <a:pPr lvl="1"/>
            <a:endParaRPr lang="en-US" dirty="0"/>
          </a:p>
          <a:p>
            <a:pPr lvl="1"/>
            <a:endParaRPr lang="en-US" dirty="0"/>
          </a:p>
          <a:p>
            <a:r>
              <a:rPr lang="en-US" dirty="0"/>
              <a:t>Any New Business?</a:t>
            </a:r>
          </a:p>
          <a:p>
            <a:pPr lvl="1"/>
            <a:r>
              <a:rPr lang="en-US" dirty="0"/>
              <a:t>None</a:t>
            </a:r>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solidFill>
                  <a:srgbClr val="7030A0"/>
                </a:solidFill>
              </a:rPr>
              <a:t>Agenda – 802.24-18-006r1</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pic>
        <p:nvPicPr>
          <p:cNvPr id="3" name="Picture 2">
            <a:extLst>
              <a:ext uri="{FF2B5EF4-FFF2-40B4-BE49-F238E27FC236}">
                <a16:creationId xmlns:a16="http://schemas.microsoft.com/office/drawing/2014/main" id="{ADB29727-2737-4259-9EE5-12F88D5252FA}"/>
              </a:ext>
            </a:extLst>
          </p:cNvPr>
          <p:cNvPicPr>
            <a:picLocks noChangeAspect="1"/>
          </p:cNvPicPr>
          <p:nvPr/>
        </p:nvPicPr>
        <p:blipFill>
          <a:blip r:embed="rId2"/>
          <a:stretch>
            <a:fillRect/>
          </a:stretch>
        </p:blipFill>
        <p:spPr>
          <a:xfrm>
            <a:off x="567574" y="729089"/>
            <a:ext cx="7738226" cy="5595512"/>
          </a:xfrm>
          <a:prstGeom prst="rect">
            <a:avLst/>
          </a:prstGeom>
        </p:spPr>
      </p:pic>
    </p:spTree>
    <p:extLst>
      <p:ext uri="{BB962C8B-B14F-4D97-AF65-F5344CB8AC3E}">
        <p14:creationId xmlns:p14="http://schemas.microsoft.com/office/powerpoint/2010/main" val="1155415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AF561-9673-44F9-A377-A285ECB6311F}"/>
              </a:ext>
            </a:extLst>
          </p:cNvPr>
          <p:cNvSpPr>
            <a:spLocks noGrp="1"/>
          </p:cNvSpPr>
          <p:nvPr>
            <p:ph type="title"/>
          </p:nvPr>
        </p:nvSpPr>
        <p:spPr/>
        <p:txBody>
          <a:bodyPr/>
          <a:lstStyle/>
          <a:p>
            <a:r>
              <a:rPr lang="en-US" dirty="0"/>
              <a:t>Joint Meeting with 802.1 TSN</a:t>
            </a:r>
          </a:p>
        </p:txBody>
      </p:sp>
      <p:sp>
        <p:nvSpPr>
          <p:cNvPr id="3" name="Content Placeholder 2">
            <a:extLst>
              <a:ext uri="{FF2B5EF4-FFF2-40B4-BE49-F238E27FC236}">
                <a16:creationId xmlns:a16="http://schemas.microsoft.com/office/drawing/2014/main" id="{4B7F85FE-8AD2-4155-80B9-C8C0E0518B1C}"/>
              </a:ext>
            </a:extLst>
          </p:cNvPr>
          <p:cNvSpPr>
            <a:spLocks noGrp="1"/>
          </p:cNvSpPr>
          <p:nvPr>
            <p:ph idx="1"/>
          </p:nvPr>
        </p:nvSpPr>
        <p:spPr/>
        <p:txBody>
          <a:bodyPr/>
          <a:lstStyle/>
          <a:p>
            <a:r>
              <a:rPr lang="en-US" dirty="0"/>
              <a:t>Thursday, March 8,  18:00</a:t>
            </a:r>
          </a:p>
          <a:p>
            <a:endParaRPr lang="en-US" dirty="0"/>
          </a:p>
          <a:p>
            <a:endParaRPr lang="en-US" dirty="0"/>
          </a:p>
        </p:txBody>
      </p:sp>
      <p:sp>
        <p:nvSpPr>
          <p:cNvPr id="4" name="Footer Placeholder 3">
            <a:extLst>
              <a:ext uri="{FF2B5EF4-FFF2-40B4-BE49-F238E27FC236}">
                <a16:creationId xmlns:a16="http://schemas.microsoft.com/office/drawing/2014/main" id="{97C34A6B-EE48-46DE-AFE9-2F6100E7880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5E0065F-6402-4FE8-993A-62495C9D8A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3319069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333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685800" y="609600"/>
            <a:ext cx="8001000" cy="1160463"/>
          </a:xfrm>
        </p:spPr>
        <p:txBody>
          <a:bodyPr lIns="90000" tIns="46800" rIns="90000" bIns="468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539750" y="1525588"/>
            <a:ext cx="8002588"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60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400" b="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400" b="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ct val="0"/>
              </a:spcBef>
              <a:buFontTx/>
              <a:buNone/>
            </a:pPr>
            <a:r>
              <a:rPr lang="en-US" altLang="en-US" sz="1400" b="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400" b="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subclause 3.4.1 “Chair”, list item x.</a:t>
            </a:r>
          </a:p>
          <a:p>
            <a:pPr>
              <a:spcBef>
                <a:spcPct val="0"/>
              </a:spcBef>
              <a:buFontTx/>
              <a:buNone/>
            </a:pPr>
            <a:r>
              <a:rPr lang="en-US" altLang="en-US" sz="160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100" b="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100" b="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100" b="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20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802.24 TAG</a:t>
            </a:r>
          </a:p>
        </p:txBody>
      </p:sp>
      <p:sp>
        <p:nvSpPr>
          <p:cNvPr id="3" name="Content Placeholder 2"/>
          <p:cNvSpPr>
            <a:spLocks noGrp="1"/>
          </p:cNvSpPr>
          <p:nvPr>
            <p:ph idx="1"/>
          </p:nvPr>
        </p:nvSpPr>
        <p:spPr>
          <a:xfrm>
            <a:off x="685800" y="1828800"/>
            <a:ext cx="7772400" cy="4114800"/>
          </a:xfrm>
        </p:spPr>
        <p:txBody>
          <a:bodyPr>
            <a:normAutofit/>
          </a:bodyPr>
          <a:lstStyle/>
          <a:p>
            <a:endParaRPr lang="en-US" dirty="0"/>
          </a:p>
          <a:p>
            <a:r>
              <a:rPr lang="en-US" dirty="0"/>
              <a:t>Approve January minutes</a:t>
            </a:r>
          </a:p>
          <a:p>
            <a:pPr lvl="1"/>
            <a:r>
              <a:rPr lang="en-US" dirty="0"/>
              <a:t>24-18-0004r0 </a:t>
            </a:r>
          </a:p>
          <a:p>
            <a:pPr lvl="1"/>
            <a:endParaRPr lang="en-US" dirty="0"/>
          </a:p>
          <a:p>
            <a:pPr lvl="1"/>
            <a:endParaRPr lang="en-US" dirty="0"/>
          </a:p>
          <a:p>
            <a:r>
              <a:rPr lang="en-US" dirty="0"/>
              <a:t>TAG Action Items from January:</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Election of Officers</a:t>
            </a:r>
          </a:p>
        </p:txBody>
      </p:sp>
      <p:sp>
        <p:nvSpPr>
          <p:cNvPr id="3" name="Content Placeholder 2"/>
          <p:cNvSpPr>
            <a:spLocks noGrp="1"/>
          </p:cNvSpPr>
          <p:nvPr>
            <p:ph idx="1"/>
          </p:nvPr>
        </p:nvSpPr>
        <p:spPr>
          <a:xfrm>
            <a:off x="685800" y="1905000"/>
            <a:ext cx="7772400" cy="4191000"/>
          </a:xfrm>
        </p:spPr>
        <p:txBody>
          <a:bodyPr>
            <a:normAutofit fontScale="92500" lnSpcReduction="10000"/>
          </a:bodyPr>
          <a:lstStyle/>
          <a:p>
            <a:r>
              <a:rPr lang="en-US" dirty="0"/>
              <a:t>Procedure in 802.24 Operations Manual  document 24-14-0007-00-0000</a:t>
            </a:r>
          </a:p>
          <a:p>
            <a:r>
              <a:rPr lang="en-US" dirty="0"/>
              <a:t>Announced Candidates</a:t>
            </a:r>
          </a:p>
          <a:p>
            <a:pPr lvl="1"/>
            <a:r>
              <a:rPr lang="en-US" dirty="0"/>
              <a:t>Tim Godfrey (Chair)</a:t>
            </a:r>
          </a:p>
          <a:p>
            <a:pPr lvl="1"/>
            <a:r>
              <a:rPr lang="en-US" dirty="0"/>
              <a:t>Ben Rolfe (Vice Chair)</a:t>
            </a:r>
          </a:p>
          <a:p>
            <a:r>
              <a:rPr lang="en-US" dirty="0"/>
              <a:t>Election of Chair</a:t>
            </a:r>
          </a:p>
          <a:p>
            <a:pPr lvl="1"/>
            <a:r>
              <a:rPr lang="en-US" dirty="0"/>
              <a:t>Vote: / / </a:t>
            </a:r>
          </a:p>
          <a:p>
            <a:r>
              <a:rPr lang="en-US" dirty="0"/>
              <a:t>Election of Vice Chair</a:t>
            </a:r>
          </a:p>
          <a:p>
            <a:pPr lvl="1"/>
            <a:r>
              <a:rPr lang="en-US" dirty="0"/>
              <a:t>Vote: / /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2370819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Coordination with Industry Connections: </a:t>
            </a:r>
          </a:p>
        </p:txBody>
      </p:sp>
      <p:sp>
        <p:nvSpPr>
          <p:cNvPr id="3" name="Content Placeholder 2"/>
          <p:cNvSpPr>
            <a:spLocks noGrp="1"/>
          </p:cNvSpPr>
          <p:nvPr>
            <p:ph idx="1"/>
          </p:nvPr>
        </p:nvSpPr>
        <p:spPr>
          <a:xfrm>
            <a:off x="685800" y="1981200"/>
            <a:ext cx="7772400" cy="4201929"/>
          </a:xfrm>
        </p:spPr>
        <p:txBody>
          <a:bodyPr>
            <a:normAutofit fontScale="77500" lnSpcReduction="20000"/>
          </a:bodyPr>
          <a:lstStyle/>
          <a:p>
            <a:pPr marL="514350" indent="-457200"/>
            <a:r>
              <a:rPr lang="en-US" dirty="0"/>
              <a:t>Regularly examine (or liaison with) IC Committee to determine if we want to be involved with any existing IC activities.</a:t>
            </a:r>
          </a:p>
          <a:p>
            <a:pPr marL="514350" indent="-457200"/>
            <a:r>
              <a:rPr lang="en-US" dirty="0"/>
              <a:t>Plan of action: Check in by email regularly (before plenary meetings) on status with the IC Committee</a:t>
            </a:r>
          </a:p>
          <a:p>
            <a:pPr marL="514350" indent="-457200"/>
            <a:r>
              <a:rPr lang="en-US" dirty="0"/>
              <a:t>Ongoing Activity: IEEE 802 Network Enhancements Industry Connections Activity</a:t>
            </a:r>
          </a:p>
          <a:p>
            <a:pPr marL="914400" lvl="1" indent="-457200"/>
            <a:r>
              <a:rPr lang="en-US" dirty="0"/>
              <a:t>Tuesday 7:30pm</a:t>
            </a:r>
          </a:p>
          <a:p>
            <a:pPr marL="514350" indent="-457200"/>
            <a:endParaRPr lang="en-US" dirty="0"/>
          </a:p>
          <a:p>
            <a:pPr marL="514350" indent="-457200"/>
            <a:r>
              <a:rPr lang="en-US" dirty="0"/>
              <a:t>New IC Activity at this meeting:</a:t>
            </a:r>
          </a:p>
          <a:p>
            <a:pPr marL="914400" lvl="1" indent="-457200"/>
            <a:r>
              <a:rPr lang="en-US" dirty="0"/>
              <a:t>None known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522453163"/>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30158</TotalTime>
  <Words>1685</Words>
  <Application>Microsoft Office PowerPoint</Application>
  <PresentationFormat>On-screen Show (4:3)</PresentationFormat>
  <Paragraphs>287</Paragraphs>
  <Slides>30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MS Gothic</vt:lpstr>
      <vt:lpstr>ＭＳ Ｐゴシック</vt:lpstr>
      <vt:lpstr>Arial</vt:lpstr>
      <vt:lpstr>Helvetica</vt:lpstr>
      <vt:lpstr>Monotype Sorts</vt:lpstr>
      <vt:lpstr>Times New Roman</vt:lpstr>
      <vt:lpstr>Office Theme</vt:lpstr>
      <vt:lpstr>802.24 Vertical Applications TAG</vt:lpstr>
      <vt:lpstr>802.24 Overview</vt:lpstr>
      <vt:lpstr>Agenda – 802.24-18-006r1</vt:lpstr>
      <vt:lpstr>Guidelines for IEEE-SA Meetings</vt:lpstr>
      <vt:lpstr>Participation in IEEE 802 Meetings</vt:lpstr>
      <vt:lpstr>Administration</vt:lpstr>
      <vt:lpstr>Monday: 802.24 TAG</vt:lpstr>
      <vt:lpstr>802.24 TAG: Election of Officers</vt:lpstr>
      <vt:lpstr>Coordination with Industry Connections: </vt:lpstr>
      <vt:lpstr>Tuesday 802.24.1</vt:lpstr>
      <vt:lpstr>ITU and Radio Regulatory Items</vt:lpstr>
      <vt:lpstr>Liaison Update Request</vt:lpstr>
      <vt:lpstr>IEEE PSCC TF S6 </vt:lpstr>
      <vt:lpstr>802.15.4g and 802.11ah Coexistence</vt:lpstr>
      <vt:lpstr>Wednesday  802.24.2 IoT TG</vt:lpstr>
      <vt:lpstr>Tuesday: 802.24.2</vt:lpstr>
      <vt:lpstr>Liaison Update Request</vt:lpstr>
      <vt:lpstr>802.24.2</vt:lpstr>
      <vt:lpstr>802.24.2</vt:lpstr>
      <vt:lpstr>Thursday 802.24.1 Smart Grid TG</vt:lpstr>
      <vt:lpstr>Sub 1 GHz White Paper</vt:lpstr>
      <vt:lpstr>Future Opportunities Tracking</vt:lpstr>
      <vt:lpstr>Future Opportunities Tracking (.1)</vt:lpstr>
      <vt:lpstr>Future Opportunities Tracking (.2)</vt:lpstr>
      <vt:lpstr>Future Opportunities Tracking</vt:lpstr>
      <vt:lpstr>Other Future Opportunities</vt:lpstr>
      <vt:lpstr>TSN Utility Use Cases</vt:lpstr>
      <vt:lpstr>Continue developing white paper</vt:lpstr>
      <vt:lpstr>802.24 TAG closing</vt:lpstr>
      <vt:lpstr>Joint Meeting with 802.1 TSN</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464</cp:revision>
  <cp:lastPrinted>1998-02-10T13:28:06Z</cp:lastPrinted>
  <dcterms:created xsi:type="dcterms:W3CDTF">2015-05-13T21:49:41Z</dcterms:created>
  <dcterms:modified xsi:type="dcterms:W3CDTF">2018-03-02T18:40:54Z</dcterms:modified>
</cp:coreProperties>
</file>