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0" r:id="rId2"/>
  </p:sldMasterIdLst>
  <p:notesMasterIdLst>
    <p:notesMasterId r:id="rId21"/>
  </p:notesMasterIdLst>
  <p:handoutMasterIdLst>
    <p:handoutMasterId r:id="rId22"/>
  </p:handoutMasterIdLst>
  <p:sldIdLst>
    <p:sldId id="258" r:id="rId3"/>
    <p:sldId id="394" r:id="rId4"/>
    <p:sldId id="285" r:id="rId5"/>
    <p:sldId id="314" r:id="rId6"/>
    <p:sldId id="399" r:id="rId7"/>
    <p:sldId id="259" r:id="rId8"/>
    <p:sldId id="401" r:id="rId9"/>
    <p:sldId id="402" r:id="rId10"/>
    <p:sldId id="400" r:id="rId11"/>
    <p:sldId id="403" r:id="rId12"/>
    <p:sldId id="398" r:id="rId13"/>
    <p:sldId id="325" r:id="rId14"/>
    <p:sldId id="396" r:id="rId15"/>
    <p:sldId id="397" r:id="rId16"/>
    <p:sldId id="395" r:id="rId17"/>
    <p:sldId id="404" r:id="rId18"/>
    <p:sldId id="405" r:id="rId19"/>
    <p:sldId id="406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59" autoAdjust="0"/>
    <p:restoredTop sz="94099" autoAdjust="0"/>
  </p:normalViewPr>
  <p:slideViewPr>
    <p:cSldViewPr>
      <p:cViewPr varScale="1">
        <p:scale>
          <a:sx n="89" d="100"/>
          <a:sy n="89" d="100"/>
        </p:scale>
        <p:origin x="557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14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309E9A2-F2CB-48A9-8D52-A61A8A2E8934}" type="slidenum">
              <a:rPr lang="en-US" altLang="en-US" sz="1300" smtClean="0">
                <a:solidFill>
                  <a:srgbClr val="000000"/>
                </a:solidFill>
              </a:rPr>
              <a:pPr/>
              <a:t>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608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en-US" smtClean="0"/>
              <a:t>doc.: IEEE 802.15-&lt;doc#&gt;</a:t>
            </a: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en-US" smtClean="0"/>
              <a:t>&lt;month year&gt;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en-US" smtClean="0"/>
              <a:t>&lt;author&gt;, &lt;company&gt;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F9031878-2613-4CF8-8C8B-1C8D0CA1FB2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744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en-US" smtClean="0"/>
              <a:t>doc.: IEEE 802.15-&lt;doc#&gt;</a:t>
            </a: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en-US" smtClean="0"/>
              <a:t>&lt;month year&gt;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en-US" smtClean="0"/>
              <a:t>&lt;author&gt;, &lt;company&gt;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F9031878-2613-4CF8-8C8B-1C8D0CA1FB2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9932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en-US" smtClean="0"/>
              <a:t>doc.: IEEE 802.15-&lt;doc#&gt;</a:t>
            </a: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en-US" smtClean="0"/>
              <a:t>&lt;month year&gt;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en-US" smtClean="0"/>
              <a:t>&lt;author&gt;, &lt;company&gt;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F9031878-2613-4CF8-8C8B-1C8D0CA1FB2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2033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Benjamin Rolfe, BCA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Benjamin Rolfe, BCA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31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Benjamin Rolfe, BCA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361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3931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7683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Benjamin Rolfe, BCA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333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02629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927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7267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090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852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Benjamin Rolfe, BCA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894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Benjamin Rolfe, BCA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Benjamin Rolfe, BCA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Benjamin Rolfe, BCA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Benjamin Rolfe, BCA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Benjamin Rolfe, BCA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Benjamin Rolfe, BCA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2545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smtClean="0"/>
              <a:t>Benjamin Rolfe, BCA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</a:t>
            </a:r>
            <a:r>
              <a:rPr lang="en-US" altLang="en-US" sz="1400" b="1" dirty="0" smtClean="0"/>
              <a:t>802.24-17-0023r0</a:t>
            </a:r>
            <a:endParaRPr lang="en-US" alt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July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 flipV="1">
            <a:off x="533400" y="6477000"/>
            <a:ext cx="6746875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29" name="Picture 12" descr="ieeeblu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4375150" y="6527800"/>
            <a:ext cx="9667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100">
                <a:solidFill>
                  <a:srgbClr val="000099"/>
                </a:solidFill>
                <a:latin typeface="Arial" charset="0"/>
                <a:cs typeface="Arial" charset="0"/>
              </a:rPr>
              <a:t>25 Mar 2008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5867400"/>
            <a:ext cx="2895600" cy="92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Benjamin Rolfe, BCA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33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tds-802-all@listserv.ieee.org" TargetMode="External"/><Relationship Id="rId2" Type="http://schemas.openxmlformats.org/officeDocument/2006/relationships/hyperlink" Target="http://mentor.ieee.org/802.24/document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7/18-17-0118-00-0000-fcc-17-104-mid-band-spectrum-noi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/>
              <a:t>802.24 Vertical Applications TAG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 2017 </a:t>
            </a:r>
            <a:r>
              <a:rPr lang="en-US" dirty="0"/>
              <a:t>Meeting</a:t>
            </a:r>
          </a:p>
          <a:p>
            <a:endParaRPr lang="en-US" dirty="0"/>
          </a:p>
          <a:p>
            <a:r>
              <a:rPr lang="en-US" dirty="0" smtClean="0"/>
              <a:t>Kona, Hi, USA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Benjamin Rolfe, BCA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TSN Whitepaper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 of input from 802.1/Norm Finn</a:t>
            </a:r>
          </a:p>
          <a:p>
            <a:r>
              <a:rPr lang="en-US" dirty="0" smtClean="0"/>
              <a:t>Action:</a:t>
            </a:r>
          </a:p>
          <a:p>
            <a:pPr lvl="1"/>
            <a:r>
              <a:rPr lang="en-US" dirty="0" smtClean="0"/>
              <a:t>Clint to use input from Norm Finn to produce a “condensed” contribution for the whitepaper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Benjamin Rolfe, BCA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6609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 panose="020B0806030902050204" pitchFamily="34" charset="0"/>
              </a:rPr>
              <a:t>Recess</a:t>
            </a:r>
            <a:endParaRPr lang="en-US" dirty="0">
              <a:latin typeface="Impact" panose="020B080603090205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661" y="1752600"/>
            <a:ext cx="4550535" cy="40386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Benjamin Rolfe, BCA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514600" y="60960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Recessed at 16:53 Local Time</a:t>
            </a:r>
            <a:endParaRPr lang="en-US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8289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881062"/>
          </a:xfrm>
        </p:spPr>
        <p:txBody>
          <a:bodyPr/>
          <a:lstStyle/>
          <a:p>
            <a:r>
              <a:rPr lang="en-US" dirty="0" smtClean="0"/>
              <a:t>Tuesday 802.24.1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Benjamin Rolfe, BCA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12</a:t>
            </a:fld>
            <a:endParaRPr lang="en-US" alt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696532"/>
              </p:ext>
            </p:extLst>
          </p:nvPr>
        </p:nvGraphicFramePr>
        <p:xfrm>
          <a:off x="1066800" y="2743200"/>
          <a:ext cx="6705600" cy="18694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3595"/>
                <a:gridCol w="6132005"/>
              </a:tblGrid>
              <a:tr h="1694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Tuesday PM2 session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</a:tr>
              <a:tr h="1694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2.1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Call to Order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</a:tr>
              <a:tr h="1694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2.2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Liason</a:t>
                      </a:r>
                      <a:r>
                        <a:rPr lang="en-US" sz="2000" u="none" strike="noStrike" dirty="0">
                          <a:effectLst/>
                        </a:rPr>
                        <a:t> Reports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</a:tr>
              <a:tr h="1694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2.3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Review Status of current whitepaper development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</a:tr>
              <a:tr h="1694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2.4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New work product proposals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</a:tr>
              <a:tr h="1694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2.5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Adjourn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776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Liaison </a:t>
            </a:r>
            <a:r>
              <a:rPr lang="en-US" dirty="0" smtClean="0"/>
              <a:t>Reports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Benjamin Rolfe, BCA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A42A6F1F-89D0-4C7C-88C0-E46BC40C428C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7" name="Content Placeholder 6"/>
          <p:cNvSpPr txBox="1">
            <a:spLocks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SEPA/SGIP – Matt </a:t>
            </a:r>
            <a:r>
              <a:rPr lang="en-US" dirty="0" err="1" smtClean="0"/>
              <a:t>Gillmore</a:t>
            </a:r>
            <a:endParaRPr lang="en-US" dirty="0" smtClean="0"/>
          </a:p>
          <a:p>
            <a:pPr lvl="1"/>
            <a:r>
              <a:rPr lang="en-US" dirty="0" smtClean="0"/>
              <a:t>PAP2 briefly “re-opened” to narrow band LTE</a:t>
            </a:r>
          </a:p>
          <a:p>
            <a:pPr lvl="1"/>
            <a:r>
              <a:rPr lang="en-US" dirty="0" smtClean="0"/>
              <a:t>No other news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943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Review Status of current whitepaper development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Benjamin Rolfe, BCA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A42A6F1F-89D0-4C7C-88C0-E46BC40C428C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7" name="Content Placeholder 6"/>
          <p:cNvSpPr txBox="1">
            <a:spLocks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PAP2 Wireless </a:t>
            </a:r>
            <a:r>
              <a:rPr lang="en-US" dirty="0" smtClean="0"/>
              <a:t>Matrix</a:t>
            </a:r>
          </a:p>
          <a:p>
            <a:pPr lvl="1"/>
            <a:r>
              <a:rPr lang="en-US" dirty="0" smtClean="0"/>
              <a:t>No new input</a:t>
            </a:r>
            <a:endParaRPr lang="en-US" dirty="0" smtClean="0"/>
          </a:p>
          <a:p>
            <a:r>
              <a:rPr lang="en-US" dirty="0" smtClean="0"/>
              <a:t>TSN </a:t>
            </a:r>
            <a:r>
              <a:rPr lang="en-US" dirty="0" smtClean="0"/>
              <a:t>Whitepaper</a:t>
            </a:r>
          </a:p>
          <a:p>
            <a:pPr lvl="1"/>
            <a:r>
              <a:rPr lang="en-US" dirty="0" smtClean="0"/>
              <a:t>See prior slide for action item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29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work product </a:t>
            </a:r>
            <a:r>
              <a:rPr lang="en-US" dirty="0" smtClean="0"/>
              <a:t>proposals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Berlin:  Identified ongoing work in 802 to watch, status updates</a:t>
            </a:r>
          </a:p>
          <a:p>
            <a:pPr lvl="1"/>
            <a:r>
              <a:rPr lang="en-US" dirty="0"/>
              <a:t>802.15.12 ULI</a:t>
            </a:r>
          </a:p>
          <a:p>
            <a:pPr lvl="1"/>
            <a:r>
              <a:rPr lang="en-US" dirty="0"/>
              <a:t>802.15.4s </a:t>
            </a:r>
            <a:r>
              <a:rPr lang="en-US" dirty="0" smtClean="0"/>
              <a:t>SMR</a:t>
            </a:r>
          </a:p>
          <a:p>
            <a:pPr lvl="1"/>
            <a:r>
              <a:rPr lang="en-US" dirty="0"/>
              <a:t>802.22.3</a:t>
            </a:r>
          </a:p>
          <a:p>
            <a:pPr lvl="1"/>
            <a:r>
              <a:rPr lang="en-US" dirty="0"/>
              <a:t>802.15 IG </a:t>
            </a:r>
            <a:r>
              <a:rPr lang="en-US" dirty="0" smtClean="0"/>
              <a:t>DEP</a:t>
            </a:r>
          </a:p>
          <a:p>
            <a:pPr lvl="1"/>
            <a:r>
              <a:rPr lang="en-US" dirty="0"/>
              <a:t>LPWAN IG in </a:t>
            </a:r>
            <a:r>
              <a:rPr lang="en-US" dirty="0" smtClean="0"/>
              <a:t>802.15</a:t>
            </a:r>
          </a:p>
          <a:p>
            <a:pPr lvl="1"/>
            <a:r>
              <a:rPr lang="en-US" dirty="0" smtClean="0"/>
              <a:t>New bands and channel plans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Benjamin Rolfe, BCA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A42A6F1F-89D0-4C7C-88C0-E46BC40C428C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676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“watch” list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802.15.12 ULI</a:t>
            </a:r>
          </a:p>
          <a:p>
            <a:pPr lvl="1"/>
            <a:r>
              <a:rPr lang="en-US" dirty="0" smtClean="0"/>
              <a:t>Incorporating features from 802.15.9 RP which are currently used in utility networking into ULI standard</a:t>
            </a:r>
          </a:p>
          <a:p>
            <a:pPr lvl="1"/>
            <a:r>
              <a:rPr lang="en-US" dirty="0" smtClean="0"/>
              <a:t>Some other areas of potential interest</a:t>
            </a:r>
          </a:p>
          <a:p>
            <a:pPr lvl="1"/>
            <a:r>
              <a:rPr lang="en-US" dirty="0" smtClean="0"/>
              <a:t>Still in proposal phase</a:t>
            </a:r>
            <a:r>
              <a:rPr lang="en-US" dirty="0"/>
              <a:t>	</a:t>
            </a:r>
            <a:endParaRPr lang="en-US" dirty="0"/>
          </a:p>
          <a:p>
            <a:r>
              <a:rPr lang="en-US" dirty="0"/>
              <a:t>802.15.4s </a:t>
            </a:r>
            <a:r>
              <a:rPr lang="en-US" dirty="0" smtClean="0"/>
              <a:t>SMR</a:t>
            </a:r>
          </a:p>
          <a:p>
            <a:pPr lvl="1"/>
            <a:r>
              <a:rPr lang="en-US" dirty="0" smtClean="0"/>
              <a:t>Currently in sponsor ballot</a:t>
            </a:r>
          </a:p>
          <a:p>
            <a:pPr lvl="1"/>
            <a:r>
              <a:rPr lang="en-US" dirty="0" smtClean="0"/>
              <a:t>May be useful for dynamic radio management identified by utilities as import for future network deployments</a:t>
            </a:r>
            <a:endParaRPr lang="en-US" dirty="0" smtClean="0"/>
          </a:p>
          <a:p>
            <a:r>
              <a:rPr lang="en-US" dirty="0" smtClean="0"/>
              <a:t>802.22.3 </a:t>
            </a:r>
            <a:r>
              <a:rPr lang="en-US" dirty="0" smtClean="0"/>
              <a:t>802.22 not meeting in Sept</a:t>
            </a:r>
            <a:r>
              <a:rPr lang="en-US" dirty="0" smtClean="0"/>
              <a:t>	</a:t>
            </a:r>
            <a:endParaRPr lang="en-US" dirty="0"/>
          </a:p>
          <a:p>
            <a:r>
              <a:rPr lang="en-US" dirty="0"/>
              <a:t>802.15 IG </a:t>
            </a:r>
            <a:r>
              <a:rPr lang="en-US" dirty="0" smtClean="0"/>
              <a:t>DEP not meeting in Sept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Benjamin Rolfe, BCA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A42A6F1F-89D0-4C7C-88C0-E46BC40C428C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829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“watch” list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LPWAN </a:t>
            </a:r>
            <a:r>
              <a:rPr lang="en-US" dirty="0"/>
              <a:t>IG in </a:t>
            </a:r>
            <a:r>
              <a:rPr lang="en-US" dirty="0" smtClean="0"/>
              <a:t>802.15</a:t>
            </a:r>
          </a:p>
          <a:p>
            <a:pPr lvl="1"/>
            <a:r>
              <a:rPr lang="en-US" dirty="0"/>
              <a:t>Many use cases presented already covered  by 802 standards </a:t>
            </a:r>
          </a:p>
          <a:p>
            <a:pPr lvl="1"/>
            <a:r>
              <a:rPr lang="en-US" dirty="0" smtClean="0"/>
              <a:t>Potential application in utility networks for extremely hard to reach endpoints</a:t>
            </a:r>
          </a:p>
          <a:p>
            <a:pPr lvl="1"/>
            <a:r>
              <a:rPr lang="en-US" dirty="0" smtClean="0"/>
              <a:t>Extremely low power use cases may be of interest to utility applications</a:t>
            </a:r>
          </a:p>
          <a:p>
            <a:pPr lvl="1"/>
            <a:r>
              <a:rPr lang="en-US" dirty="0" smtClean="0"/>
              <a:t>Participation required  to steer to useful work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New bands and channel </a:t>
            </a:r>
            <a:r>
              <a:rPr lang="en-US" dirty="0" smtClean="0"/>
              <a:t>plans</a:t>
            </a:r>
          </a:p>
          <a:p>
            <a:pPr lvl="1"/>
            <a:r>
              <a:rPr lang="en-US" dirty="0" smtClean="0"/>
              <a:t>802.15.4u and 802.15.4v completed. Add bands in various regions for existing 802.15.4 PHYs commonly used in smart grid.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Benjamin Rolfe, BCA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A42A6F1F-89D0-4C7C-88C0-E46BC40C428C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714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Adjourn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Benjamin Rolfe, BCA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18</a:t>
            </a:fld>
            <a:endParaRPr lang="en-US" altLang="en-US"/>
          </a:p>
        </p:txBody>
      </p:sp>
      <p:pic>
        <p:nvPicPr>
          <p:cNvPr id="1026" name="Picture 2" descr="Herpestes_edwardsii_at_Hyderab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951" y="1905000"/>
            <a:ext cx="4858297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09800" y="5410200"/>
            <a:ext cx="480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Motion to Adjourn</a:t>
            </a:r>
          </a:p>
          <a:p>
            <a:r>
              <a:rPr lang="en-US" sz="2000" dirty="0" smtClean="0"/>
              <a:t>Moved by: </a:t>
            </a:r>
            <a:r>
              <a:rPr lang="en-US" sz="2000" dirty="0" err="1" smtClean="0"/>
              <a:t>Sturek</a:t>
            </a:r>
            <a:r>
              <a:rPr lang="en-US" sz="2000" dirty="0" smtClean="0"/>
              <a:t> Second: Shah</a:t>
            </a:r>
          </a:p>
          <a:p>
            <a:r>
              <a:rPr lang="en-US" sz="2000" dirty="0" smtClean="0"/>
              <a:t>Adjourned at 16:26 Local Time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51582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/>
              <a:t>802.24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29600" cy="4191000"/>
          </a:xfrm>
          <a:ln/>
        </p:spPr>
        <p:txBody>
          <a:bodyPr>
            <a:normAutofit fontScale="77500" lnSpcReduction="20000"/>
          </a:bodyPr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900" dirty="0"/>
              <a:t>TAG Chair:				Tim Godfrey</a:t>
            </a:r>
          </a:p>
          <a:p>
            <a:pPr lvl="1"/>
            <a:r>
              <a:rPr lang="en-US" altLang="en-US" sz="2900" dirty="0"/>
              <a:t>Secretary &amp; TAG Vice Chair:		Ben Rolfe</a:t>
            </a:r>
          </a:p>
          <a:p>
            <a:r>
              <a:rPr lang="en-US" altLang="en-US" dirty="0"/>
              <a:t>Task Groups</a:t>
            </a:r>
          </a:p>
          <a:p>
            <a:pPr lvl="1"/>
            <a:r>
              <a:rPr lang="en-US" altLang="en-US" dirty="0"/>
              <a:t>802.24.1	Smart Grid TG		Tim Godfrey</a:t>
            </a:r>
          </a:p>
          <a:p>
            <a:pPr lvl="1"/>
            <a:r>
              <a:rPr lang="en-US" altLang="en-US" dirty="0"/>
              <a:t>802.24.2	IoT TG			Chris </a:t>
            </a:r>
            <a:r>
              <a:rPr lang="en-US" altLang="en-US" dirty="0" err="1"/>
              <a:t>DiMinico</a:t>
            </a:r>
            <a:endParaRPr lang="en-US" altLang="en-US" dirty="0"/>
          </a:p>
          <a:p>
            <a:r>
              <a:rPr lang="en-US" altLang="en-US" dirty="0" smtClean="0"/>
              <a:t>36 </a:t>
            </a:r>
            <a:r>
              <a:rPr lang="en-US" altLang="en-US" dirty="0"/>
              <a:t>Voting Members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/>
              <a:t>Agenda: 	</a:t>
            </a:r>
            <a:r>
              <a:rPr lang="en-US" dirty="0" smtClean="0"/>
              <a:t>24-17-0022-01-0000</a:t>
            </a:r>
            <a:endParaRPr lang="en-US" altLang="en-US" dirty="0"/>
          </a:p>
          <a:p>
            <a:r>
              <a:rPr lang="en-US" altLang="en-US" dirty="0"/>
              <a:t>Meetings for the Week</a:t>
            </a:r>
          </a:p>
          <a:p>
            <a:pPr lvl="1"/>
            <a:r>
              <a:rPr lang="en-US" altLang="en-US" dirty="0"/>
              <a:t>Monday PM2		24.1	</a:t>
            </a:r>
            <a:r>
              <a:rPr lang="en-US" altLang="en-US" dirty="0" smtClean="0"/>
              <a:t>Kona 3</a:t>
            </a:r>
            <a:endParaRPr lang="en-US" altLang="en-US" dirty="0"/>
          </a:p>
          <a:p>
            <a:pPr lvl="1"/>
            <a:r>
              <a:rPr lang="en-US" altLang="en-US" dirty="0"/>
              <a:t>Tuesday PM2		24.2	</a:t>
            </a:r>
            <a:r>
              <a:rPr lang="en-US" altLang="en-US" dirty="0" smtClean="0"/>
              <a:t>Kona 3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Benjamin Rolfe, BCA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4178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381000"/>
          </a:xfrm>
        </p:spPr>
        <p:txBody>
          <a:bodyPr/>
          <a:lstStyle/>
          <a:p>
            <a:r>
              <a:rPr lang="en-US" sz="2400" dirty="0"/>
              <a:t>Agenda – 802.24-17-0022r0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Benjamin Rolfe, BCA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633719"/>
              </p:ext>
            </p:extLst>
          </p:nvPr>
        </p:nvGraphicFramePr>
        <p:xfrm>
          <a:off x="685800" y="1541463"/>
          <a:ext cx="7772401" cy="36089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1908"/>
                <a:gridCol w="5365633"/>
                <a:gridCol w="874754"/>
                <a:gridCol w="408696"/>
                <a:gridCol w="621410"/>
              </a:tblGrid>
              <a:tr h="176235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802.24 Agenda - September 2017, Kona, Hi, USA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8" marR="6778" marT="677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24-17-0022-01-0000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8" marR="6778" marT="677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8" marR="6778" marT="6778" marB="0" anchor="b"/>
                </a:tc>
              </a:tr>
              <a:tr h="162678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8" marR="6778" marT="6778" marB="0" anchor="b"/>
                </a:tc>
              </a:tr>
              <a:tr h="169456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</a:tr>
              <a:tr h="1694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Monday PM2 session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8" marR="6778" marT="6778" marB="0" anchor="b"/>
                </a:tc>
              </a:tr>
              <a:tr h="1694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</a:rPr>
                        <a:t>1.1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Call session to order, present “Guidelines for IEEE SA meetings”, Quorum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Rolfe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4:00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</a:tr>
              <a:tr h="1694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</a:rPr>
                        <a:t>1.2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Review of Agenda / Approval of Agenda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Rolfe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4:05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</a:tr>
              <a:tr h="1694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</a:rPr>
                        <a:t>1.3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Approve July TAG minutes  24-17-0018-00-0000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Rolfe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4:10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</a:tr>
              <a:tr h="1694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</a:rPr>
                        <a:t>1.4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Introduction/meeting objectives / Review action items from previous meeting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Rolfe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4:15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</a:tr>
              <a:tr h="30502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</a:rPr>
                        <a:t>1.5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ITU and regulatory items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Rolfe/Lynch/Kennedy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4:20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</a:tr>
              <a:tr h="1694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1.6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IEEE Smart Grid Advisory Group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Rolfe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4:30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</a:tr>
              <a:tr h="1694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1.7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Review of contribution from Norm Finn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Rolfe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4:40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</a:tr>
              <a:tr h="1694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1.10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Other business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Rolfe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5:10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</a:tr>
              <a:tr h="20334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1.11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Recess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Rolfe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5:30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</a:tr>
              <a:tr h="203348"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</a:tr>
              <a:tr h="1694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Tuesday PM2 session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8" marR="6778" marT="6778" marB="0" anchor="b"/>
                </a:tc>
              </a:tr>
              <a:tr h="1694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2.1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Call to Order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Rolfe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4:00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</a:tr>
              <a:tr h="1694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2.2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Liason Reports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Various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4:00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</a:tr>
              <a:tr h="1694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2.3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Review Status of current whitepaper development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Rolfe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4:30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</a:tr>
              <a:tr h="1694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2.4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New work product proposals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Rolfe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4:45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</a:tr>
              <a:tr h="1694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2.5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Adjourn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Rolfe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5:15 PM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609600"/>
          </a:xfrm>
        </p:spPr>
        <p:txBody>
          <a:bodyPr/>
          <a:lstStyle/>
          <a:p>
            <a:r>
              <a:rPr lang="en-US" altLang="en-US" sz="3200" u="sng" dirty="0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 dirty="0"/>
              <a:t>Technical considerations remain primary focus</a:t>
            </a:r>
            <a:endParaRPr lang="en-US" altLang="en-US" sz="13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 dirty="0"/>
            </a:b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See </a:t>
            </a:r>
            <a:r>
              <a:rPr lang="en-US" altLang="en-US" sz="1200" b="1" i="1" dirty="0"/>
              <a:t>IEEE-SA Standards Board Operations Manual</a:t>
            </a:r>
            <a:r>
              <a:rPr lang="en-US" altLang="en-US" sz="1200" b="1" dirty="0"/>
              <a:t>, clause 5.3.10 and </a:t>
            </a:r>
            <a:r>
              <a:rPr lang="en-GB" altLang="en-US" sz="1200" b="1" dirty="0"/>
              <a:t>“Promoting Competition and Innovation: What You Need to Know about the IEEE Standards Association's Antitrust and Competition Policy”</a:t>
            </a:r>
            <a:r>
              <a:rPr lang="en-US" altLang="en-US" sz="12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This slide set is available </a:t>
            </a:r>
            <a:br>
              <a:rPr lang="en-US" altLang="en-US" sz="1200" b="1" dirty="0"/>
            </a:br>
            <a:r>
              <a:rPr lang="en-US" altLang="en-US" sz="1200" b="1" dirty="0"/>
              <a:t>at https://development.standards.ieee.org/myproject/Public/mytools/mob/preparslides.ppt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838200" y="5867400"/>
            <a:ext cx="7848600" cy="920750"/>
          </a:xfrm>
        </p:spPr>
        <p:txBody>
          <a:bodyPr/>
          <a:lstStyle/>
          <a:p>
            <a:pPr>
              <a:defRPr/>
            </a:pPr>
            <a:r>
              <a:rPr lang="en-US" b="1" smtClean="0">
                <a:solidFill>
                  <a:srgbClr val="2D2DB9"/>
                </a:solidFill>
              </a:rPr>
              <a:t>Benjamin Rolfe, BCA</a:t>
            </a:r>
            <a:endParaRPr lang="en-US" b="1">
              <a:solidFill>
                <a:srgbClr val="2D2D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79413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 of Silence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chair presents </a:t>
            </a:r>
            <a:r>
              <a:rPr lang="en-US" dirty="0"/>
              <a:t>the Guidelines for IEEE-SA </a:t>
            </a:r>
            <a:r>
              <a:rPr lang="en-US" dirty="0" smtClean="0"/>
              <a:t>Meetings</a:t>
            </a:r>
          </a:p>
          <a:p>
            <a:r>
              <a:rPr lang="en-US" dirty="0" smtClean="0"/>
              <a:t>An opportunity is provided for attendees to respond.</a:t>
            </a:r>
          </a:p>
          <a:p>
            <a:r>
              <a:rPr lang="en-US" dirty="0" smtClean="0"/>
              <a:t>No questions nor objections heard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Benjamin Rolfe, BCA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392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Attendance take on IMAT</a:t>
            </a:r>
          </a:p>
          <a:p>
            <a:pPr lvl="1"/>
            <a:r>
              <a:rPr lang="en-US" dirty="0"/>
              <a:t>Reciprocal rights for most WGs</a:t>
            </a:r>
          </a:p>
          <a:p>
            <a:r>
              <a:rPr lang="en-US" dirty="0"/>
              <a:t>Web page</a:t>
            </a:r>
          </a:p>
          <a:p>
            <a:pPr lvl="1"/>
            <a:r>
              <a:rPr lang="en-US" dirty="0"/>
              <a:t>http://www.ieee802.org/24</a:t>
            </a:r>
          </a:p>
          <a:p>
            <a:r>
              <a:rPr lang="en-US" dirty="0"/>
              <a:t>Mailing list</a:t>
            </a:r>
          </a:p>
          <a:p>
            <a:pPr lvl="1"/>
            <a:r>
              <a:rPr lang="en-US" dirty="0"/>
              <a:t>stds-802-24@listserv.ieee.org</a:t>
            </a:r>
          </a:p>
          <a:p>
            <a:pPr lvl="1"/>
            <a:r>
              <a:rPr lang="en-US" dirty="0"/>
              <a:t>802-24-voters@listserv.ieee.org (voters list)</a:t>
            </a:r>
          </a:p>
          <a:p>
            <a:r>
              <a:rPr lang="en-US" dirty="0"/>
              <a:t>Document archive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hlinkClick r:id="rId2"/>
              </a:rPr>
              <a:t>http://mentor.ieee.org/802.24/documents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IEEE 802 announcement reflector, </a:t>
            </a:r>
            <a:r>
              <a:rPr lang="en-US" dirty="0">
                <a:hlinkClick r:id="rId3"/>
              </a:rPr>
              <a:t>stds-802-all@listserv.ieee.org</a:t>
            </a:r>
            <a:endParaRPr lang="en-US" dirty="0"/>
          </a:p>
          <a:p>
            <a:pPr lvl="1"/>
            <a:r>
              <a:rPr lang="en-US" dirty="0"/>
              <a:t>Send email to listserv@listserv.ieee.org with no subject and with the </a:t>
            </a:r>
          </a:p>
          <a:p>
            <a:pPr lvl="1"/>
            <a:r>
              <a:rPr lang="en-US" dirty="0"/>
              <a:t>following 2 lines appearing first in the body of the message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	Subscribe stds-802-all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	end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Benjamin Rolfe, BCA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05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Benjamin Rolfe, BCA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546152"/>
              </p:ext>
            </p:extLst>
          </p:nvPr>
        </p:nvGraphicFramePr>
        <p:xfrm>
          <a:off x="685800" y="1947311"/>
          <a:ext cx="7772400" cy="23198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4849"/>
                <a:gridCol w="7107551"/>
              </a:tblGrid>
              <a:tr h="2286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1.1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Call session to order, present “Guidelines for IEEE SA meetings”, Quorum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</a:tr>
              <a:tr h="28278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1.2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Review of Agenda / Approval of Agenda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1.3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Approve July TAG minutes  24-17-0018-00-0000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</a:tr>
              <a:tr h="20658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1.4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Introduction/meeting objectives / Review action items from previous meeting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</a:tr>
              <a:tr h="25908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1.5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ITU and regulatory items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</a:tr>
              <a:tr h="2302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1.6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IEEE Smart Grid Advisory Group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1.7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Review of contribution from Norm Finn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1.10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Other business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</a:tr>
              <a:tr h="2167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1.11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Recess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6648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Approve Agenda</a:t>
            </a:r>
          </a:p>
          <a:p>
            <a:pPr lvl="1"/>
            <a:r>
              <a:rPr lang="en-US" dirty="0"/>
              <a:t>24-17-0022-01-0000</a:t>
            </a:r>
          </a:p>
          <a:p>
            <a:pPr lvl="1"/>
            <a:r>
              <a:rPr lang="en-US" dirty="0"/>
              <a:t>Moved by: Beecher; Second: Shah</a:t>
            </a:r>
          </a:p>
          <a:p>
            <a:pPr lvl="1"/>
            <a:r>
              <a:rPr lang="en-US" dirty="0"/>
              <a:t>Approved by unanimous consent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Approve </a:t>
            </a:r>
            <a:r>
              <a:rPr lang="en-US" dirty="0" smtClean="0"/>
              <a:t>July minutes </a:t>
            </a:r>
            <a:endParaRPr lang="en-US" dirty="0"/>
          </a:p>
          <a:p>
            <a:pPr lvl="1"/>
            <a:r>
              <a:rPr lang="en-US" dirty="0" smtClean="0"/>
              <a:t>24-17-0018-00-0000</a:t>
            </a:r>
          </a:p>
          <a:p>
            <a:pPr lvl="1"/>
            <a:r>
              <a:rPr lang="en-US" dirty="0" smtClean="0"/>
              <a:t>Moved by: Beecher; Second: Shah</a:t>
            </a:r>
          </a:p>
          <a:p>
            <a:pPr lvl="1"/>
            <a:r>
              <a:rPr lang="en-US" dirty="0" smtClean="0"/>
              <a:t>Approved by unanimous consent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Benjamin Rolfe, BCA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015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Regulatory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dirty="0" smtClean="0"/>
              <a:t>Presentation by Rich Kennedy on FCC NOI 17-104.</a:t>
            </a:r>
          </a:p>
          <a:p>
            <a:pPr lvl="1"/>
            <a:r>
              <a:rPr lang="en-US" dirty="0" smtClean="0"/>
              <a:t>FCC stated goal is to  promote flexible use of spectrum</a:t>
            </a:r>
          </a:p>
          <a:p>
            <a:pPr lvl="1"/>
            <a:r>
              <a:rPr lang="en-US" dirty="0" smtClean="0"/>
              <a:t>Part of subject bands may be in use by utilities for smart grid applications now</a:t>
            </a:r>
          </a:p>
          <a:p>
            <a:pPr lvl="1"/>
            <a:r>
              <a:rPr lang="en-US" dirty="0" smtClean="0"/>
              <a:t>802.11 advocates opening mid-band for general use by </a:t>
            </a:r>
            <a:r>
              <a:rPr lang="en-US" dirty="0" err="1" smtClean="0"/>
              <a:t>WiFi</a:t>
            </a:r>
            <a:endParaRPr lang="en-US" dirty="0" smtClean="0"/>
          </a:p>
          <a:p>
            <a:pPr lvl="1"/>
            <a:r>
              <a:rPr lang="en-US" dirty="0" smtClean="0"/>
              <a:t>802.15 notes there are RFID systems based on 802.15.4 using the mid band</a:t>
            </a:r>
          </a:p>
          <a:p>
            <a:pPr lvl="1"/>
            <a:r>
              <a:rPr lang="en-US" dirty="0" smtClean="0"/>
              <a:t>Goal of 18 is to represent entire 802 view</a:t>
            </a:r>
          </a:p>
          <a:p>
            <a:pPr lvl="1"/>
            <a:r>
              <a:rPr lang="en-US" dirty="0" smtClean="0"/>
              <a:t>Input requested: participate in 802.18 to shape 802 response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500" u="sng" dirty="0">
                <a:hlinkClick r:id="rId2"/>
              </a:rPr>
              <a:t>https://mentor.ieee.org/802.18/dcn/17/18-17-0118-00-0000-fcc-17-104-mid-band-spectrum-noi.pdf</a:t>
            </a:r>
            <a:r>
              <a:rPr lang="en-US" sz="1500" dirty="0"/>
              <a:t> </a:t>
            </a:r>
            <a:endParaRPr lang="en-US" sz="1500" dirty="0" smtClean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Benjamin Rolfe, BCA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102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22301</TotalTime>
  <Words>1016</Words>
  <Application>Microsoft Office PowerPoint</Application>
  <PresentationFormat>On-screen Show (4:3)</PresentationFormat>
  <Paragraphs>287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Aharoni</vt:lpstr>
      <vt:lpstr>Arial</vt:lpstr>
      <vt:lpstr>Arial1</vt:lpstr>
      <vt:lpstr>Calibri</vt:lpstr>
      <vt:lpstr>Helvetica</vt:lpstr>
      <vt:lpstr>Impact</vt:lpstr>
      <vt:lpstr>Monotype Sorts</vt:lpstr>
      <vt:lpstr>Times New Roman</vt:lpstr>
      <vt:lpstr>Times New Roman1</vt:lpstr>
      <vt:lpstr>Office Theme</vt:lpstr>
      <vt:lpstr>1_Default Design</vt:lpstr>
      <vt:lpstr>802.24 Vertical Applications TAG</vt:lpstr>
      <vt:lpstr>802.24 Overview</vt:lpstr>
      <vt:lpstr>Agenda – 802.24-17-0022r0</vt:lpstr>
      <vt:lpstr>Guidelines for IEEE-SA Meetings</vt:lpstr>
      <vt:lpstr>Moment of Silence</vt:lpstr>
      <vt:lpstr>Administration</vt:lpstr>
      <vt:lpstr>Monday</vt:lpstr>
      <vt:lpstr>TAG Business</vt:lpstr>
      <vt:lpstr>Regulatory Update</vt:lpstr>
      <vt:lpstr>TSN Whitepaper</vt:lpstr>
      <vt:lpstr>Recess</vt:lpstr>
      <vt:lpstr>Tuesday 802.24.1</vt:lpstr>
      <vt:lpstr>Liaison Reports</vt:lpstr>
      <vt:lpstr>Review Status of current whitepaper development</vt:lpstr>
      <vt:lpstr>New work product proposals</vt:lpstr>
      <vt:lpstr>Status of “watch” list</vt:lpstr>
      <vt:lpstr>Status of “watch” list</vt:lpstr>
      <vt:lpstr>Adjourn</vt:lpstr>
    </vt:vector>
  </TitlesOfParts>
  <Company>EPRI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Opening Report</dc:title>
  <dc:subject>802.24 Opening Report</dc:subject>
  <dc:creator>Godfrey, Tim</dc:creator>
  <cp:keywords/>
  <dc:description>&lt;doc#&gt;</dc:description>
  <cp:lastModifiedBy>Benjamin Rolfe</cp:lastModifiedBy>
  <cp:revision>393</cp:revision>
  <cp:lastPrinted>1998-02-10T13:28:06Z</cp:lastPrinted>
  <dcterms:created xsi:type="dcterms:W3CDTF">2015-05-13T21:49:41Z</dcterms:created>
  <dcterms:modified xsi:type="dcterms:W3CDTF">2017-09-15T19:06:55Z</dcterms:modified>
</cp:coreProperties>
</file>