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0" r:id="rId2"/>
  </p:sldMasterIdLst>
  <p:notesMasterIdLst>
    <p:notesMasterId r:id="rId34"/>
  </p:notesMasterIdLst>
  <p:handoutMasterIdLst>
    <p:handoutMasterId r:id="rId35"/>
  </p:handoutMasterIdLst>
  <p:sldIdLst>
    <p:sldId id="258" r:id="rId3"/>
    <p:sldId id="394" r:id="rId4"/>
    <p:sldId id="285" r:id="rId5"/>
    <p:sldId id="314" r:id="rId6"/>
    <p:sldId id="259" r:id="rId7"/>
    <p:sldId id="270" r:id="rId8"/>
    <p:sldId id="383" r:id="rId9"/>
    <p:sldId id="362" r:id="rId10"/>
    <p:sldId id="325" r:id="rId11"/>
    <p:sldId id="283" r:id="rId12"/>
    <p:sldId id="395" r:id="rId13"/>
    <p:sldId id="342" r:id="rId14"/>
    <p:sldId id="375" r:id="rId15"/>
    <p:sldId id="384" r:id="rId16"/>
    <p:sldId id="404" r:id="rId17"/>
    <p:sldId id="392" r:id="rId18"/>
    <p:sldId id="405" r:id="rId19"/>
    <p:sldId id="387" r:id="rId20"/>
    <p:sldId id="388" r:id="rId21"/>
    <p:sldId id="389" r:id="rId22"/>
    <p:sldId id="390" r:id="rId23"/>
    <p:sldId id="396" r:id="rId24"/>
    <p:sldId id="398" r:id="rId25"/>
    <p:sldId id="399" r:id="rId26"/>
    <p:sldId id="400" r:id="rId27"/>
    <p:sldId id="352" r:id="rId28"/>
    <p:sldId id="401" r:id="rId29"/>
    <p:sldId id="393" r:id="rId30"/>
    <p:sldId id="402" r:id="rId31"/>
    <p:sldId id="403" r:id="rId32"/>
    <p:sldId id="391" r:id="rId3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94" autoAdjust="0"/>
    <p:restoredTop sz="94099" autoAdjust="0"/>
  </p:normalViewPr>
  <p:slideViewPr>
    <p:cSldViewPr>
      <p:cViewPr varScale="1">
        <p:scale>
          <a:sx n="107" d="100"/>
          <a:sy n="107" d="100"/>
        </p:scale>
        <p:origin x="96" y="100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8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14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309E9A2-F2CB-48A9-8D52-A61A8A2E8934}" type="slidenum">
              <a:rPr lang="en-US" altLang="en-US" sz="1300" smtClean="0">
                <a:solidFill>
                  <a:srgbClr val="000000"/>
                </a:solidFill>
              </a:rPr>
              <a:pPr/>
              <a:t>4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60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</a:p>
        </p:txBody>
      </p:sp>
    </p:spTree>
    <p:extLst>
      <p:ext uri="{BB962C8B-B14F-4D97-AF65-F5344CB8AC3E}">
        <p14:creationId xmlns:p14="http://schemas.microsoft.com/office/powerpoint/2010/main" val="297631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361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3931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7683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333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02629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927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7267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0907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852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894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2545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802.24-17-00017r1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July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 flipV="1">
            <a:off x="533400" y="6477000"/>
            <a:ext cx="6746875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029" name="Picture 12" descr="ieeeblu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6281738"/>
            <a:ext cx="10668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4375150" y="6527800"/>
            <a:ext cx="9667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100">
                <a:solidFill>
                  <a:srgbClr val="000099"/>
                </a:solidFill>
                <a:latin typeface="Arial" charset="0"/>
                <a:cs typeface="Arial" charset="0"/>
              </a:rPr>
              <a:t>25 Mar 2008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5867400"/>
            <a:ext cx="2895600" cy="92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33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7/24-17-0006-03-sgtg-tsn-utility-applications-white-paper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7/24-17-0015-01-sgtg-tsn-white-paper-teleconference.pptx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7/24-17-0006-03-sgtg-tsn-utility-applications-white-pape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tds-802-all@listserv.ieee.org" TargetMode="External"/><Relationship Id="rId2" Type="http://schemas.openxmlformats.org/officeDocument/2006/relationships/hyperlink" Target="http://mentor.ieee.org/802.24/document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/>
              <a:t>802.24 Vertical Applications TAG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July 2017 Meeting</a:t>
            </a:r>
          </a:p>
          <a:p>
            <a:endParaRPr lang="en-US" dirty="0"/>
          </a:p>
          <a:p>
            <a:r>
              <a:rPr lang="en-US" dirty="0"/>
              <a:t>Berlin, Germany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ITU and Radio Regulatory Items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r>
              <a:rPr lang="en-US" dirty="0"/>
              <a:t>No regulatory items related to 802.24 currently known.</a:t>
            </a:r>
          </a:p>
          <a:p>
            <a:endParaRPr lang="en-US" dirty="0"/>
          </a:p>
          <a:p>
            <a:r>
              <a:rPr lang="en-US" dirty="0"/>
              <a:t>Discussion</a:t>
            </a:r>
          </a:p>
          <a:p>
            <a:pPr lvl="1"/>
            <a:r>
              <a:rPr lang="en-US" dirty="0"/>
              <a:t>Should there be new bands with new types of licensing models? Would be a good question for 802.18 to discuss. 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131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/>
              <a:t>IEEE Smart Grid Technical Activities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01929"/>
          </a:xfrm>
        </p:spPr>
        <p:txBody>
          <a:bodyPr>
            <a:normAutofit/>
          </a:bodyPr>
          <a:lstStyle/>
          <a:p>
            <a:pPr marL="514350" indent="-457200"/>
            <a:r>
              <a:rPr lang="en-US" dirty="0"/>
              <a:t>Since May I have joined the committee</a:t>
            </a:r>
          </a:p>
          <a:p>
            <a:pPr marL="914400" lvl="1" indent="-457200"/>
            <a:r>
              <a:rPr lang="en-US" dirty="0"/>
              <a:t>Chaired by Stefano Galli</a:t>
            </a:r>
          </a:p>
          <a:p>
            <a:pPr marL="914400" lvl="1" indent="-457200"/>
            <a:r>
              <a:rPr lang="en-US" dirty="0"/>
              <a:t>From Stefano:</a:t>
            </a:r>
          </a:p>
          <a:p>
            <a:pPr marL="1257300" lvl="2" indent="-457200"/>
            <a:r>
              <a:rPr lang="en-US" dirty="0"/>
              <a:t>“Within the IEEE Smart Grid Technical Activities  Committee, we are writing a White paper on smart metering. The focus of this white paper will be on the deployed </a:t>
            </a:r>
            <a:r>
              <a:rPr lang="en-US" dirty="0" err="1"/>
              <a:t>comms</a:t>
            </a:r>
            <a:r>
              <a:rPr lang="en-US" dirty="0"/>
              <a:t> standards, from power line, to wireless cellular to meshed networking to whatever…”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3445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Finalize PAP2 Wireless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1"/>
            <a:ext cx="7772400" cy="479901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Current Status:</a:t>
            </a:r>
          </a:p>
          <a:p>
            <a:pPr lvl="1"/>
            <a:r>
              <a:rPr lang="en-US" dirty="0"/>
              <a:t>Latest version 802.24-17-0004r6</a:t>
            </a:r>
          </a:p>
          <a:p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SEPA/SGIP Study Group has been formed for Matrix update</a:t>
            </a:r>
          </a:p>
          <a:p>
            <a:pPr lvl="1"/>
            <a:r>
              <a:rPr lang="en-US" dirty="0"/>
              <a:t>802.24 will provide updated data for 802 standards</a:t>
            </a:r>
          </a:p>
          <a:p>
            <a:pPr lvl="1"/>
            <a:r>
              <a:rPr lang="en-US" dirty="0"/>
              <a:t>Will reach out to other standards’ contributors for any updates</a:t>
            </a:r>
          </a:p>
          <a:p>
            <a:pPr lvl="1"/>
            <a:r>
              <a:rPr lang="en-US" dirty="0"/>
              <a:t>Ultimately, will be forwarded to NIST as an updated addendum to NISTIR 7761 r1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1825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Editing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Y23: Need to determine spectral efficiency and formula</a:t>
            </a:r>
          </a:p>
          <a:p>
            <a:pPr lvl="1"/>
            <a:r>
              <a:rPr lang="en-US" dirty="0"/>
              <a:t>Assigned to Osama </a:t>
            </a:r>
            <a:r>
              <a:rPr lang="en-US" dirty="0" err="1"/>
              <a:t>Aboul</a:t>
            </a:r>
            <a:r>
              <a:rPr lang="en-US" dirty="0"/>
              <a:t> </a:t>
            </a:r>
            <a:r>
              <a:rPr lang="en-US" dirty="0" err="1"/>
              <a:t>Magd</a:t>
            </a:r>
            <a:r>
              <a:rPr lang="en-US" dirty="0"/>
              <a:t> in 802.11</a:t>
            </a:r>
          </a:p>
          <a:p>
            <a:pPr lvl="1"/>
            <a:endParaRPr lang="en-US" dirty="0"/>
          </a:p>
          <a:p>
            <a:r>
              <a:rPr lang="en-US" dirty="0"/>
              <a:t>Need to verify peak vs channel (MAC) data rates for 802.15.4 and 802.22 columns  </a:t>
            </a:r>
          </a:p>
          <a:p>
            <a:pPr lvl="1"/>
            <a:r>
              <a:rPr lang="en-US" dirty="0"/>
              <a:t>Clint P,  Apurva 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570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SEPA/SGIP update WG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Membership currently</a:t>
            </a:r>
          </a:p>
          <a:p>
            <a:pPr lvl="1"/>
            <a:r>
              <a:rPr lang="en-US" dirty="0"/>
              <a:t>Tim Godfrey	EPRI</a:t>
            </a:r>
          </a:p>
          <a:p>
            <a:pPr lvl="1"/>
            <a:r>
              <a:rPr lang="en-US" dirty="0"/>
              <a:t>Ron Cunningham AEP</a:t>
            </a:r>
          </a:p>
          <a:p>
            <a:pPr lvl="1"/>
            <a:r>
              <a:rPr lang="en-US" dirty="0"/>
              <a:t>Doug Gray	TCS</a:t>
            </a:r>
          </a:p>
          <a:p>
            <a:pPr lvl="1"/>
            <a:r>
              <a:rPr lang="en-US" dirty="0"/>
              <a:t>Bill Godwin Duke Energy</a:t>
            </a:r>
          </a:p>
          <a:p>
            <a:pPr lvl="1"/>
            <a:r>
              <a:rPr lang="en-US" dirty="0"/>
              <a:t>Matt Gilmore </a:t>
            </a:r>
            <a:r>
              <a:rPr lang="en-US" dirty="0" err="1"/>
              <a:t>Itron</a:t>
            </a:r>
            <a:endParaRPr lang="en-US" dirty="0"/>
          </a:p>
          <a:p>
            <a:pPr lvl="1"/>
            <a:r>
              <a:rPr lang="en-US" dirty="0"/>
              <a:t>Nada Golmie NIST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129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TSN Utility Use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Preparation for Wednesday Joint Meeting</a:t>
            </a:r>
          </a:p>
          <a:p>
            <a:endParaRPr lang="en-US" dirty="0"/>
          </a:p>
          <a:p>
            <a:r>
              <a:rPr lang="en-US" dirty="0"/>
              <a:t>Draft current version: </a:t>
            </a:r>
            <a:r>
              <a:rPr lang="en-US" dirty="0">
                <a:hlinkClick r:id="rId2"/>
              </a:rPr>
              <a:t>802.24-17-0006r3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Wednesday meeting slot is with 802.1 TSN only</a:t>
            </a:r>
          </a:p>
          <a:p>
            <a:pPr lvl="1"/>
            <a:r>
              <a:rPr lang="en-US" dirty="0"/>
              <a:t>No meeting in this room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5530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plenary meetings – review upcoming needs and opportunities for 802.24 projects.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76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802.24 white paper on </a:t>
            </a:r>
            <a:r>
              <a:rPr lang="en-US" dirty="0" err="1"/>
              <a:t>IoT</a:t>
            </a:r>
            <a:r>
              <a:rPr lang="en-US" dirty="0"/>
              <a:t> and P2413?  </a:t>
            </a:r>
          </a:p>
          <a:p>
            <a:pPr lvl="1"/>
            <a:r>
              <a:rPr lang="en-US" dirty="0"/>
              <a:t>Maybe more towards completion of P2413? </a:t>
            </a:r>
          </a:p>
          <a:p>
            <a:pPr lvl="1"/>
            <a:r>
              <a:rPr lang="en-US" dirty="0"/>
              <a:t>Agnostic to underlying communications, but applicable to all 802 standards. </a:t>
            </a:r>
          </a:p>
          <a:p>
            <a:pPr lvl="1"/>
            <a:r>
              <a:rPr lang="en-US" dirty="0"/>
              <a:t>Highlight the relationship between P2413 and 802 standards.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6437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802.15.12 ULI</a:t>
            </a:r>
          </a:p>
          <a:p>
            <a:pPr lvl="1"/>
            <a:r>
              <a:rPr lang="en-US" dirty="0"/>
              <a:t>Eventually, we can explain how it relates to the rest of 802, and better integration.  Well defined ways of integrating.</a:t>
            </a:r>
          </a:p>
          <a:p>
            <a:pPr lvl="1"/>
            <a:r>
              <a:rPr lang="en-US" dirty="0"/>
              <a:t>Take this up when there is a draft</a:t>
            </a:r>
          </a:p>
          <a:p>
            <a:endParaRPr lang="en-US" dirty="0"/>
          </a:p>
          <a:p>
            <a:r>
              <a:rPr lang="en-US" dirty="0"/>
              <a:t>802.15.4s SMR – spectrum management resources</a:t>
            </a:r>
          </a:p>
          <a:p>
            <a:pPr lvl="1"/>
            <a:r>
              <a:rPr lang="en-US" dirty="0"/>
              <a:t>Can 802.24 provide an input with respect to Smart Grid or IoT? </a:t>
            </a:r>
          </a:p>
          <a:p>
            <a:pPr lvl="1"/>
            <a:r>
              <a:rPr lang="en-US" dirty="0"/>
              <a:t>IEC 65C WG 17 dealing with coexistence management and spectrum policy</a:t>
            </a:r>
          </a:p>
          <a:p>
            <a:pPr lvl="1"/>
            <a:r>
              <a:rPr lang="en-US" dirty="0"/>
              <a:t>ETSI TCRRS  reconfigurable radio systems</a:t>
            </a:r>
          </a:p>
          <a:p>
            <a:pPr lvl="1"/>
            <a:r>
              <a:rPr lang="en-US" dirty="0"/>
              <a:t>ETSI TCERM WG 41 – defining a central coordination point to handle spectrum.</a:t>
            </a:r>
          </a:p>
          <a:p>
            <a:pPr lvl="2"/>
            <a:r>
              <a:rPr lang="en-US" dirty="0"/>
              <a:t>Sharing and increasing coexistence and providing better QoS </a:t>
            </a:r>
          </a:p>
          <a:p>
            <a:r>
              <a:rPr lang="en-US" dirty="0"/>
              <a:t>Coordinate with 802.22.3</a:t>
            </a:r>
          </a:p>
          <a:p>
            <a:r>
              <a:rPr lang="en-US" dirty="0"/>
              <a:t>Action Plan:  </a:t>
            </a:r>
          </a:p>
          <a:p>
            <a:pPr lvl="1"/>
            <a:r>
              <a:rPr lang="en-US" dirty="0"/>
              <a:t>Coordinate with ULI initiative</a:t>
            </a:r>
          </a:p>
          <a:p>
            <a:pPr lvl="1"/>
            <a:r>
              <a:rPr lang="en-US" dirty="0"/>
              <a:t>4s resource management is defined, but now how they are used</a:t>
            </a:r>
          </a:p>
          <a:p>
            <a:pPr lvl="1"/>
            <a:r>
              <a:rPr lang="en-US" dirty="0"/>
              <a:t>White paper could cover how adaptation and resource management are accomplished.</a:t>
            </a:r>
          </a:p>
          <a:p>
            <a:pPr lvl="1"/>
            <a:r>
              <a:rPr lang="en-US" dirty="0"/>
              <a:t>Including use of metrics for management.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928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038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Are there any new utility industry activities or organizations that could benefit from a liaison to 802.24?</a:t>
            </a:r>
          </a:p>
          <a:p>
            <a:pPr lvl="1"/>
            <a:r>
              <a:rPr lang="en-US" dirty="0"/>
              <a:t>Useful Output: Identify the use cases that the standards serve, and provide them to the industry.</a:t>
            </a:r>
          </a:p>
          <a:p>
            <a:pPr lvl="2"/>
            <a:r>
              <a:rPr lang="en-US" dirty="0"/>
              <a:t>That can then define who is an appropriate liaison</a:t>
            </a:r>
          </a:p>
          <a:p>
            <a:pPr lvl="1"/>
            <a:r>
              <a:rPr lang="en-US" dirty="0"/>
              <a:t>Need to educate and inform liaisons to gather needs and requirements with respect to IEEE 802 projects.   Identify the tools we have available, and present the available toolbox.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6688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/>
              <a:t>802.24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29600" cy="4191000"/>
          </a:xfrm>
          <a:ln/>
        </p:spPr>
        <p:txBody>
          <a:bodyPr>
            <a:normAutofit fontScale="55000" lnSpcReduction="20000"/>
          </a:bodyPr>
          <a:lstStyle/>
          <a:p>
            <a:r>
              <a:rPr lang="en-US" altLang="en-US" dirty="0"/>
              <a:t>Officers</a:t>
            </a:r>
          </a:p>
          <a:p>
            <a:pPr lvl="1"/>
            <a:r>
              <a:rPr lang="en-US" altLang="en-US" sz="2900" dirty="0"/>
              <a:t>TAG Chair:			Tim Godfrey</a:t>
            </a:r>
          </a:p>
          <a:p>
            <a:pPr lvl="1"/>
            <a:r>
              <a:rPr lang="en-US" altLang="en-US" sz="2900" dirty="0"/>
              <a:t>Secretary &amp; TAG Vice Chair:	Ben Rolfe</a:t>
            </a:r>
          </a:p>
          <a:p>
            <a:r>
              <a:rPr lang="en-US" altLang="en-US" dirty="0"/>
              <a:t>Task Groups</a:t>
            </a:r>
          </a:p>
          <a:p>
            <a:pPr lvl="1"/>
            <a:r>
              <a:rPr lang="en-US" altLang="en-US" dirty="0"/>
              <a:t>802.24.1	Smart Grid TG		Tim Godfrey</a:t>
            </a:r>
          </a:p>
          <a:p>
            <a:pPr lvl="1"/>
            <a:r>
              <a:rPr lang="en-US" altLang="en-US" dirty="0"/>
              <a:t>802.24.2	IoT TG			Chris </a:t>
            </a:r>
            <a:r>
              <a:rPr lang="en-US" altLang="en-US" dirty="0" err="1"/>
              <a:t>DiMinico</a:t>
            </a:r>
            <a:endParaRPr lang="en-US" altLang="en-US" dirty="0"/>
          </a:p>
          <a:p>
            <a:r>
              <a:rPr lang="en-US" altLang="en-US" dirty="0"/>
              <a:t>34 Voting Members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/>
              <a:t>Agenda: 	</a:t>
            </a:r>
            <a:r>
              <a:rPr lang="en-US" dirty="0"/>
              <a:t>24-17-0007-01-0000</a:t>
            </a:r>
            <a:endParaRPr lang="en-US" altLang="en-US" dirty="0"/>
          </a:p>
          <a:p>
            <a:r>
              <a:rPr lang="en-US" altLang="en-US" dirty="0"/>
              <a:t>Meetings for the Week</a:t>
            </a:r>
          </a:p>
          <a:p>
            <a:pPr lvl="1"/>
            <a:r>
              <a:rPr lang="en-US" altLang="en-US" dirty="0"/>
              <a:t>Monday PM2		24.1</a:t>
            </a:r>
          </a:p>
          <a:p>
            <a:pPr lvl="1"/>
            <a:r>
              <a:rPr lang="en-US" altLang="en-US" dirty="0"/>
              <a:t>Tuesday PM2		24.2</a:t>
            </a:r>
          </a:p>
          <a:p>
            <a:pPr lvl="1"/>
            <a:r>
              <a:rPr lang="en-US" altLang="en-US" dirty="0"/>
              <a:t>Wednesday PM2		24.1  </a:t>
            </a:r>
            <a:r>
              <a:rPr lang="en-US" altLang="en-US" dirty="0">
                <a:highlight>
                  <a:srgbClr val="FFFF00"/>
                </a:highlight>
              </a:rPr>
              <a:t>Starting at 4:30 in 802.1 TSN room</a:t>
            </a:r>
          </a:p>
          <a:p>
            <a:pPr lvl="1"/>
            <a:r>
              <a:rPr lang="en-US" altLang="en-US" dirty="0"/>
              <a:t>Thursday PM2		24.2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Manual attendance tracking for 802.1 &amp; 802.3 members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1786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(4)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r>
              <a:rPr lang="en-US" dirty="0"/>
              <a:t>March 2017</a:t>
            </a:r>
            <a:br>
              <a:rPr lang="en-US" dirty="0"/>
            </a:br>
            <a:r>
              <a:rPr lang="en-US" dirty="0"/>
              <a:t>Discussion on 802.15 IG DEP</a:t>
            </a:r>
          </a:p>
          <a:p>
            <a:pPr lvl="1"/>
            <a:r>
              <a:rPr lang="en-US" dirty="0"/>
              <a:t>Explore collaboration with 802.3</a:t>
            </a:r>
          </a:p>
          <a:p>
            <a:pPr lvl="1"/>
            <a:r>
              <a:rPr lang="en-US" dirty="0"/>
              <a:t>Explore collaboration with 802.11</a:t>
            </a:r>
          </a:p>
          <a:p>
            <a:pPr lvl="1"/>
            <a:r>
              <a:rPr lang="en-US" dirty="0"/>
              <a:t>Consider Licensed spectrum.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2013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Future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Monitor the LPWAN IG in 802.15 to see where it goes (and links to IETF)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88383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802.24.2</a:t>
            </a:r>
            <a:br>
              <a:rPr lang="en-US" dirty="0"/>
            </a:br>
            <a:r>
              <a:rPr lang="en-US" dirty="0"/>
              <a:t>IoT 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05721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Tuesday: 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802.24.2 Liaison Coordinator's Report</a:t>
            </a:r>
          </a:p>
          <a:p>
            <a:pPr lvl="1"/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Wael </a:t>
            </a:r>
            <a:r>
              <a:rPr lang="en-US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Diab</a:t>
            </a:r>
            <a:endParaRPr lang="en-US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endParaRPr lang="en-US" dirty="0"/>
          </a:p>
          <a:p>
            <a:pPr lvl="2"/>
            <a:endParaRPr lang="en-US" dirty="0">
              <a:effectLst/>
            </a:endParaRPr>
          </a:p>
          <a:p>
            <a:pPr rtl="0" eaLnBrk="1" fontAlgn="base" hangingPunct="1"/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IIC Liaison Report</a:t>
            </a:r>
          </a:p>
          <a:p>
            <a:pPr rtl="0" eaLnBrk="1" fontAlgn="base" hangingPunct="1"/>
            <a:endParaRPr lang="en-US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ase" hangingPunct="1"/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 new liaison requests</a:t>
            </a:r>
          </a:p>
          <a:p>
            <a:pPr lvl="1"/>
            <a:r>
              <a:rPr lang="en-US" dirty="0"/>
              <a:t>Request to explore liaison with Wi-Fi Alliance IoT Group. </a:t>
            </a:r>
          </a:p>
          <a:p>
            <a:pPr lvl="1"/>
            <a:r>
              <a:rPr lang="en-US" dirty="0"/>
              <a:t>802.24 will initiate the liaison request</a:t>
            </a:r>
          </a:p>
          <a:p>
            <a:pPr lvl="2"/>
            <a:r>
              <a:rPr lang="en-US" dirty="0"/>
              <a:t>(Action Wael)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83008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P2413 Liaison Report</a:t>
            </a:r>
          </a:p>
          <a:p>
            <a:pPr lvl="1"/>
            <a:r>
              <a:rPr lang="en-US" dirty="0"/>
              <a:t>Ludwig </a:t>
            </a:r>
            <a:r>
              <a:rPr lang="en-US" dirty="0" err="1"/>
              <a:t>Winkel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Relationship to 24.2 IoT White Paper</a:t>
            </a:r>
          </a:p>
          <a:p>
            <a:pPr lvl="1"/>
            <a:r>
              <a:rPr lang="en-US" dirty="0"/>
              <a:t>Can be use to explain to the 802 community how 802 fits into the overall </a:t>
            </a:r>
            <a:r>
              <a:rPr lang="en-US" dirty="0" err="1"/>
              <a:t>IoT</a:t>
            </a:r>
            <a:r>
              <a:rPr lang="en-US" dirty="0"/>
              <a:t> architecture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11177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/>
          </a:bodyPr>
          <a:lstStyle/>
          <a:p>
            <a:r>
              <a:rPr lang="en-US" dirty="0"/>
              <a:t>Review and plan </a:t>
            </a:r>
            <a:r>
              <a:rPr lang="en-US" dirty="0" err="1"/>
              <a:t>IoT</a:t>
            </a:r>
            <a:r>
              <a:rPr lang="en-US" dirty="0"/>
              <a:t> white paper development</a:t>
            </a:r>
          </a:p>
          <a:p>
            <a:pPr lvl="1"/>
            <a:r>
              <a:rPr lang="en-US" dirty="0"/>
              <a:t>Chris </a:t>
            </a:r>
            <a:r>
              <a:rPr lang="en-US" dirty="0" err="1"/>
              <a:t>DiMinico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Discussion on IoT White Paper Draft</a:t>
            </a:r>
          </a:p>
          <a:p>
            <a:r>
              <a:rPr lang="en-US" dirty="0"/>
              <a:t>Contributions towards IoT White Paper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99616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 802.24.1</a:t>
            </a:r>
            <a:br>
              <a:rPr lang="en-US" dirty="0"/>
            </a:br>
            <a:r>
              <a:rPr lang="en-US" dirty="0"/>
              <a:t>Smart Grid TG</a:t>
            </a:r>
            <a:br>
              <a:rPr lang="en-US" dirty="0"/>
            </a:br>
            <a:r>
              <a:rPr lang="en-US" dirty="0"/>
              <a:t>TSN Working Session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6507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 Review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802.24-17-0015r1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45466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Outline of TSN white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77200" cy="5438775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Version Teleconference </a:t>
            </a:r>
          </a:p>
          <a:p>
            <a:r>
              <a:rPr lang="en-US" dirty="0">
                <a:hlinkClick r:id="rId2"/>
              </a:rPr>
              <a:t>802.24-17-0006r3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9918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 802.24.2</a:t>
            </a:r>
            <a:br>
              <a:rPr lang="en-US" dirty="0"/>
            </a:br>
            <a:r>
              <a:rPr lang="en-US" dirty="0"/>
              <a:t>IoT TG</a:t>
            </a:r>
            <a:br>
              <a:rPr lang="en-US" dirty="0"/>
            </a:br>
            <a:r>
              <a:rPr lang="en-US" dirty="0"/>
              <a:t>P2413 Review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5017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381000"/>
          </a:xfrm>
        </p:spPr>
        <p:txBody>
          <a:bodyPr/>
          <a:lstStyle/>
          <a:p>
            <a:r>
              <a:rPr lang="en-US" sz="2400" dirty="0"/>
              <a:t>Agenda - 24-17-0016-00-0000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772229"/>
              </p:ext>
            </p:extLst>
          </p:nvPr>
        </p:nvGraphicFramePr>
        <p:xfrm>
          <a:off x="457200" y="609604"/>
          <a:ext cx="8153400" cy="58658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6510">
                  <a:extLst>
                    <a:ext uri="{9D8B030D-6E8A-4147-A177-3AD203B41FA5}">
                      <a16:colId xmlns:a16="http://schemas.microsoft.com/office/drawing/2014/main" val="1645327166"/>
                    </a:ext>
                  </a:extLst>
                </a:gridCol>
                <a:gridCol w="5628654">
                  <a:extLst>
                    <a:ext uri="{9D8B030D-6E8A-4147-A177-3AD203B41FA5}">
                      <a16:colId xmlns:a16="http://schemas.microsoft.com/office/drawing/2014/main" val="2912348014"/>
                    </a:ext>
                  </a:extLst>
                </a:gridCol>
                <a:gridCol w="917634">
                  <a:extLst>
                    <a:ext uri="{9D8B030D-6E8A-4147-A177-3AD203B41FA5}">
                      <a16:colId xmlns:a16="http://schemas.microsoft.com/office/drawing/2014/main" val="3892797773"/>
                    </a:ext>
                  </a:extLst>
                </a:gridCol>
                <a:gridCol w="428730">
                  <a:extLst>
                    <a:ext uri="{9D8B030D-6E8A-4147-A177-3AD203B41FA5}">
                      <a16:colId xmlns:a16="http://schemas.microsoft.com/office/drawing/2014/main" val="3839143825"/>
                    </a:ext>
                  </a:extLst>
                </a:gridCol>
                <a:gridCol w="651872">
                  <a:extLst>
                    <a:ext uri="{9D8B030D-6E8A-4147-A177-3AD203B41FA5}">
                      <a16:colId xmlns:a16="http://schemas.microsoft.com/office/drawing/2014/main" val="3790471672"/>
                    </a:ext>
                  </a:extLst>
                </a:gridCol>
              </a:tblGrid>
              <a:tr h="16257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802.24 Agenda - July 2017, Berlin, Germany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389" marR="4389" marT="438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24-17-0016-00-0000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389" marR="4389" marT="438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389" marR="4389" marT="4389" marB="0" anchor="b"/>
                </a:tc>
                <a:extLst>
                  <a:ext uri="{0D108BD9-81ED-4DB2-BD59-A6C34878D82A}">
                    <a16:rowId xmlns:a16="http://schemas.microsoft.com/office/drawing/2014/main" val="2962599382"/>
                  </a:ext>
                </a:extLst>
              </a:tr>
              <a:tr h="150067"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389" marR="4389" marT="4389" marB="0" anchor="b"/>
                </a:tc>
                <a:extLst>
                  <a:ext uri="{0D108BD9-81ED-4DB2-BD59-A6C34878D82A}">
                    <a16:rowId xmlns:a16="http://schemas.microsoft.com/office/drawing/2014/main" val="4017116166"/>
                  </a:ext>
                </a:extLst>
              </a:tr>
              <a:tr h="156319"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extLst>
                  <a:ext uri="{0D108BD9-81ED-4DB2-BD59-A6C34878D82A}">
                    <a16:rowId xmlns:a16="http://schemas.microsoft.com/office/drawing/2014/main" val="2122935197"/>
                  </a:ext>
                </a:extLst>
              </a:tr>
              <a:tr h="1582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Monday PM2 session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389" marR="4389" marT="4389" marB="0" anchor="b"/>
                </a:tc>
                <a:extLst>
                  <a:ext uri="{0D108BD9-81ED-4DB2-BD59-A6C34878D82A}">
                    <a16:rowId xmlns:a16="http://schemas.microsoft.com/office/drawing/2014/main" val="4262611587"/>
                  </a:ext>
                </a:extLst>
              </a:tr>
              <a:tr h="156319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1.1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Call session to order, present “Guidelines for IEEE SA meetings”, Quorum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4:00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extLst>
                  <a:ext uri="{0D108BD9-81ED-4DB2-BD59-A6C34878D82A}">
                    <a16:rowId xmlns:a16="http://schemas.microsoft.com/office/drawing/2014/main" val="3659129101"/>
                  </a:ext>
                </a:extLst>
              </a:tr>
              <a:tr h="156319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1.2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Review of Agenda / Approval of Agenda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4:05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extLst>
                  <a:ext uri="{0D108BD9-81ED-4DB2-BD59-A6C34878D82A}">
                    <a16:rowId xmlns:a16="http://schemas.microsoft.com/office/drawing/2014/main" val="1056077292"/>
                  </a:ext>
                </a:extLst>
              </a:tr>
              <a:tr h="156319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1.3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Approve May TAG minutes  24-17-0013-00-0000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4:10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extLst>
                  <a:ext uri="{0D108BD9-81ED-4DB2-BD59-A6C34878D82A}">
                    <a16:rowId xmlns:a16="http://schemas.microsoft.com/office/drawing/2014/main" val="427096925"/>
                  </a:ext>
                </a:extLst>
              </a:tr>
              <a:tr h="156319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1.4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Introduction/meeting objectives / Review action items from previous meeting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4:15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extLst>
                  <a:ext uri="{0D108BD9-81ED-4DB2-BD59-A6C34878D82A}">
                    <a16:rowId xmlns:a16="http://schemas.microsoft.com/office/drawing/2014/main" val="3036939274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1.5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Industry Connections and IEEE process for releasing/publishing white papers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 / Goldberg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4:20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extLst>
                  <a:ext uri="{0D108BD9-81ED-4DB2-BD59-A6C34878D82A}">
                    <a16:rowId xmlns:a16="http://schemas.microsoft.com/office/drawing/2014/main" val="1490617856"/>
                  </a:ext>
                </a:extLst>
              </a:tr>
              <a:tr h="156319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1.6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802.24.1 Smart Grid Task Group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4:35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extLst>
                  <a:ext uri="{0D108BD9-81ED-4DB2-BD59-A6C34878D82A}">
                    <a16:rowId xmlns:a16="http://schemas.microsoft.com/office/drawing/2014/main" val="1450138716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1.7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ITU and regulatory items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Godfrey/Lynch/Kennedy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4:35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extLst>
                  <a:ext uri="{0D108BD9-81ED-4DB2-BD59-A6C34878D82A}">
                    <a16:rowId xmlns:a16="http://schemas.microsoft.com/office/drawing/2014/main" val="3708786230"/>
                  </a:ext>
                </a:extLst>
              </a:tr>
              <a:tr h="156319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1.8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IEEE Smart Grid Advisory Group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4:45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extLst>
                  <a:ext uri="{0D108BD9-81ED-4DB2-BD59-A6C34878D82A}">
                    <a16:rowId xmlns:a16="http://schemas.microsoft.com/office/drawing/2014/main" val="3691852916"/>
                  </a:ext>
                </a:extLst>
              </a:tr>
              <a:tr h="156319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1.9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Updating SGIP PAP2 Wireless Matrix  24-17-0004-03-sgtg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30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4:55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extLst>
                  <a:ext uri="{0D108BD9-81ED-4DB2-BD59-A6C34878D82A}">
                    <a16:rowId xmlns:a16="http://schemas.microsoft.com/office/drawing/2014/main" val="278227521"/>
                  </a:ext>
                </a:extLst>
              </a:tr>
              <a:tr h="156319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1.10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Review of TSN Utility Use Cases  24-17-0006-03-sgtg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30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5:25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extLst>
                  <a:ext uri="{0D108BD9-81ED-4DB2-BD59-A6C34878D82A}">
                    <a16:rowId xmlns:a16="http://schemas.microsoft.com/office/drawing/2014/main" val="2291959509"/>
                  </a:ext>
                </a:extLst>
              </a:tr>
              <a:tr h="187585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1.11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Recess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5:55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extLst>
                  <a:ext uri="{0D108BD9-81ED-4DB2-BD59-A6C34878D82A}">
                    <a16:rowId xmlns:a16="http://schemas.microsoft.com/office/drawing/2014/main" val="2556357664"/>
                  </a:ext>
                </a:extLst>
              </a:tr>
              <a:tr h="187585">
                <a:tc>
                  <a:txBody>
                    <a:bodyPr/>
                    <a:lstStyle/>
                    <a:p>
                      <a:pPr algn="ctr" fontAlgn="t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extLst>
                  <a:ext uri="{0D108BD9-81ED-4DB2-BD59-A6C34878D82A}">
                    <a16:rowId xmlns:a16="http://schemas.microsoft.com/office/drawing/2014/main" val="3125048675"/>
                  </a:ext>
                </a:extLst>
              </a:tr>
              <a:tr h="1582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Tuesday PM2 session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389" marR="4389" marT="4389" marB="0" anchor="b"/>
                </a:tc>
                <a:extLst>
                  <a:ext uri="{0D108BD9-81ED-4DB2-BD59-A6C34878D82A}">
                    <a16:rowId xmlns:a16="http://schemas.microsoft.com/office/drawing/2014/main" val="2856706785"/>
                  </a:ext>
                </a:extLst>
              </a:tr>
              <a:tr h="156319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Call to Order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DiMinico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4:00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extLst>
                  <a:ext uri="{0D108BD9-81ED-4DB2-BD59-A6C34878D82A}">
                    <a16:rowId xmlns:a16="http://schemas.microsoft.com/office/drawing/2014/main" val="3985533285"/>
                  </a:ext>
                </a:extLst>
              </a:tr>
              <a:tr h="156319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802.24.2 IoT Task Group business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DiMinico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4:00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extLst>
                  <a:ext uri="{0D108BD9-81ED-4DB2-BD59-A6C34878D82A}">
                    <a16:rowId xmlns:a16="http://schemas.microsoft.com/office/drawing/2014/main" val="1096707681"/>
                  </a:ext>
                </a:extLst>
              </a:tr>
              <a:tr h="156319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802.24.2 Liaison Coordinator's Report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Diab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20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4:00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extLst>
                  <a:ext uri="{0D108BD9-81ED-4DB2-BD59-A6C34878D82A}">
                    <a16:rowId xmlns:a16="http://schemas.microsoft.com/office/drawing/2014/main" val="4250882955"/>
                  </a:ext>
                </a:extLst>
              </a:tr>
              <a:tr h="156319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Update from Automotive Tutorial Team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DiMinico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30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4:20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extLst>
                  <a:ext uri="{0D108BD9-81ED-4DB2-BD59-A6C34878D82A}">
                    <a16:rowId xmlns:a16="http://schemas.microsoft.com/office/drawing/2014/main" val="484336452"/>
                  </a:ext>
                </a:extLst>
              </a:tr>
              <a:tr h="156319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Review and plan IoT white paper development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DiMinico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4:50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extLst>
                  <a:ext uri="{0D108BD9-81ED-4DB2-BD59-A6C34878D82A}">
                    <a16:rowId xmlns:a16="http://schemas.microsoft.com/office/drawing/2014/main" val="1655751487"/>
                  </a:ext>
                </a:extLst>
              </a:tr>
              <a:tr h="1719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Recess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DiMinico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5:35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extLst>
                  <a:ext uri="{0D108BD9-81ED-4DB2-BD59-A6C34878D82A}">
                    <a16:rowId xmlns:a16="http://schemas.microsoft.com/office/drawing/2014/main" val="1833302104"/>
                  </a:ext>
                </a:extLst>
              </a:tr>
              <a:tr h="150067">
                <a:tc>
                  <a:txBody>
                    <a:bodyPr/>
                    <a:lstStyle/>
                    <a:p>
                      <a:pPr algn="ctr" fontAlgn="t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9" marR="4389" marT="4389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9" marR="4389" marT="4389" marB="0" anchor="b"/>
                </a:tc>
                <a:extLst>
                  <a:ext uri="{0D108BD9-81ED-4DB2-BD59-A6C34878D82A}">
                    <a16:rowId xmlns:a16="http://schemas.microsoft.com/office/drawing/2014/main" val="4044769821"/>
                  </a:ext>
                </a:extLst>
              </a:tr>
              <a:tr h="1625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3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Wednesday PM2 session (Meeting with 802.1 TSN)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389" marR="4389" marT="4389" marB="0" anchor="b"/>
                </a:tc>
                <a:extLst>
                  <a:ext uri="{0D108BD9-81ED-4DB2-BD59-A6C34878D82A}">
                    <a16:rowId xmlns:a16="http://schemas.microsoft.com/office/drawing/2014/main" val="1739738426"/>
                  </a:ext>
                </a:extLst>
              </a:tr>
              <a:tr h="150067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3.1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Call to Order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4:30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extLst>
                  <a:ext uri="{0D108BD9-81ED-4DB2-BD59-A6C34878D82A}">
                    <a16:rowId xmlns:a16="http://schemas.microsoft.com/office/drawing/2014/main" val="1023605664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3.2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Meet with 802.1 TSN on White Paper for Time Sensitive Networks for Grid Modernization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 / Parsons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60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4:30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extLst>
                  <a:ext uri="{0D108BD9-81ED-4DB2-BD59-A6C34878D82A}">
                    <a16:rowId xmlns:a16="http://schemas.microsoft.com/office/drawing/2014/main" val="2747944519"/>
                  </a:ext>
                </a:extLst>
              </a:tr>
              <a:tr h="150067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3.3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Recess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5:30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extLst>
                  <a:ext uri="{0D108BD9-81ED-4DB2-BD59-A6C34878D82A}">
                    <a16:rowId xmlns:a16="http://schemas.microsoft.com/office/drawing/2014/main" val="3512544653"/>
                  </a:ext>
                </a:extLst>
              </a:tr>
              <a:tr h="150067">
                <a:tc>
                  <a:txBody>
                    <a:bodyPr/>
                    <a:lstStyle/>
                    <a:p>
                      <a:pPr algn="ctr" fontAlgn="t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extLst>
                  <a:ext uri="{0D108BD9-81ED-4DB2-BD59-A6C34878D82A}">
                    <a16:rowId xmlns:a16="http://schemas.microsoft.com/office/drawing/2014/main" val="2159096434"/>
                  </a:ext>
                </a:extLst>
              </a:tr>
              <a:tr h="150067">
                <a:tc>
                  <a:txBody>
                    <a:bodyPr/>
                    <a:lstStyle/>
                    <a:p>
                      <a:pPr algn="ctr" fontAlgn="t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9" marR="4389" marT="4389" marB="0" anchor="b"/>
                </a:tc>
                <a:extLst>
                  <a:ext uri="{0D108BD9-81ED-4DB2-BD59-A6C34878D82A}">
                    <a16:rowId xmlns:a16="http://schemas.microsoft.com/office/drawing/2014/main" val="4095480610"/>
                  </a:ext>
                </a:extLst>
              </a:tr>
              <a:tr h="1625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4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Thursday PM2 session 802.24.2 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389" marR="4389" marT="4389" marB="0" anchor="b"/>
                </a:tc>
                <a:extLst>
                  <a:ext uri="{0D108BD9-81ED-4DB2-BD59-A6C34878D82A}">
                    <a16:rowId xmlns:a16="http://schemas.microsoft.com/office/drawing/2014/main" val="2103266785"/>
                  </a:ext>
                </a:extLst>
              </a:tr>
              <a:tr h="150067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4.1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Call to Order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DiMinico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4:00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extLst>
                  <a:ext uri="{0D108BD9-81ED-4DB2-BD59-A6C34878D82A}">
                    <a16:rowId xmlns:a16="http://schemas.microsoft.com/office/drawing/2014/main" val="1026218185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4.2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Review of P2413 draft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DiMinico / Winkel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90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4:00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extLst>
                  <a:ext uri="{0D108BD9-81ED-4DB2-BD59-A6C34878D82A}">
                    <a16:rowId xmlns:a16="http://schemas.microsoft.com/office/drawing/2014/main" val="2360744445"/>
                  </a:ext>
                </a:extLst>
              </a:tr>
              <a:tr h="150067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4.3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Adjourn TAG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 dirty="0">
                          <a:effectLst/>
                        </a:rPr>
                        <a:t>5:30 PM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389" marR="4389" marT="4389" marB="0" anchor="b"/>
                </a:tc>
                <a:extLst>
                  <a:ext uri="{0D108BD9-81ED-4DB2-BD59-A6C34878D82A}">
                    <a16:rowId xmlns:a16="http://schemas.microsoft.com/office/drawing/2014/main" val="3521209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P2413 Draft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points for 802.24</a:t>
            </a:r>
          </a:p>
          <a:p>
            <a:pPr lvl="1"/>
            <a:r>
              <a:rPr lang="en-US" dirty="0"/>
              <a:t>Relationships to IEEE 802 standards</a:t>
            </a:r>
          </a:p>
          <a:p>
            <a:pPr lvl="1"/>
            <a:r>
              <a:rPr lang="en-US" dirty="0"/>
              <a:t>Opportunities for feedback to 802 WGs</a:t>
            </a:r>
          </a:p>
          <a:p>
            <a:pPr lvl="1"/>
            <a:r>
              <a:rPr lang="en-US" dirty="0"/>
              <a:t>Opportunities for feedback to P2413</a:t>
            </a:r>
            <a:endParaRPr lang="en-US" dirty="0"/>
          </a:p>
          <a:p>
            <a:pPr lvl="1"/>
            <a:r>
              <a:rPr lang="en-US" dirty="0"/>
              <a:t>Impact on 802.24 IoT White Paper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06276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TAG 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Capture action Items from this meeting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Any New Business?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363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609600"/>
          </a:xfrm>
        </p:spPr>
        <p:txBody>
          <a:bodyPr/>
          <a:lstStyle/>
          <a:p>
            <a:r>
              <a:rPr lang="en-US" altLang="en-US" sz="3200" u="sng" dirty="0"/>
              <a:t>Guidelines for IEEE-SA Meetings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 dirty="0"/>
              <a:t>Technical considerations remain primary focus</a:t>
            </a:r>
            <a:endParaRPr lang="en-US" altLang="en-US" sz="13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 dirty="0"/>
            </a:b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See </a:t>
            </a:r>
            <a:r>
              <a:rPr lang="en-US" altLang="en-US" sz="1200" b="1" i="1" dirty="0"/>
              <a:t>IEEE-SA Standards Board Operations Manual</a:t>
            </a:r>
            <a:r>
              <a:rPr lang="en-US" altLang="en-US" sz="1200" b="1" dirty="0"/>
              <a:t>, clause 5.3.10 and </a:t>
            </a:r>
            <a:r>
              <a:rPr lang="en-GB" altLang="en-US" sz="1200" b="1" dirty="0"/>
              <a:t>“Promoting Competition and Innovation: What You Need to Know about the IEEE Standards Association's Antitrust and Competition Policy”</a:t>
            </a:r>
            <a:r>
              <a:rPr lang="en-US" altLang="en-US" sz="12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This slide set is available </a:t>
            </a:r>
            <a:br>
              <a:rPr lang="en-US" altLang="en-US" sz="1200" b="1" dirty="0"/>
            </a:br>
            <a:r>
              <a:rPr lang="en-US" altLang="en-US" sz="1200" b="1" dirty="0"/>
              <a:t>at https://development.standards.ieee.org/myproject/Public/mytools/mob/preparslides.ppt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838200" y="5867400"/>
            <a:ext cx="7848600" cy="920750"/>
          </a:xfrm>
        </p:spPr>
        <p:txBody>
          <a:bodyPr/>
          <a:lstStyle/>
          <a:p>
            <a:pPr>
              <a:defRPr/>
            </a:pPr>
            <a:endParaRPr lang="en-US" b="1">
              <a:solidFill>
                <a:srgbClr val="2D2DB9"/>
              </a:solidFill>
            </a:endParaRP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March 2015</a:t>
            </a: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IEEE-SA Standards Board Patent Committee</a:t>
            </a:r>
          </a:p>
        </p:txBody>
      </p:sp>
    </p:spTree>
    <p:extLst>
      <p:ext uri="{BB962C8B-B14F-4D97-AF65-F5344CB8AC3E}">
        <p14:creationId xmlns:p14="http://schemas.microsoft.com/office/powerpoint/2010/main" val="380379413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Attendance take on IMAT</a:t>
            </a:r>
          </a:p>
          <a:p>
            <a:pPr lvl="1"/>
            <a:r>
              <a:rPr lang="en-US" dirty="0"/>
              <a:t>Reciprocal rights for most WGs</a:t>
            </a:r>
          </a:p>
          <a:p>
            <a:r>
              <a:rPr lang="en-US" dirty="0"/>
              <a:t>Web page</a:t>
            </a:r>
          </a:p>
          <a:p>
            <a:pPr lvl="1"/>
            <a:r>
              <a:rPr lang="en-US" dirty="0"/>
              <a:t>http://www.ieee802.org/24</a:t>
            </a:r>
          </a:p>
          <a:p>
            <a:r>
              <a:rPr lang="en-US" dirty="0"/>
              <a:t>Mailing list</a:t>
            </a:r>
          </a:p>
          <a:p>
            <a:pPr lvl="1"/>
            <a:r>
              <a:rPr lang="en-US" dirty="0"/>
              <a:t>stds-802-24@listserv.ieee.org</a:t>
            </a:r>
          </a:p>
          <a:p>
            <a:pPr lvl="1"/>
            <a:r>
              <a:rPr lang="en-US" dirty="0"/>
              <a:t>802-24-voters@listserv.ieee.org (voters list)</a:t>
            </a:r>
          </a:p>
          <a:p>
            <a:r>
              <a:rPr lang="en-US" dirty="0"/>
              <a:t>Document archive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hlinkClick r:id="rId2"/>
              </a:rPr>
              <a:t>http://mentor.ieee.org/802.24/documents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IEEE 802 announcement reflector, </a:t>
            </a:r>
            <a:r>
              <a:rPr lang="en-US" dirty="0">
                <a:hlinkClick r:id="rId3"/>
              </a:rPr>
              <a:t>stds-802-all@listserv.ieee.org</a:t>
            </a:r>
            <a:endParaRPr lang="en-US" dirty="0"/>
          </a:p>
          <a:p>
            <a:pPr lvl="1"/>
            <a:r>
              <a:rPr lang="en-US" dirty="0"/>
              <a:t>Send email to listserv@listserv.ieee.org with no subject and with the </a:t>
            </a:r>
          </a:p>
          <a:p>
            <a:pPr lvl="1"/>
            <a:r>
              <a:rPr lang="en-US" dirty="0"/>
              <a:t>following 2 lines appearing first in the body of the message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	Subscribe stds-802-all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	end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055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Monday: 802.24 TAG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dirty="0"/>
              <a:t>Approve May minutes </a:t>
            </a:r>
          </a:p>
          <a:p>
            <a:pPr lvl="1"/>
            <a:r>
              <a:rPr lang="en-US" dirty="0"/>
              <a:t>24-17-0009-00-0000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TAG Action Items from March:</a:t>
            </a:r>
          </a:p>
          <a:p>
            <a:pPr lvl="1"/>
            <a:r>
              <a:rPr lang="en-US" dirty="0"/>
              <a:t>Wael: Initiate Liaison with Wi-Fi Alliance IoT TG </a:t>
            </a:r>
          </a:p>
          <a:p>
            <a:pPr lvl="1"/>
            <a:r>
              <a:rPr lang="en-US" dirty="0"/>
              <a:t>Tim– plan additional meeting slot for 24.2 in Berlin to discuss the P2413 draft.  </a:t>
            </a:r>
          </a:p>
          <a:p>
            <a:pPr lvl="1"/>
            <a:r>
              <a:rPr lang="en-US" dirty="0"/>
              <a:t>Follow up by email to 24.2 leadership: Invite automotive tutorial team to participate.</a:t>
            </a:r>
          </a:p>
          <a:p>
            <a:pPr lvl="1"/>
            <a:r>
              <a:rPr lang="en-US" dirty="0"/>
              <a:t>Tim: Wireless Matrix: Coordinate with 802.11 to find spectral efficiency details (email exchange with Osama)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Coordination with Industry Connections: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01929"/>
          </a:xfrm>
        </p:spPr>
        <p:txBody>
          <a:bodyPr>
            <a:normAutofit fontScale="85000" lnSpcReduction="20000"/>
          </a:bodyPr>
          <a:lstStyle/>
          <a:p>
            <a:pPr marL="514350" indent="-457200"/>
            <a:r>
              <a:rPr lang="en-US" dirty="0"/>
              <a:t>Regularly examine (or liaison with) IC Committee to determine if we want to be involved with any existing IC activities.</a:t>
            </a:r>
          </a:p>
          <a:p>
            <a:pPr marL="514350" indent="-457200"/>
            <a:r>
              <a:rPr lang="en-US" dirty="0"/>
              <a:t>Plan of action: Check in by email regularly (before plenary meetings) on status with the IC Committee</a:t>
            </a:r>
          </a:p>
          <a:p>
            <a:pPr marL="514350" indent="-457200"/>
            <a:endParaRPr lang="en-US" dirty="0"/>
          </a:p>
          <a:p>
            <a:pPr marL="514350" indent="-457200"/>
            <a:r>
              <a:rPr lang="en-US" dirty="0"/>
              <a:t>Activity in Berlin:</a:t>
            </a:r>
          </a:p>
          <a:p>
            <a:pPr marL="914400" lvl="1" indent="-457200"/>
            <a:r>
              <a:rPr lang="en-US" dirty="0"/>
              <a:t>Tuesday Evening 19:00</a:t>
            </a:r>
          </a:p>
          <a:p>
            <a:pPr marL="914400" lvl="1" indent="-457200"/>
            <a:r>
              <a:rPr lang="en-US" dirty="0"/>
              <a:t>IEEE 802 Network Enhancements Industry Connections Activity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2453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Publicizing White Paper Releases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Develop procedure for back end of white papers – coordinate with Jonathan Goldberg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Action to take up in July – propose a draft process, and get agreement from IEEE </a:t>
            </a:r>
          </a:p>
          <a:p>
            <a:endParaRPr lang="en-US" dirty="0"/>
          </a:p>
          <a:p>
            <a:r>
              <a:rPr lang="en-US" dirty="0"/>
              <a:t>Press Releases</a:t>
            </a:r>
          </a:p>
          <a:p>
            <a:pPr lvl="1"/>
            <a:r>
              <a:rPr lang="en-US" dirty="0"/>
              <a:t>Standards association newsletter</a:t>
            </a:r>
          </a:p>
          <a:p>
            <a:pPr lvl="1"/>
            <a:r>
              <a:rPr lang="en-US" dirty="0"/>
              <a:t>External press releases</a:t>
            </a:r>
          </a:p>
          <a:p>
            <a:pPr lvl="1"/>
            <a:r>
              <a:rPr lang="en-US" dirty="0"/>
              <a:t>Emulate what 802.1, 802.3 are doing</a:t>
            </a:r>
          </a:p>
          <a:p>
            <a:pPr lvl="1"/>
            <a:r>
              <a:rPr lang="en-US" dirty="0"/>
              <a:t>External publications, conferences,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Liaison reports to WGs</a:t>
            </a:r>
          </a:p>
          <a:p>
            <a:pPr lvl="1"/>
            <a:r>
              <a:rPr lang="en-US" dirty="0"/>
              <a:t>Include relevant details from external liaisons</a:t>
            </a:r>
          </a:p>
          <a:p>
            <a:pPr lvl="1"/>
            <a:r>
              <a:rPr lang="en-US" dirty="0"/>
              <a:t>Expand liaisons to 802.1 and 802.3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7731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 802.24.1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4000" dirty="0"/>
              <a:t>Smart Grid 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765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18511</TotalTime>
  <Words>1626</Words>
  <Application>Microsoft Office PowerPoint</Application>
  <PresentationFormat>On-screen Show (4:3)</PresentationFormat>
  <Paragraphs>407</Paragraphs>
  <Slides>31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Arial</vt:lpstr>
      <vt:lpstr>Arial1</vt:lpstr>
      <vt:lpstr>Calibri</vt:lpstr>
      <vt:lpstr>Helvetica</vt:lpstr>
      <vt:lpstr>Monotype Sorts</vt:lpstr>
      <vt:lpstr>Times New Roman</vt:lpstr>
      <vt:lpstr>Times New Roman1</vt:lpstr>
      <vt:lpstr>Office Theme</vt:lpstr>
      <vt:lpstr>1_Default Design</vt:lpstr>
      <vt:lpstr>802.24 Vertical Applications TAG</vt:lpstr>
      <vt:lpstr>802.24 Overview</vt:lpstr>
      <vt:lpstr>Agenda - 24-17-0016-00-0000</vt:lpstr>
      <vt:lpstr>Guidelines for IEEE-SA Meetings</vt:lpstr>
      <vt:lpstr>Administration</vt:lpstr>
      <vt:lpstr>Monday: 802.24 TAG</vt:lpstr>
      <vt:lpstr>Coordination with Industry Connections: </vt:lpstr>
      <vt:lpstr>Publicizing White Paper Releases</vt:lpstr>
      <vt:lpstr>Monday 802.24.1</vt:lpstr>
      <vt:lpstr>ITU and Radio Regulatory Items</vt:lpstr>
      <vt:lpstr>IEEE Smart Grid Technical Activities Committee</vt:lpstr>
      <vt:lpstr>Finalize PAP2 Wireless Matrix</vt:lpstr>
      <vt:lpstr>Notes on Editing</vt:lpstr>
      <vt:lpstr>SEPA/SGIP update WG</vt:lpstr>
      <vt:lpstr>TSN Utility Use Cases</vt:lpstr>
      <vt:lpstr>Future Opportunities Tracking</vt:lpstr>
      <vt:lpstr>Future Opportunities Tracking (1)</vt:lpstr>
      <vt:lpstr>Future Opportunities Tracking (2)</vt:lpstr>
      <vt:lpstr>Future Opportunities Tracking (3)</vt:lpstr>
      <vt:lpstr>Future Opportunities Tracking (4)</vt:lpstr>
      <vt:lpstr>Other Future Opportunities</vt:lpstr>
      <vt:lpstr>Tuesday 802.24.2 IoT TG</vt:lpstr>
      <vt:lpstr>Tuesday: 802.24.2</vt:lpstr>
      <vt:lpstr>802.24.2</vt:lpstr>
      <vt:lpstr>802.24.2</vt:lpstr>
      <vt:lpstr>Wednesday 802.24.1 Smart Grid TG TSN Working Session</vt:lpstr>
      <vt:lpstr>Teleconference Review</vt:lpstr>
      <vt:lpstr>Outline of TSN white paper</vt:lpstr>
      <vt:lpstr>Wednesday 802.24.2 IoT TG P2413 Review</vt:lpstr>
      <vt:lpstr>Review of P2413 Draft</vt:lpstr>
      <vt:lpstr>802.24 TAG closing</vt:lpstr>
    </vt:vector>
  </TitlesOfParts>
  <Company>EPRI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Opening Report</dc:title>
  <dc:subject>802.24 Opening Report</dc:subject>
  <dc:creator>Godfrey, Tim</dc:creator>
  <cp:keywords/>
  <dc:description>&lt;doc#&gt;</dc:description>
  <cp:lastModifiedBy>Godfrey, Tim</cp:lastModifiedBy>
  <cp:revision>354</cp:revision>
  <cp:lastPrinted>1998-02-10T13:28:06Z</cp:lastPrinted>
  <dcterms:created xsi:type="dcterms:W3CDTF">2015-05-13T21:49:41Z</dcterms:created>
  <dcterms:modified xsi:type="dcterms:W3CDTF">2017-07-02T20:20:28Z</dcterms:modified>
</cp:coreProperties>
</file>