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57" r:id="rId2"/>
  </p:sldMasterIdLst>
  <p:notesMasterIdLst>
    <p:notesMasterId r:id="rId26"/>
  </p:notesMasterIdLst>
  <p:handoutMasterIdLst>
    <p:handoutMasterId r:id="rId27"/>
  </p:handoutMasterIdLst>
  <p:sldIdLst>
    <p:sldId id="258" r:id="rId3"/>
    <p:sldId id="256" r:id="rId4"/>
    <p:sldId id="285" r:id="rId5"/>
    <p:sldId id="260" r:id="rId6"/>
    <p:sldId id="259" r:id="rId7"/>
    <p:sldId id="264" r:id="rId8"/>
    <p:sldId id="270" r:id="rId9"/>
    <p:sldId id="289" r:id="rId10"/>
    <p:sldId id="303" r:id="rId11"/>
    <p:sldId id="283" r:id="rId12"/>
    <p:sldId id="269" r:id="rId13"/>
    <p:sldId id="305" r:id="rId14"/>
    <p:sldId id="271" r:id="rId15"/>
    <p:sldId id="279" r:id="rId16"/>
    <p:sldId id="267" r:id="rId17"/>
    <p:sldId id="296" r:id="rId18"/>
    <p:sldId id="292" r:id="rId19"/>
    <p:sldId id="295" r:id="rId20"/>
    <p:sldId id="272" r:id="rId21"/>
    <p:sldId id="304" r:id="rId22"/>
    <p:sldId id="276" r:id="rId23"/>
    <p:sldId id="281" r:id="rId24"/>
    <p:sldId id="275" r:id="rId2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17" autoAdjust="0"/>
    <p:restoredTop sz="94660"/>
  </p:normalViewPr>
  <p:slideViewPr>
    <p:cSldViewPr>
      <p:cViewPr varScale="1">
        <p:scale>
          <a:sx n="104" d="100"/>
          <a:sy n="104" d="100"/>
        </p:scale>
        <p:origin x="108" y="2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544888" y="177800"/>
            <a:ext cx="26939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en-US"/>
              <a:t>doc.: IEEE 802.15-&lt;doc#&gt;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230981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en-US"/>
              <a:t>&lt;month year&gt;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160838" y="8982075"/>
            <a:ext cx="2157412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000"/>
            </a:lvl1pPr>
          </a:lstStyle>
          <a:p>
            <a:r>
              <a:rPr lang="en-US" altLang="en-US"/>
              <a:t>&lt;author&gt;, &lt;company&gt;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2697163" y="8982075"/>
            <a:ext cx="1385887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z="1000"/>
            </a:lvl1pPr>
          </a:lstStyle>
          <a:p>
            <a:r>
              <a:rPr lang="en-US" altLang="en-US"/>
              <a:t>Page </a:t>
            </a:r>
            <a:fld id="{F05CCD38-E3BA-4351-86DA-0A746BC4558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61963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23925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87475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849438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3066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7638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2210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6782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3912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67100" y="98425"/>
            <a:ext cx="281463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en-US"/>
              <a:t>doc.: IEEE 802.15-&lt;doc#&gt;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27368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en-US"/>
              <a:t>&lt;month year&gt;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771900" y="8985250"/>
            <a:ext cx="2509838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altLang="en-US"/>
              <a:t>&lt;author&gt;, &lt;company&gt;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2933700" y="8985250"/>
            <a:ext cx="801688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altLang="en-US"/>
              <a:t>Page </a:t>
            </a:r>
            <a:fld id="{F9031878-2613-4CF8-8C8B-1C8D0CA1FB2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22071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doc.: IEEE 802.15-&lt;doc#&gt;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&lt;month year&gt;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altLang="en-US"/>
              <a:t>&lt;author&gt;, &lt;company&gt;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en-US"/>
              <a:t>Page </a:t>
            </a:r>
            <a:fld id="{CEDB8187-817F-4946-82F7-CCFC76068F71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67889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CE39CEA-7F87-4F22-9B0A-AE21F71D7166}" type="slidenum">
              <a:rPr lang="en-US" altLang="en-US" sz="1300">
                <a:solidFill>
                  <a:srgbClr val="000000"/>
                </a:solidFill>
              </a:rPr>
              <a:pPr/>
              <a:t>4</a:t>
            </a:fld>
            <a:endParaRPr lang="en-US" altLang="en-US" sz="1300">
              <a:solidFill>
                <a:srgbClr val="000000"/>
              </a:solidFill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69553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Tim Godfrey, EPRI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869219CD-136A-40C3-85E0-D9FA436669C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6939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>
                    <a:tint val="75000"/>
                  </a:srgbClr>
                </a:solidFill>
              </a:rPr>
              <a:t>March 2015</a:t>
            </a:r>
          </a:p>
        </p:txBody>
      </p:sp>
    </p:spTree>
    <p:extLst>
      <p:ext uri="{BB962C8B-B14F-4D97-AF65-F5344CB8AC3E}">
        <p14:creationId xmlns:p14="http://schemas.microsoft.com/office/powerpoint/2010/main" val="3494884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>
                    <a:tint val="75000"/>
                  </a:srgbClr>
                </a:solidFill>
              </a:rPr>
              <a:t>March 2015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itchFamily="16" charset="0"/>
              </a:defRPr>
            </a:lvl1pPr>
          </a:lstStyle>
          <a:p>
            <a:pPr>
              <a:defRPr/>
            </a:pPr>
            <a:endParaRPr lang="en-US" sz="2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88988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87503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3968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itchFamily="16" charset="0"/>
              </a:defRPr>
            </a:lvl1pPr>
          </a:lstStyle>
          <a:p>
            <a:pPr>
              <a:defRPr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>
                    <a:tint val="75000"/>
                  </a:srgbClr>
                </a:solidFill>
              </a:rPr>
              <a:t>March 2015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26546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6866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331813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1344517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045682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982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Tim Godfrey, EPRI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D2793805-6678-4F90-9549-7863581D225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715294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2250" y="381000"/>
            <a:ext cx="196215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73405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630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Tim Godfrey, EPRI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A42A6F1F-89D0-4C7C-88C0-E46BC40C428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126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Tim Godfrey, EPRI</a:t>
            </a:r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43D6F4AB-797C-4E10-8BE8-7E7A0FDF117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6266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Tim Godfrey, EPRI</a:t>
            </a:r>
            <a:endParaRPr lang="en-US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EFA497F3-03E4-43CE-BA28-C5FC5BC2AE2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8099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378281"/>
            <a:ext cx="1600200" cy="2154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&lt;month year&gt;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71B338A4-ED28-4298-8247-49C20A64E3B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4944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85800" y="378281"/>
            <a:ext cx="1600200" cy="2154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&lt;month year&gt;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Tim Godfrey, EPRI</a:t>
            </a:r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10F6A3D7-DD84-42AF-989C-56ECD19EC4B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6894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378281"/>
            <a:ext cx="1600200" cy="2154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&lt;month year&gt;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Tim Godfrey, EPRI</a:t>
            </a:r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68D59594-AA2E-416C-8D6D-4EAE56C9B63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0302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094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slideLayout" Target="../slideLayouts/slideLayout20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86400" y="6475413"/>
            <a:ext cx="3124200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altLang="en-US" dirty="0" smtClean="0"/>
              <a:t>Tim Godfrey, EPRI</a:t>
            </a:r>
            <a:endParaRPr lang="en-US" alt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 altLang="en-US"/>
              <a:t>Slide </a:t>
            </a:r>
            <a:fld id="{4CFCE8D9-1B5D-49FC-8389-90980ECCA56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267200" y="394156"/>
            <a:ext cx="41910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/>
          <a:p>
            <a:pPr lvl="4" algn="r"/>
            <a:r>
              <a:rPr lang="en-US" altLang="en-US" sz="1400" b="1" dirty="0"/>
              <a:t>doc.: IEEE </a:t>
            </a:r>
            <a:r>
              <a:rPr lang="en-US" altLang="en-US" sz="1400" b="1" dirty="0" smtClean="0"/>
              <a:t>802.24-15-0032r0</a:t>
            </a:r>
            <a:endParaRPr lang="en-US" altLang="en-US" sz="14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85800" y="381000"/>
            <a:ext cx="43434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/>
          <a:p>
            <a:pPr marL="0" lvl="4" algn="l"/>
            <a:r>
              <a:rPr lang="en-US" altLang="en-US" sz="1400" b="1" dirty="0" smtClean="0"/>
              <a:t>Nov</a:t>
            </a:r>
            <a:r>
              <a:rPr lang="en-US" altLang="en-US" sz="1400" b="1" baseline="0" dirty="0" smtClean="0"/>
              <a:t>ember </a:t>
            </a:r>
            <a:r>
              <a:rPr lang="en-US" altLang="en-US" sz="1400" b="1" dirty="0" smtClean="0"/>
              <a:t>2015</a:t>
            </a:r>
            <a:endParaRPr lang="en-US" altLang="en-US" sz="14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6764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Line 8"/>
          <p:cNvSpPr>
            <a:spLocks noChangeShapeType="1"/>
          </p:cNvSpPr>
          <p:nvPr/>
        </p:nvSpPr>
        <p:spPr bwMode="auto">
          <a:xfrm flipV="1">
            <a:off x="533400" y="6477000"/>
            <a:ext cx="6746875" cy="6350"/>
          </a:xfrm>
          <a:prstGeom prst="line">
            <a:avLst/>
          </a:prstGeom>
          <a:noFill/>
          <a:ln w="50800">
            <a:solidFill>
              <a:srgbClr val="2944B7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400">
              <a:solidFill>
                <a:srgbClr val="000000"/>
              </a:solidFill>
            </a:endParaRPr>
          </a:p>
        </p:txBody>
      </p:sp>
      <p:pic>
        <p:nvPicPr>
          <p:cNvPr id="1029" name="Picture 12" descr="ieeeblu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4113" y="6281738"/>
            <a:ext cx="1066800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19"/>
          <p:cNvSpPr>
            <a:spLocks noChangeArrowheads="1"/>
          </p:cNvSpPr>
          <p:nvPr userDrawn="1"/>
        </p:nvSpPr>
        <p:spPr bwMode="auto">
          <a:xfrm>
            <a:off x="4375150" y="6527800"/>
            <a:ext cx="96678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9pPr>
          </a:lstStyle>
          <a:p>
            <a:pPr algn="ctr" eaLnBrk="1" hangingPunct="1">
              <a:defRPr/>
            </a:pPr>
            <a:r>
              <a:rPr lang="en-GB" altLang="en-US" sz="1100" smtClean="0">
                <a:solidFill>
                  <a:srgbClr val="000099"/>
                </a:solidFill>
                <a:latin typeface="Arial" charset="0"/>
                <a:cs typeface="Arial" charset="0"/>
              </a:rPr>
              <a:t>25 Mar 2008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124200" y="5867400"/>
            <a:ext cx="2895600" cy="9207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r>
              <a:rPr lang="en-US">
                <a:solidFill>
                  <a:srgbClr val="000000">
                    <a:tint val="75000"/>
                  </a:srgbClr>
                </a:solidFill>
              </a:rPr>
              <a:t>March 2015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4462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3200">
          <a:solidFill>
            <a:srgbClr val="000099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800">
          <a:solidFill>
            <a:srgbClr val="000099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400">
          <a:solidFill>
            <a:srgbClr val="000099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000">
          <a:solidFill>
            <a:srgbClr val="000099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000">
          <a:solidFill>
            <a:srgbClr val="000099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000">
          <a:solidFill>
            <a:srgbClr val="000099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000">
          <a:solidFill>
            <a:srgbClr val="000099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000">
          <a:solidFill>
            <a:srgbClr val="000099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000">
          <a:solidFill>
            <a:srgbClr val="000099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24/dcn/15/24-15-0033-00-0000-802-student-paper-competition-flyer.pdf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24/dcn/15/24-15-0031-01-0000-november-2015-agenda.xlsx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stds-802-all@listserv.ieee.org" TargetMode="External"/><Relationship Id="rId2" Type="http://schemas.openxmlformats.org/officeDocument/2006/relationships/hyperlink" Target="http://mentor.ieee.org/802.24/documents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altLang="en-US" sz="3600" dirty="0" smtClean="0"/>
              <a:t>802.24 Vertical Applications TAG</a:t>
            </a:r>
            <a:endParaRPr lang="en-US" altLang="en-US" sz="3600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November 2015 Meeting</a:t>
            </a:r>
          </a:p>
          <a:p>
            <a:endParaRPr lang="en-US" dirty="0"/>
          </a:p>
          <a:p>
            <a:r>
              <a:rPr lang="en-US" dirty="0" smtClean="0"/>
              <a:t>Dallas, Texas, USA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dirty="0" smtClean="0"/>
              <a:t>Tim Godfrey, EPRI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FB77950E-B72B-4A4A-976E-ED1B46E90826}" type="slidenum">
              <a:rPr lang="en-US" altLang="en-US"/>
              <a:pPr/>
              <a:t>1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 GHz White Paper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Outline in </a:t>
            </a:r>
            <a:r>
              <a:rPr lang="en-US" sz="2400" dirty="0" smtClean="0"/>
              <a:t>24-15-0009-02-sgtg</a:t>
            </a:r>
            <a:endParaRPr lang="en-US" sz="2400" dirty="0"/>
          </a:p>
          <a:p>
            <a:r>
              <a:rPr lang="en-US" sz="2400" dirty="0" smtClean="0"/>
              <a:t>Author Assignments:</a:t>
            </a:r>
          </a:p>
          <a:p>
            <a:pPr lvl="1"/>
            <a:r>
              <a:rPr lang="en-US" sz="2000" dirty="0"/>
              <a:t>802.15.4g (SUN</a:t>
            </a:r>
            <a:r>
              <a:rPr lang="en-US" sz="2000" dirty="0" smtClean="0"/>
              <a:t>) Overview 	Steve Pope</a:t>
            </a:r>
          </a:p>
          <a:p>
            <a:pPr lvl="1"/>
            <a:r>
              <a:rPr lang="en-US" sz="2000" dirty="0"/>
              <a:t>802.11ah (S1G</a:t>
            </a:r>
            <a:r>
              <a:rPr lang="en-US" sz="2000" dirty="0" smtClean="0"/>
              <a:t>)			</a:t>
            </a:r>
            <a:r>
              <a:rPr lang="en-US" sz="2000" dirty="0" err="1" smtClean="0"/>
              <a:t>Yongho</a:t>
            </a:r>
            <a:r>
              <a:rPr lang="en-US" sz="2000" dirty="0" smtClean="0"/>
              <a:t> </a:t>
            </a:r>
            <a:r>
              <a:rPr lang="en-US" sz="2000" dirty="0" err="1" smtClean="0"/>
              <a:t>Seok</a:t>
            </a:r>
            <a:endParaRPr lang="en-US" sz="2000" dirty="0" smtClean="0"/>
          </a:p>
          <a:p>
            <a:pPr lvl="1"/>
            <a:r>
              <a:rPr lang="en-US" sz="2000" dirty="0"/>
              <a:t>802.15.4m (TVWS</a:t>
            </a:r>
            <a:r>
              <a:rPr lang="en-US" sz="2000" dirty="0" smtClean="0"/>
              <a:t>)		</a:t>
            </a:r>
            <a:r>
              <a:rPr lang="en-US" sz="2000" dirty="0" err="1" smtClean="0"/>
              <a:t>Kunal</a:t>
            </a:r>
            <a:r>
              <a:rPr lang="en-US" sz="2000" dirty="0" smtClean="0"/>
              <a:t> Shah, Ben Rolfe</a:t>
            </a:r>
            <a:r>
              <a:rPr lang="en-US" sz="2000" dirty="0" smtClean="0">
                <a:sym typeface="Webdings" panose="05030102010509060703" pitchFamily="18" charset="2"/>
              </a:rPr>
              <a:t></a:t>
            </a:r>
            <a:endParaRPr lang="en-US" sz="2000" dirty="0" smtClean="0"/>
          </a:p>
          <a:p>
            <a:pPr lvl="1"/>
            <a:r>
              <a:rPr lang="en-US" sz="2000" dirty="0" smtClean="0"/>
              <a:t>802.11af				(TBD – Rich Kennedy?)</a:t>
            </a:r>
          </a:p>
          <a:p>
            <a:pPr lvl="1"/>
            <a:r>
              <a:rPr lang="en-US" sz="2000" dirty="0"/>
              <a:t>802.19.1				</a:t>
            </a:r>
            <a:r>
              <a:rPr lang="en-US" sz="2000" dirty="0" err="1"/>
              <a:t>Tuncer</a:t>
            </a:r>
            <a:r>
              <a:rPr lang="en-US" sz="2000" dirty="0"/>
              <a:t> </a:t>
            </a:r>
            <a:r>
              <a:rPr lang="en-US" sz="2000" dirty="0" err="1" smtClean="0"/>
              <a:t>Baykas</a:t>
            </a:r>
            <a:endParaRPr lang="en-US" sz="2000" dirty="0"/>
          </a:p>
          <a:p>
            <a:pPr lvl="1"/>
            <a:r>
              <a:rPr lang="en-US" sz="2000" dirty="0" smtClean="0"/>
              <a:t>802.22			</a:t>
            </a:r>
            <a:r>
              <a:rPr lang="en-US" sz="2000" dirty="0"/>
              <a:t>	Apurva </a:t>
            </a:r>
            <a:r>
              <a:rPr lang="en-US" sz="2000" dirty="0" smtClean="0"/>
              <a:t>Mody</a:t>
            </a:r>
          </a:p>
          <a:p>
            <a:pPr lvl="1"/>
            <a:r>
              <a:rPr lang="en-US" sz="2000" dirty="0" smtClean="0"/>
              <a:t>Sub-1GHz Applications		</a:t>
            </a:r>
            <a:r>
              <a:rPr lang="en-US" sz="2000" dirty="0" err="1" smtClean="0"/>
              <a:t>Jeritt</a:t>
            </a:r>
            <a:r>
              <a:rPr lang="en-US" sz="2000" dirty="0" smtClean="0"/>
              <a:t> Kent  </a:t>
            </a:r>
            <a:r>
              <a:rPr lang="en-US" sz="900" dirty="0" smtClean="0"/>
              <a:t>(incorporate SG-NET material?)</a:t>
            </a:r>
            <a:endParaRPr lang="en-US" sz="2000" dirty="0" smtClean="0"/>
          </a:p>
          <a:p>
            <a:pPr lvl="1"/>
            <a:r>
              <a:rPr lang="en-US" sz="2000" dirty="0" smtClean="0"/>
              <a:t>Coexistence			(TBA)</a:t>
            </a:r>
          </a:p>
          <a:p>
            <a:pPr lvl="1"/>
            <a:r>
              <a:rPr lang="en-US" sz="2000" dirty="0"/>
              <a:t>Global regulatory environment </a:t>
            </a:r>
            <a:r>
              <a:rPr lang="en-US" sz="2000" dirty="0" smtClean="0"/>
              <a:t>	</a:t>
            </a:r>
            <a:r>
              <a:rPr lang="en-US" sz="2000" dirty="0" err="1" smtClean="0"/>
              <a:t>Kunal</a:t>
            </a:r>
            <a:r>
              <a:rPr lang="en-US" sz="2000" dirty="0" smtClean="0"/>
              <a:t> </a:t>
            </a:r>
            <a:r>
              <a:rPr lang="en-US" sz="2000" dirty="0"/>
              <a:t>Shah, </a:t>
            </a:r>
            <a:r>
              <a:rPr lang="en-US" sz="2000" dirty="0" smtClean="0"/>
              <a:t>Phil Beecher</a:t>
            </a:r>
          </a:p>
          <a:p>
            <a:r>
              <a:rPr lang="en-US" sz="2400" dirty="0" smtClean="0"/>
              <a:t>Contributions were requested by end of August 2015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A42A6F1F-89D0-4C7C-88C0-E46BC40C428C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9131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Monday: </a:t>
            </a:r>
            <a:r>
              <a:rPr lang="en-US" dirty="0" smtClean="0"/>
              <a:t>802.24.2 Tasks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419600"/>
          </a:xfrm>
        </p:spPr>
        <p:txBody>
          <a:bodyPr>
            <a:normAutofit/>
          </a:bodyPr>
          <a:lstStyle/>
          <a:p>
            <a:r>
              <a:rPr lang="en-US" dirty="0" smtClean="0"/>
              <a:t>802.24.1 Smart Grid TG Items</a:t>
            </a:r>
          </a:p>
          <a:p>
            <a:pPr lvl="1"/>
            <a:r>
              <a:rPr lang="en-US" dirty="0" smtClean="0"/>
              <a:t>Development of sub 1 GHz White Paper </a:t>
            </a:r>
          </a:p>
          <a:p>
            <a:pPr lvl="2"/>
            <a:r>
              <a:rPr lang="en-US" dirty="0" smtClean="0"/>
              <a:t>Scope Presentation 24-15-0004r1</a:t>
            </a:r>
          </a:p>
          <a:p>
            <a:pPr lvl="2"/>
            <a:r>
              <a:rPr lang="en-US" dirty="0" smtClean="0"/>
              <a:t>Outline: 24-15-0009r1</a:t>
            </a:r>
          </a:p>
          <a:p>
            <a:pPr lvl="2"/>
            <a:r>
              <a:rPr lang="en-US" dirty="0" smtClean="0"/>
              <a:t>Draft: 24-15-0029r0</a:t>
            </a:r>
          </a:p>
          <a:p>
            <a:pPr lvl="2"/>
            <a:r>
              <a:rPr lang="en-US" dirty="0"/>
              <a:t>Integrate SGIP PAP2 Matrix reduced for Sub </a:t>
            </a:r>
            <a:r>
              <a:rPr lang="en-US" dirty="0" smtClean="0"/>
              <a:t>1GHz  24-15-16r1</a:t>
            </a:r>
          </a:p>
          <a:p>
            <a:pPr lvl="2"/>
            <a:r>
              <a:rPr lang="en-US" dirty="0" smtClean="0"/>
              <a:t>Review new contributions</a:t>
            </a:r>
          </a:p>
          <a:p>
            <a:pPr lvl="2"/>
            <a:r>
              <a:rPr lang="en-US" dirty="0" smtClean="0"/>
              <a:t>Integrate into draft</a:t>
            </a:r>
          </a:p>
          <a:p>
            <a:pPr lvl="1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3628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Tuesday 802.24.2 IoT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0692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Wednesday 802.24.1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3989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White Paper Companion </a:t>
            </a:r>
            <a:r>
              <a:rPr lang="en-US" dirty="0" smtClean="0"/>
              <a:t>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Current version: </a:t>
            </a:r>
            <a:r>
              <a:rPr lang="en-US" sz="2400" dirty="0"/>
              <a:t>24-14-0035-07-sgtg-consolidated-white-paper-presentation.pptx</a:t>
            </a:r>
            <a:endParaRPr lang="en-US" dirty="0"/>
          </a:p>
          <a:p>
            <a:r>
              <a:rPr lang="en-US" dirty="0" smtClean="0"/>
              <a:t>Action Items to completion:</a:t>
            </a:r>
          </a:p>
          <a:p>
            <a:pPr lvl="1"/>
            <a:r>
              <a:rPr lang="en-US" dirty="0" smtClean="0"/>
              <a:t>Slide 12	802 security overview  (Bob M)</a:t>
            </a:r>
          </a:p>
          <a:p>
            <a:pPr lvl="1"/>
            <a:r>
              <a:rPr lang="en-US" dirty="0" smtClean="0"/>
              <a:t>Slide 13	802.1X overview  (Mike Seaman?)</a:t>
            </a:r>
          </a:p>
          <a:p>
            <a:pPr lvl="1"/>
            <a:r>
              <a:rPr lang="en-US" dirty="0"/>
              <a:t>Slide </a:t>
            </a:r>
            <a:r>
              <a:rPr lang="en-US" dirty="0" smtClean="0"/>
              <a:t>14</a:t>
            </a:r>
            <a:r>
              <a:rPr lang="en-US" dirty="0"/>
              <a:t>	</a:t>
            </a:r>
            <a:r>
              <a:rPr lang="en-US" dirty="0" smtClean="0"/>
              <a:t>802.11 security overview</a:t>
            </a:r>
          </a:p>
          <a:p>
            <a:pPr lvl="1"/>
            <a:r>
              <a:rPr lang="en-US" dirty="0"/>
              <a:t>Slide 15	802.15 </a:t>
            </a:r>
            <a:r>
              <a:rPr lang="en-US" dirty="0" smtClean="0"/>
              <a:t>Security  	(</a:t>
            </a:r>
            <a:r>
              <a:rPr lang="en-US" dirty="0" err="1" smtClean="0"/>
              <a:t>Tero</a:t>
            </a:r>
            <a:r>
              <a:rPr lang="en-US" dirty="0" smtClean="0"/>
              <a:t>?)</a:t>
            </a:r>
          </a:p>
          <a:p>
            <a:pPr lvl="1"/>
            <a:r>
              <a:rPr lang="en-US" dirty="0" smtClean="0"/>
              <a:t>Slide 16	802.16 Security</a:t>
            </a:r>
          </a:p>
          <a:p>
            <a:pPr lvl="1"/>
            <a:r>
              <a:rPr lang="en-US" dirty="0" smtClean="0"/>
              <a:t>Slide 17	802.22 Security 	(Apurva?)</a:t>
            </a:r>
          </a:p>
          <a:p>
            <a:pPr lvl="1"/>
            <a:r>
              <a:rPr lang="en-US" dirty="0"/>
              <a:t>Slide 18	</a:t>
            </a:r>
            <a:r>
              <a:rPr lang="en-US" sz="2400" dirty="0"/>
              <a:t>Non Mains and Low Power </a:t>
            </a:r>
            <a:r>
              <a:rPr lang="en-US" sz="2400" dirty="0" smtClean="0"/>
              <a:t>Applications</a:t>
            </a:r>
          </a:p>
          <a:p>
            <a:pPr lvl="1"/>
            <a:r>
              <a:rPr lang="en-US" dirty="0"/>
              <a:t>Slide </a:t>
            </a:r>
            <a:r>
              <a:rPr lang="en-US" dirty="0" smtClean="0"/>
              <a:t>30	TVWS Standards</a:t>
            </a:r>
            <a:endParaRPr lang="en-US" dirty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6936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802 Student Paper Competition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8686800" cy="5181600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This is an 802 competition, hosted by 802.24</a:t>
            </a:r>
          </a:p>
          <a:p>
            <a:r>
              <a:rPr lang="en-US" dirty="0" smtClean="0"/>
              <a:t>First Task: Decide on topic or set of topics  (802.1 &amp; .3 are welcome to contribute also)</a:t>
            </a:r>
          </a:p>
          <a:p>
            <a:pPr lvl="1"/>
            <a:r>
              <a:rPr lang="en-US" dirty="0" smtClean="0"/>
              <a:t>Regulatory (TVWS, cognitive radio, sensing metrics, </a:t>
            </a:r>
            <a:r>
              <a:rPr lang="en-US" dirty="0" err="1" smtClean="0"/>
              <a:t>etc</a:t>
            </a:r>
            <a:r>
              <a:rPr lang="en-US" dirty="0" smtClean="0"/>
              <a:t>)  (James Gilb)</a:t>
            </a:r>
          </a:p>
          <a:p>
            <a:pPr lvl="1"/>
            <a:r>
              <a:rPr lang="en-US" dirty="0" smtClean="0"/>
              <a:t>Implications of LBT rules in regulatory domains, techniques for spectrum sharing  (Ruben S)</a:t>
            </a:r>
          </a:p>
          <a:p>
            <a:pPr lvl="1"/>
            <a:r>
              <a:rPr lang="en-US" dirty="0" smtClean="0"/>
              <a:t>New ideas for standards or amendments (Steve Pope)</a:t>
            </a:r>
          </a:p>
          <a:p>
            <a:pPr lvl="1"/>
            <a:r>
              <a:rPr lang="en-US" dirty="0" smtClean="0"/>
              <a:t>History and implementation of security architecture (</a:t>
            </a:r>
            <a:r>
              <a:rPr lang="en-US" dirty="0" err="1" smtClean="0"/>
              <a:t>Demir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Improving Humanity through Technology (Steve Pope)</a:t>
            </a:r>
          </a:p>
          <a:p>
            <a:pPr lvl="1"/>
            <a:endParaRPr lang="en-US" dirty="0"/>
          </a:p>
          <a:p>
            <a:r>
              <a:rPr lang="en-US" dirty="0" smtClean="0"/>
              <a:t>Announce call for topics on 802.24 reflector</a:t>
            </a:r>
          </a:p>
          <a:p>
            <a:r>
              <a:rPr lang="en-US" dirty="0" smtClean="0"/>
              <a:t>Coordinate and delegate to Susan </a:t>
            </a:r>
            <a:r>
              <a:rPr lang="en-US" dirty="0" err="1" smtClean="0"/>
              <a:t>Tatiner</a:t>
            </a:r>
            <a:r>
              <a:rPr lang="en-US" dirty="0" smtClean="0"/>
              <a:t> to plan, review, and provide broader exposure when the contest is announced (e.g. create a flyer and advertisement campaign on ieee.org)</a:t>
            </a:r>
          </a:p>
          <a:p>
            <a:r>
              <a:rPr lang="en-US" dirty="0" smtClean="0"/>
              <a:t>Topic abstracts due End of August</a:t>
            </a:r>
          </a:p>
          <a:p>
            <a:pPr lvl="1"/>
            <a:r>
              <a:rPr lang="en-US" dirty="0" smtClean="0"/>
              <a:t>Describe what the “judges” will be looking for</a:t>
            </a:r>
            <a:endParaRPr lang="en-US" dirty="0"/>
          </a:p>
          <a:p>
            <a:r>
              <a:rPr lang="en-US" dirty="0" smtClean="0"/>
              <a:t>Post abstracts to Reflector</a:t>
            </a:r>
          </a:p>
          <a:p>
            <a:pPr lvl="1"/>
            <a:r>
              <a:rPr lang="en-US" dirty="0" smtClean="0"/>
              <a:t>Selection of first competition topic to be made in September </a:t>
            </a:r>
          </a:p>
          <a:p>
            <a:pPr lvl="1"/>
            <a:r>
              <a:rPr lang="en-US" dirty="0" smtClean="0"/>
              <a:t>Send out to EC Email ballot</a:t>
            </a:r>
          </a:p>
          <a:p>
            <a:pPr lvl="1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1075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Paper Contest: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Described in EC-15-0060-01</a:t>
            </a:r>
          </a:p>
          <a:p>
            <a:endParaRPr lang="en-US" dirty="0" smtClean="0"/>
          </a:p>
          <a:p>
            <a:r>
              <a:rPr lang="en-US" dirty="0" smtClean="0"/>
              <a:t>Schedule</a:t>
            </a:r>
            <a:endParaRPr lang="en-US" dirty="0"/>
          </a:p>
          <a:p>
            <a:pPr lvl="1">
              <a:buClr>
                <a:srgbClr val="00B050"/>
              </a:buClr>
              <a:buFont typeface="Webdings" panose="05030102010509060703" pitchFamily="18" charset="2"/>
              <a:buChar char="a"/>
            </a:pPr>
            <a:r>
              <a:rPr lang="en-US" dirty="0" smtClean="0"/>
              <a:t>Everything drafted and ready for October EC conference call. </a:t>
            </a:r>
            <a:endParaRPr lang="en-US" dirty="0" smtClean="0"/>
          </a:p>
          <a:p>
            <a:pPr lvl="1">
              <a:buClr>
                <a:srgbClr val="00B050"/>
              </a:buClr>
              <a:buFont typeface="Webdings" panose="05030102010509060703" pitchFamily="18" charset="2"/>
              <a:buChar char="a"/>
            </a:pPr>
            <a:r>
              <a:rPr lang="en-US" dirty="0" smtClean="0"/>
              <a:t>Flyer Completed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 smtClean="0"/>
              <a:t>Announce to Public in November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 smtClean="0"/>
              <a:t>Papers Due March 1, 2016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 smtClean="0"/>
              <a:t>Judging Committee selects winner </a:t>
            </a:r>
            <a:r>
              <a:rPr lang="en-US" dirty="0" smtClean="0"/>
              <a:t>March plenary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 smtClean="0"/>
              <a:t>Winners announced after March plenary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 smtClean="0"/>
              <a:t>Winners attend July plenary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61260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Paper Contest </a:t>
            </a:r>
            <a:br>
              <a:rPr lang="en-US" dirty="0" smtClean="0"/>
            </a:br>
            <a:r>
              <a:rPr lang="en-US" dirty="0" smtClean="0"/>
              <a:t>Actions </a:t>
            </a:r>
            <a:r>
              <a:rPr lang="en-US" dirty="0" smtClean="0"/>
              <a:t>From September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Flyer Completed</a:t>
            </a:r>
          </a:p>
          <a:p>
            <a:pPr lvl="1"/>
            <a:r>
              <a:rPr lang="en-US" dirty="0" smtClean="0">
                <a:hlinkClick r:id="rId2"/>
              </a:rPr>
              <a:t>24-15-0033-00-0000-802-student-paper-competition-flyer.pdf</a:t>
            </a:r>
            <a:endParaRPr lang="en-US" dirty="0" smtClean="0"/>
          </a:p>
          <a:p>
            <a:r>
              <a:rPr lang="en-US" dirty="0" smtClean="0"/>
              <a:t>Ready for Announcement this week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79025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Judging Committee:</a:t>
            </a:r>
            <a:br>
              <a:rPr lang="en-US" dirty="0" smtClean="0"/>
            </a:br>
            <a:r>
              <a:rPr lang="en-US" dirty="0" smtClean="0"/>
              <a:t>Call </a:t>
            </a:r>
            <a:r>
              <a:rPr lang="en-US" dirty="0" smtClean="0"/>
              <a:t>for Volunteers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Judges: Any voting member of any IEEE 802 WG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8710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Wednesday 802.24 TAG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8879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altLang="en-US" sz="3200" smtClean="0"/>
              <a:t>802.24 Overview</a:t>
            </a:r>
            <a:endParaRPr lang="en-US" altLang="en-US" sz="3200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 fontScale="70000" lnSpcReduction="20000"/>
          </a:bodyPr>
          <a:lstStyle/>
          <a:p>
            <a:r>
              <a:rPr lang="en-US" altLang="en-US" dirty="0" smtClean="0"/>
              <a:t>Officers</a:t>
            </a:r>
          </a:p>
          <a:p>
            <a:pPr lvl="1"/>
            <a:r>
              <a:rPr lang="en-US" altLang="en-US" sz="2400" dirty="0" smtClean="0"/>
              <a:t>TAG Chair:				Tim Godfrey</a:t>
            </a:r>
          </a:p>
          <a:p>
            <a:pPr lvl="1"/>
            <a:r>
              <a:rPr lang="en-US" altLang="en-US" sz="2400" dirty="0" smtClean="0"/>
              <a:t>Secretary &amp; TAG Vice Chair:		Ben Rolfe</a:t>
            </a:r>
          </a:p>
          <a:p>
            <a:r>
              <a:rPr lang="en-US" altLang="en-US" dirty="0" smtClean="0"/>
              <a:t>Task Groups</a:t>
            </a:r>
          </a:p>
          <a:p>
            <a:pPr lvl="1"/>
            <a:r>
              <a:rPr lang="en-US" altLang="en-US" dirty="0" smtClean="0"/>
              <a:t>802.24.1	Smart Grid TG		Tim Godfrey</a:t>
            </a:r>
          </a:p>
          <a:p>
            <a:pPr lvl="1"/>
            <a:r>
              <a:rPr lang="en-US" altLang="en-US" dirty="0" smtClean="0"/>
              <a:t>802.24.2	IoT TG			Chris </a:t>
            </a:r>
            <a:r>
              <a:rPr lang="en-US" altLang="en-US" dirty="0" err="1" smtClean="0"/>
              <a:t>DiMinico</a:t>
            </a:r>
            <a:endParaRPr lang="en-US" altLang="en-US" dirty="0" smtClean="0"/>
          </a:p>
          <a:p>
            <a:r>
              <a:rPr lang="en-US" altLang="en-US" dirty="0" smtClean="0"/>
              <a:t>34 Voting Members</a:t>
            </a:r>
          </a:p>
          <a:p>
            <a:pPr marL="342900" lvl="1" indent="-342900">
              <a:buFontTx/>
              <a:buChar char="•"/>
            </a:pPr>
            <a:r>
              <a:rPr lang="en-US" altLang="en-US" dirty="0"/>
              <a:t>Agenda: 	</a:t>
            </a:r>
            <a:r>
              <a:rPr lang="en-US" altLang="en-US" dirty="0" smtClean="0">
                <a:hlinkClick r:id="rId3"/>
              </a:rPr>
              <a:t>24-15-0031r1</a:t>
            </a:r>
            <a:endParaRPr lang="en-US" altLang="en-US" dirty="0"/>
          </a:p>
          <a:p>
            <a:r>
              <a:rPr lang="en-US" altLang="en-US" dirty="0" smtClean="0"/>
              <a:t>Meetings </a:t>
            </a:r>
            <a:r>
              <a:rPr lang="en-US" altLang="en-US" dirty="0" smtClean="0"/>
              <a:t>for the Week</a:t>
            </a:r>
          </a:p>
          <a:p>
            <a:pPr lvl="1"/>
            <a:r>
              <a:rPr lang="en-US" altLang="en-US" dirty="0" smtClean="0"/>
              <a:t>Monday </a:t>
            </a:r>
            <a:r>
              <a:rPr lang="en-US" altLang="en-US" dirty="0" smtClean="0"/>
              <a:t>PM2</a:t>
            </a:r>
            <a:r>
              <a:rPr lang="en-US" altLang="en-US" dirty="0"/>
              <a:t>	</a:t>
            </a:r>
            <a:r>
              <a:rPr lang="en-US" altLang="en-US" dirty="0" smtClean="0"/>
              <a:t>		</a:t>
            </a:r>
          </a:p>
          <a:p>
            <a:pPr lvl="1"/>
            <a:r>
              <a:rPr lang="en-US" altLang="en-US" dirty="0" smtClean="0"/>
              <a:t>Tuesday PM2</a:t>
            </a:r>
            <a:r>
              <a:rPr lang="en-US" altLang="en-US" dirty="0"/>
              <a:t>	</a:t>
            </a:r>
            <a:r>
              <a:rPr lang="en-US" altLang="en-US" dirty="0" smtClean="0"/>
              <a:t>		</a:t>
            </a:r>
          </a:p>
          <a:p>
            <a:pPr lvl="1"/>
            <a:r>
              <a:rPr lang="en-US" altLang="en-US" dirty="0" smtClean="0"/>
              <a:t>Wednesday PM2</a:t>
            </a:r>
            <a:r>
              <a:rPr lang="en-US" altLang="en-US" dirty="0"/>
              <a:t>		</a:t>
            </a:r>
            <a:endParaRPr lang="en-US" alt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en-US" smtClean="0"/>
              <a:t>Slide </a:t>
            </a:r>
            <a:fld id="{21094F23-5605-4FD6-98C1-874C85FFA791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Liaison Approvals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Formation of Liaison with Industrial Internet Consortium (IIC)</a:t>
            </a:r>
          </a:p>
          <a:p>
            <a:endParaRPr lang="en-US" dirty="0"/>
          </a:p>
          <a:p>
            <a:r>
              <a:rPr lang="en-US" dirty="0" smtClean="0"/>
              <a:t>802.24 </a:t>
            </a:r>
            <a:r>
              <a:rPr lang="en-US" dirty="0" smtClean="0"/>
              <a:t>TAG Motion – external to </a:t>
            </a:r>
            <a:r>
              <a:rPr lang="en-US" dirty="0" err="1" smtClean="0"/>
              <a:t>ExCom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en-US" smtClean="0"/>
              <a:t>Slide </a:t>
            </a:r>
            <a:fld id="{A42A6F1F-89D0-4C7C-88C0-E46BC40C428C}" type="slidenum">
              <a:rPr lang="en-US" altLang="en-US" smtClean="0"/>
              <a:pPr/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02134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802.24 TAG closing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Any New Business?</a:t>
            </a:r>
          </a:p>
          <a:p>
            <a:endParaRPr lang="en-US" dirty="0"/>
          </a:p>
          <a:p>
            <a:r>
              <a:rPr lang="en-US" dirty="0" smtClean="0"/>
              <a:t>Capture action Items from this meeting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3613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Meeting of 802.24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January 18-20, 2016 </a:t>
            </a:r>
          </a:p>
          <a:p>
            <a:r>
              <a:rPr lang="en-US" dirty="0" smtClean="0"/>
              <a:t>Hyatt Regency Atlanta, GA, USA</a:t>
            </a:r>
          </a:p>
          <a:p>
            <a:pPr lvl="1"/>
            <a:r>
              <a:rPr lang="en-US" dirty="0" smtClean="0"/>
              <a:t>An 802-hosted interim with all WGs</a:t>
            </a:r>
          </a:p>
          <a:p>
            <a:pPr lvl="1"/>
            <a:endParaRPr lang="en-US" dirty="0"/>
          </a:p>
          <a:p>
            <a:r>
              <a:rPr lang="en-US" dirty="0" smtClean="0"/>
              <a:t>Task Groups meeting  </a:t>
            </a:r>
          </a:p>
          <a:p>
            <a:pPr lvl="1"/>
            <a:r>
              <a:rPr lang="en-US" dirty="0" smtClean="0"/>
              <a:t>802.24.1 Smart Grid TG</a:t>
            </a:r>
          </a:p>
          <a:p>
            <a:pPr lvl="1"/>
            <a:r>
              <a:rPr lang="en-US" dirty="0" smtClean="0"/>
              <a:t>802.24.2 IoT TG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22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2669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Adjourn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23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2976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/>
              <a:t>Agenda - </a:t>
            </a:r>
            <a:r>
              <a:rPr lang="en-US" dirty="0" smtClean="0"/>
              <a:t>24-15-0031-01-0000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3</a:t>
            </a:fld>
            <a:endParaRPr lang="en-US" alt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367576"/>
              </p:ext>
            </p:extLst>
          </p:nvPr>
        </p:nvGraphicFramePr>
        <p:xfrm>
          <a:off x="381001" y="1371600"/>
          <a:ext cx="8381998" cy="50291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58619"/>
                <a:gridCol w="5209929"/>
                <a:gridCol w="1041241"/>
                <a:gridCol w="613590"/>
                <a:gridCol w="758619"/>
              </a:tblGrid>
              <a:tr h="156701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323" marR="6323" marT="63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Monday PM2 session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323" marR="6323" marT="63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6323" marR="6323" marT="63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6323" marR="6323" marT="63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6323" marR="6323" marT="6323" marB="0" anchor="b"/>
                </a:tc>
              </a:tr>
              <a:tr h="279672"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1.1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323" marR="6323" marT="63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Call session to order, present “Guidelines for IEEE SA meetings”, Quorum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323" marR="6323" marT="63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Godfrey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23" marR="6323" marT="63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5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323" marR="6323" marT="63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4:00 PM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323" marR="6323" marT="6323" marB="0" anchor="b"/>
                </a:tc>
              </a:tr>
              <a:tr h="154515"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1.2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323" marR="6323" marT="63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Approval of Agenda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323" marR="6323" marT="63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Godfrey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23" marR="6323" marT="63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5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323" marR="6323" marT="63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4:05 PM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323" marR="6323" marT="6323" marB="0" anchor="b"/>
                </a:tc>
              </a:tr>
              <a:tr h="154515"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1.3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323" marR="6323" marT="63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Introduction/meeting objectives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323" marR="6323" marT="63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Godfrey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23" marR="6323" marT="63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5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323" marR="6323" marT="63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4:10 PM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323" marR="6323" marT="6323" marB="0" anchor="b"/>
                </a:tc>
              </a:tr>
              <a:tr h="154515"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1.4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323" marR="6323" marT="63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Approve September minutes (24-15-0027-00-0000)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323" marR="6323" marT="63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Godfrey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23" marR="6323" marT="63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5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323" marR="6323" marT="63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4:15 PM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323" marR="6323" marT="6323" marB="0" anchor="b"/>
                </a:tc>
              </a:tr>
              <a:tr h="154515"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1.5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323" marR="6323" marT="63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Review action items from previous meeting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23" marR="6323" marT="63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Godfrey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23" marR="6323" marT="63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5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323" marR="6323" marT="63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4:20 PM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323" marR="6323" marT="6323" marB="0" anchor="b"/>
                </a:tc>
              </a:tr>
              <a:tr h="154515"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1.6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323" marR="6323" marT="63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Begin 802.24.1 business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23" marR="6323" marT="63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Godfrey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23" marR="6323" marT="63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323" marR="6323" marT="63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4:25 PM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323" marR="6323" marT="6323" marB="0" anchor="b"/>
                </a:tc>
              </a:tr>
              <a:tr h="154515"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1.7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323" marR="6323" marT="63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ITU SC1 Question 236 Review/Response  (24-15-0028r1)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323" marR="6323" marT="63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Godfrey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23" marR="6323" marT="63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30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323" marR="6323" marT="63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4:25 PM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323" marR="6323" marT="6323" marB="0" anchor="b"/>
                </a:tc>
              </a:tr>
              <a:tr h="154515"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1.8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323" marR="6323" marT="63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Development of Sub-1 GHz White Paper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323" marR="6323" marT="63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Godfrey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23" marR="6323" marT="63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30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323" marR="6323" marT="63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4:55 PM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323" marR="6323" marT="6323" marB="0" anchor="b"/>
                </a:tc>
              </a:tr>
              <a:tr h="154515"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1.9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323" marR="6323" marT="63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Recess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323" marR="6323" marT="63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Godfrey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23" marR="6323" marT="63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323" marR="6323" marT="63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5:25 PM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323" marR="6323" marT="6323" marB="0" anchor="b"/>
                </a:tc>
              </a:tr>
              <a:tr h="154515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323" marR="6323" marT="63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323" marR="6323" marT="63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323" marR="6323" marT="63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323" marR="6323" marT="63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323" marR="6323" marT="6323" marB="0" anchor="b"/>
                </a:tc>
              </a:tr>
              <a:tr h="156701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323" marR="6323" marT="63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Tuesday PM2 session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323" marR="6323" marT="63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6323" marR="6323" marT="63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6323" marR="6323" marT="63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6323" marR="6323" marT="6323" marB="0" anchor="b"/>
                </a:tc>
              </a:tr>
              <a:tr h="154515"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2.1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323" marR="6323" marT="63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Call to Order - 802.24.2 IoT TAG business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23" marR="6323" marT="63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DiMinico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23" marR="6323" marT="63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5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323" marR="6323" marT="63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4:00 PM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323" marR="6323" marT="6323" marB="0" anchor="b"/>
                </a:tc>
              </a:tr>
              <a:tr h="154515"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2.2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323" marR="6323" marT="63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P2413 Liaison Report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23" marR="6323" marT="63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Winkel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23" marR="6323" marT="63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15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323" marR="6323" marT="63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4:05 PM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323" marR="6323" marT="6323" marB="0" anchor="b"/>
                </a:tc>
              </a:tr>
              <a:tr h="285852"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2.3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323" marR="6323" marT="63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Discussion of  IEEE 802 Co-Sponsoring with P2413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23" marR="6323" marT="63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Nikolich/Godfrey/DiMinico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23" marR="6323" marT="63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30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323" marR="6323" marT="63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4:20 PM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323" marR="6323" marT="6323" marB="0" anchor="b"/>
                </a:tc>
              </a:tr>
              <a:tr h="154515"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2.4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323" marR="6323" marT="63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Review and plan white paper development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23" marR="6323" marT="63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DiMinico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23" marR="6323" marT="63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30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323" marR="6323" marT="63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4:50 PM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323" marR="6323" marT="6323" marB="0" anchor="b"/>
                </a:tc>
              </a:tr>
              <a:tr h="154515"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2.5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323" marR="6323" marT="63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Recess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23" marR="6323" marT="63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DiMinico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23" marR="6323" marT="6323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700" u="none" strike="noStrike">
                          <a:effectLst/>
                        </a:rPr>
                        <a:t>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323" marR="6323" marT="6323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5:20 PM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323" marR="6323" marT="6323" marB="0" anchor="b"/>
                </a:tc>
              </a:tr>
              <a:tr h="154515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3" marR="6323" marT="63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3" marR="6323" marT="63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3" marR="6323" marT="63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3" marR="6323" marT="63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3" marR="6323" marT="6323" marB="0" anchor="b"/>
                </a:tc>
              </a:tr>
              <a:tr h="162240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3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323" marR="6323" marT="63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Wednesday PM2 session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323" marR="6323" marT="63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6323" marR="6323" marT="63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6323" marR="6323" marT="63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6323" marR="6323" marT="6323" marB="0" anchor="b"/>
                </a:tc>
              </a:tr>
              <a:tr h="154515"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3.1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323" marR="6323" marT="63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Call to Order - 802.24.1 Smart Grid TG business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323" marR="6323" marT="63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Godfrey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23" marR="6323" marT="63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6323" marR="6323" marT="63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4:00 PM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323" marR="6323" marT="6323" marB="0" anchor="b"/>
                </a:tc>
              </a:tr>
              <a:tr h="154515"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3.2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323" marR="6323" marT="63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Discussion of establishing Liason with P2030.5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323" marR="6323" marT="63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Godfrey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23" marR="6323" marT="63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10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6323" marR="6323" marT="63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4:00 PM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323" marR="6323" marT="6323" marB="0" anchor="b"/>
                </a:tc>
              </a:tr>
              <a:tr h="309029"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3.3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323" marR="6323" marT="63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Smart Grid Whitepaper Companion Presentation (review action items and section assignments)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323" marR="6323" marT="63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Godfrey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23" marR="6323" marT="63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30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3" marR="6323" marT="63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4:10 PM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323" marR="6323" marT="6323" marB="0" anchor="b"/>
                </a:tc>
              </a:tr>
              <a:tr h="154515"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3.4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323" marR="6323" marT="63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802.24 TAG Business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323" marR="6323" marT="63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Godfrey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23" marR="6323" marT="63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3" marR="6323" marT="63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4:40 PM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323" marR="6323" marT="6323" marB="0" anchor="b"/>
                </a:tc>
              </a:tr>
              <a:tr h="279672"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3.5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323" marR="6323" marT="63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Complete the Liaison to IIC that is pending from August.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23" marR="6323" marT="63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DiMinico/Godfrey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23" marR="6323" marT="63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20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6323" marR="6323" marT="63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4:40 PM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323" marR="6323" marT="6323" marB="0" anchor="b"/>
                </a:tc>
              </a:tr>
              <a:tr h="154515"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3.6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323" marR="6323" marT="63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Approval of Liaison Requests (802.24 TAG motion(s) to ExCom)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323" marR="6323" marT="63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Godfrey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23" marR="6323" marT="63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10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6323" marR="6323" marT="63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5:00 PM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323" marR="6323" marT="6323" marB="0" anchor="b"/>
                </a:tc>
              </a:tr>
              <a:tr h="309029"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3.7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323" marR="6323" marT="63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Update on IEEE 802 Student Paper Contest - review flyer, announcement process, form paper review &amp; judging team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323" marR="6323" marT="63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Gilb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23" marR="6323" marT="63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30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323" marR="6323" marT="63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5:10 PM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323" marR="6323" marT="6323" marB="0" anchor="b"/>
                </a:tc>
              </a:tr>
              <a:tr h="154515"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3.8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323" marR="6323" marT="63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Review action items from current meeting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23" marR="6323" marT="63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Godfrey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23" marR="6323" marT="6323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700" u="none" strike="noStrike">
                          <a:effectLst/>
                        </a:rPr>
                        <a:t>10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323" marR="6323" marT="6323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5:40 PM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323" marR="6323" marT="6323" marB="0" anchor="b"/>
                </a:tc>
              </a:tr>
              <a:tr h="154515"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3.9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323" marR="6323" marT="63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Adjourn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323" marR="6323" marT="63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Godfrey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23" marR="6323" marT="6323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700" u="none" strike="noStrike">
                          <a:effectLst/>
                        </a:rPr>
                        <a:t>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323" marR="6323" marT="6323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 dirty="0">
                          <a:effectLst/>
                        </a:rPr>
                        <a:t>5:50 PM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323" marR="6323" marT="6323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54155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458200" cy="609600"/>
          </a:xfrm>
        </p:spPr>
        <p:txBody>
          <a:bodyPr/>
          <a:lstStyle/>
          <a:p>
            <a:r>
              <a:rPr lang="en-US" altLang="en-US" sz="3200" u="sng" smtClean="0"/>
              <a:t>Guidelines for IEEE-SA Meetings</a:t>
            </a: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533400" y="228600"/>
            <a:ext cx="8229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3200">
                <a:solidFill>
                  <a:srgbClr val="000099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800">
                <a:solidFill>
                  <a:srgbClr val="000099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400">
                <a:solidFill>
                  <a:srgbClr val="000099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GB" altLang="en-US" sz="2400" b="1" u="sng">
              <a:latin typeface="Helvetica" panose="020B0604020202020204" pitchFamily="34" charset="0"/>
            </a:endParaRP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533400" y="1066800"/>
            <a:ext cx="82296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0188" indent="-230188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3200">
                <a:solidFill>
                  <a:srgbClr val="000099"/>
                </a:solidFill>
                <a:latin typeface="Arial" panose="020B0604020202020204" pitchFamily="34" charset="0"/>
              </a:defRPr>
            </a:lvl1pPr>
            <a:lvl2pPr marL="630238" indent="-28575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800">
                <a:solidFill>
                  <a:srgbClr val="000099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400">
                <a:solidFill>
                  <a:srgbClr val="000099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</a:pPr>
            <a:endParaRPr lang="en-US" altLang="en-US" sz="700" u="sng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/>
              <a:t>All IEEE-SA standards meetings shall be conducted in compliance with all applicable laws, including antitrust and competition laws.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/>
              <a:t>Don’t discuss the interpretation, validity, or essentiality of patents/patent claims. 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/>
              <a:t>Don’t discuss specific license rates, terms, or conditions.</a:t>
            </a:r>
          </a:p>
          <a:p>
            <a:pPr lvl="1">
              <a:lnSpc>
                <a:spcPct val="80000"/>
              </a:lnSpc>
              <a:spcAft>
                <a:spcPct val="40000"/>
              </a:spcAft>
            </a:pPr>
            <a:r>
              <a:rPr lang="en-US" altLang="en-US" sz="1300"/>
              <a:t>Relative costs, including licensing costs of essential patent claims, of different technical approaches may be discussed in standards development meetings. </a:t>
            </a:r>
          </a:p>
          <a:p>
            <a:pPr lvl="2">
              <a:lnSpc>
                <a:spcPct val="80000"/>
              </a:lnSpc>
              <a:spcAft>
                <a:spcPct val="40000"/>
              </a:spcAft>
            </a:pPr>
            <a:r>
              <a:rPr lang="en-GB" altLang="en-US" sz="1300"/>
              <a:t>Technical considerations remain primary focus</a:t>
            </a:r>
            <a:endParaRPr lang="en-US" altLang="en-US" sz="1300"/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/>
              <a:t>Don’t discuss or engage in the fixing of product prices, allocation of customers, or division of sales markets.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/>
              <a:t>Don’t discuss the status or substance of ongoing or threatened litigation.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/>
              <a:t>Don’t be silent if inappropriate topics are discussed… do formally object.</a:t>
            </a: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000" b="1"/>
              <a:t>---------------------------------------------------------------   </a:t>
            </a: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200" b="1"/>
              <a:t>If you have questions, contact the IEEE-SA Standards Board Patent Committee Administrator at patcom@ieee.org or visit http://standards.ieee.org/about/sasb/patcom/index.html </a:t>
            </a:r>
            <a:br>
              <a:rPr lang="en-US" altLang="en-US" sz="1200" b="1"/>
            </a:br>
            <a:endParaRPr lang="en-US" altLang="en-US" sz="1200" b="1"/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200" b="1"/>
              <a:t>See </a:t>
            </a:r>
            <a:r>
              <a:rPr lang="en-US" altLang="en-US" sz="1200" b="1" i="1"/>
              <a:t>IEEE-SA Standards Board Operations Manual</a:t>
            </a:r>
            <a:r>
              <a:rPr lang="en-US" altLang="en-US" sz="1200" b="1"/>
              <a:t>, clause 5.3.10 and </a:t>
            </a:r>
            <a:r>
              <a:rPr lang="en-GB" altLang="en-US" sz="1200" b="1"/>
              <a:t>“Promoting Competition and Innovation: What You Need to Know about the IEEE Standards Association's Antitrust and Competition Policy”</a:t>
            </a:r>
            <a:r>
              <a:rPr lang="en-US" altLang="en-US" sz="1200" b="1"/>
              <a:t> for more details.</a:t>
            </a: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endParaRPr lang="en-US" altLang="en-US" sz="1200" b="1"/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200" b="1"/>
              <a:t>This slide set is available </a:t>
            </a:r>
            <a:br>
              <a:rPr lang="en-US" altLang="en-US" sz="1200" b="1"/>
            </a:br>
            <a:r>
              <a:rPr lang="en-US" altLang="en-US" sz="1200" b="1"/>
              <a:t>at https://development.standards.ieee.org/myproject/Public/mytools/mob/preparslides.ppt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838200" y="5867400"/>
            <a:ext cx="7848600" cy="920750"/>
          </a:xfrm>
        </p:spPr>
        <p:txBody>
          <a:bodyPr/>
          <a:lstStyle/>
          <a:p>
            <a:pPr>
              <a:defRPr/>
            </a:pPr>
            <a:endParaRPr lang="en-US" b="1">
              <a:solidFill>
                <a:srgbClr val="2D2DB9"/>
              </a:solidFill>
            </a:endParaRPr>
          </a:p>
          <a:p>
            <a:pPr>
              <a:defRPr/>
            </a:pPr>
            <a:r>
              <a:rPr lang="en-US" b="1">
                <a:solidFill>
                  <a:srgbClr val="2D2DB9"/>
                </a:solidFill>
              </a:rPr>
              <a:t>March 2015</a:t>
            </a:r>
          </a:p>
          <a:p>
            <a:pPr>
              <a:defRPr/>
            </a:pPr>
            <a:r>
              <a:rPr lang="en-US" b="1">
                <a:solidFill>
                  <a:srgbClr val="2D2DB9"/>
                </a:solidFill>
              </a:rPr>
              <a:t>IEEE-SA Standards Board Patent Committee</a:t>
            </a:r>
          </a:p>
        </p:txBody>
      </p:sp>
    </p:spTree>
    <p:extLst>
      <p:ext uri="{BB962C8B-B14F-4D97-AF65-F5344CB8AC3E}">
        <p14:creationId xmlns:p14="http://schemas.microsoft.com/office/powerpoint/2010/main" val="28850281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Administration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153400" cy="44958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Attendance take on IMAT</a:t>
            </a:r>
          </a:p>
          <a:p>
            <a:pPr lvl="1"/>
            <a:r>
              <a:rPr lang="en-US" dirty="0" smtClean="0"/>
              <a:t>Reciprocal rights for most WGs</a:t>
            </a:r>
          </a:p>
          <a:p>
            <a:r>
              <a:rPr lang="en-US" dirty="0" smtClean="0"/>
              <a:t>Web page</a:t>
            </a:r>
          </a:p>
          <a:p>
            <a:pPr lvl="1"/>
            <a:r>
              <a:rPr lang="en-US" dirty="0" smtClean="0"/>
              <a:t>http://www.ieee802.org/24</a:t>
            </a:r>
          </a:p>
          <a:p>
            <a:r>
              <a:rPr lang="en-US" dirty="0" smtClean="0"/>
              <a:t>Mailing list</a:t>
            </a:r>
          </a:p>
          <a:p>
            <a:pPr lvl="1"/>
            <a:r>
              <a:rPr lang="en-US" dirty="0" smtClean="0"/>
              <a:t>stds-802-24@listserv.ieee.org</a:t>
            </a:r>
          </a:p>
          <a:p>
            <a:pPr lvl="1"/>
            <a:r>
              <a:rPr lang="en-US" dirty="0" smtClean="0"/>
              <a:t>802-24-voters@listserv.ieee.org (voters list)</a:t>
            </a:r>
          </a:p>
          <a:p>
            <a:r>
              <a:rPr lang="en-US" dirty="0" smtClean="0"/>
              <a:t>Document archive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>
                <a:hlinkClick r:id="rId2"/>
              </a:rPr>
              <a:t>http://mentor.ieee.org/802.24/documents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IEEE 802 announcement reflector, </a:t>
            </a:r>
            <a:r>
              <a:rPr lang="en-US" dirty="0" smtClean="0">
                <a:hlinkClick r:id="rId3"/>
              </a:rPr>
              <a:t>stds-802-all@listserv.ieee.org</a:t>
            </a:r>
            <a:endParaRPr lang="en-US" dirty="0" smtClean="0"/>
          </a:p>
          <a:p>
            <a:pPr lvl="1"/>
            <a:r>
              <a:rPr lang="en-US" dirty="0" smtClean="0"/>
              <a:t>Send email to listserv@listserv.ieee.org with no subject and with the </a:t>
            </a:r>
          </a:p>
          <a:p>
            <a:pPr lvl="1"/>
            <a:r>
              <a:rPr lang="en-US" dirty="0" smtClean="0"/>
              <a:t>following 2 lines appearing first in the body of the message</a:t>
            </a:r>
          </a:p>
          <a:p>
            <a:pPr marL="0" indent="0">
              <a:buNone/>
            </a:pPr>
            <a:r>
              <a:rPr lang="en-US" sz="2900" dirty="0">
                <a:latin typeface="+mj-lt"/>
              </a:rPr>
              <a:t>	</a:t>
            </a:r>
            <a:r>
              <a:rPr lang="en-US" sz="2900" dirty="0" smtClean="0">
                <a:latin typeface="+mj-lt"/>
              </a:rPr>
              <a:t>	Subscribe stds-802-all</a:t>
            </a:r>
          </a:p>
          <a:p>
            <a:pPr marL="0" indent="0">
              <a:buNone/>
            </a:pPr>
            <a:r>
              <a:rPr lang="en-US" sz="2900" dirty="0">
                <a:latin typeface="+mj-lt"/>
              </a:rPr>
              <a:t>	</a:t>
            </a:r>
            <a:r>
              <a:rPr lang="en-US" sz="2900" dirty="0" smtClean="0">
                <a:latin typeface="+mj-lt"/>
              </a:rPr>
              <a:t>	end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3055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Action Items from September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Carry Over: </a:t>
            </a:r>
          </a:p>
          <a:p>
            <a:pPr lvl="1"/>
            <a:r>
              <a:rPr lang="en-US" dirty="0" smtClean="0"/>
              <a:t>Ludwig: provide paragraph on Coexistence in global bands and global regulatory aspects. </a:t>
            </a:r>
          </a:p>
          <a:p>
            <a:pPr lvl="1"/>
            <a:r>
              <a:rPr lang="en-US" dirty="0" err="1" smtClean="0"/>
              <a:t>Yongho</a:t>
            </a:r>
            <a:r>
              <a:rPr lang="en-US" dirty="0" smtClean="0"/>
              <a:t> </a:t>
            </a:r>
            <a:r>
              <a:rPr lang="en-US" dirty="0" err="1" smtClean="0"/>
              <a:t>Seok</a:t>
            </a:r>
            <a:r>
              <a:rPr lang="en-US" dirty="0" smtClean="0"/>
              <a:t>: summary of 802.11ah</a:t>
            </a:r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4297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Monday: 802.24.1 Tasks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ITU SC1 Question 236 Review/Response  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7617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September Output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Initial 802.24 comments posted </a:t>
            </a:r>
            <a:r>
              <a:rPr lang="en-US" dirty="0"/>
              <a:t>in </a:t>
            </a:r>
            <a:r>
              <a:rPr lang="en-US" dirty="0" smtClean="0"/>
              <a:t>document:</a:t>
            </a:r>
            <a:br>
              <a:rPr lang="en-US" dirty="0" smtClean="0"/>
            </a:b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24-15-0028-01-sgtg-802-24-tag-comments-on-report-itu-r-sm-2351-0-smart-grid-utility-management-systems-docx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69806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802.24.1 Smart Grid TG Items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419600"/>
          </a:xfrm>
        </p:spPr>
        <p:txBody>
          <a:bodyPr>
            <a:normAutofit/>
          </a:bodyPr>
          <a:lstStyle/>
          <a:p>
            <a:r>
              <a:rPr lang="en-US" dirty="0" smtClean="0"/>
              <a:t>Development of sub 1 GHz White Paper </a:t>
            </a:r>
          </a:p>
          <a:p>
            <a:pPr lvl="1"/>
            <a:r>
              <a:rPr lang="en-US" dirty="0" smtClean="0"/>
              <a:t>Scope Presentation 24-15-0004r1</a:t>
            </a:r>
          </a:p>
          <a:p>
            <a:pPr lvl="1"/>
            <a:r>
              <a:rPr lang="en-US" dirty="0" smtClean="0"/>
              <a:t>Outline: 24-15-0009r1</a:t>
            </a:r>
          </a:p>
          <a:p>
            <a:pPr lvl="1"/>
            <a:r>
              <a:rPr lang="en-US" dirty="0" smtClean="0"/>
              <a:t>Draft: 24-15-0029r0</a:t>
            </a:r>
          </a:p>
          <a:p>
            <a:pPr lvl="1"/>
            <a:r>
              <a:rPr lang="en-US" dirty="0"/>
              <a:t>Integrate SGIP PAP2 Matrix reduced for Sub </a:t>
            </a:r>
            <a:r>
              <a:rPr lang="en-US" dirty="0" smtClean="0"/>
              <a:t>1GHz  24-15-16r1</a:t>
            </a:r>
          </a:p>
          <a:p>
            <a:pPr lvl="1"/>
            <a:r>
              <a:rPr lang="en-US" dirty="0" smtClean="0"/>
              <a:t>Review new contributions</a:t>
            </a:r>
          </a:p>
          <a:p>
            <a:pPr lvl="1"/>
            <a:r>
              <a:rPr lang="en-US" dirty="0" smtClean="0"/>
              <a:t>Integrate into draft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3545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6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IEEE-P802_24</Template>
  <TotalTime>4126</TotalTime>
  <Words>1119</Words>
  <Application>Microsoft Office PowerPoint</Application>
  <PresentationFormat>On-screen Show (4:3)</PresentationFormat>
  <Paragraphs>324</Paragraphs>
  <Slides>23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35" baseType="lpstr">
      <vt:lpstr>Arial</vt:lpstr>
      <vt:lpstr>Arial1</vt:lpstr>
      <vt:lpstr>Calibri</vt:lpstr>
      <vt:lpstr>Consolas</vt:lpstr>
      <vt:lpstr>Helvetica</vt:lpstr>
      <vt:lpstr>Monotype Sorts</vt:lpstr>
      <vt:lpstr>Times New Roman</vt:lpstr>
      <vt:lpstr>Times New Roman1</vt:lpstr>
      <vt:lpstr>Webdings</vt:lpstr>
      <vt:lpstr>Wingdings</vt:lpstr>
      <vt:lpstr>Office Theme</vt:lpstr>
      <vt:lpstr>Default Design</vt:lpstr>
      <vt:lpstr>802.24 Vertical Applications TAG</vt:lpstr>
      <vt:lpstr>802.24 Overview</vt:lpstr>
      <vt:lpstr>Agenda - 24-15-0031-01-0000</vt:lpstr>
      <vt:lpstr>Guidelines for IEEE-SA Meetings</vt:lpstr>
      <vt:lpstr>Administration</vt:lpstr>
      <vt:lpstr>Action Items from September</vt:lpstr>
      <vt:lpstr>Monday: 802.24.1 Tasks</vt:lpstr>
      <vt:lpstr>September Output</vt:lpstr>
      <vt:lpstr>802.24.1 Smart Grid TG Items</vt:lpstr>
      <vt:lpstr>Sub GHz White Paper</vt:lpstr>
      <vt:lpstr>Monday: 802.24.2 Tasks</vt:lpstr>
      <vt:lpstr>Tuesday 802.24.2 IoT</vt:lpstr>
      <vt:lpstr>Wednesday 802.24.1</vt:lpstr>
      <vt:lpstr>White Paper Companion Presentation</vt:lpstr>
      <vt:lpstr>802 Student Paper Competition</vt:lpstr>
      <vt:lpstr>Student Paper Contest: Plan</vt:lpstr>
      <vt:lpstr>Student Paper Contest  Actions From September</vt:lpstr>
      <vt:lpstr>Judging Committee: Call for Volunteers</vt:lpstr>
      <vt:lpstr>Wednesday 802.24 TAG</vt:lpstr>
      <vt:lpstr>Liaison Approvals</vt:lpstr>
      <vt:lpstr>802.24 TAG closing</vt:lpstr>
      <vt:lpstr>Next Meeting of 802.24</vt:lpstr>
      <vt:lpstr>Adjourn</vt:lpstr>
    </vt:vector>
  </TitlesOfParts>
  <Company>EPRI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802.24 Opening Report</dc:title>
  <dc:subject>802.24 Opening Report</dc:subject>
  <dc:creator>Godfrey, Tim</dc:creator>
  <cp:keywords/>
  <dc:description>&lt;doc#&gt;</dc:description>
  <cp:lastModifiedBy>Godfrey, Tim</cp:lastModifiedBy>
  <cp:revision>93</cp:revision>
  <cp:lastPrinted>1998-02-10T13:28:06Z</cp:lastPrinted>
  <dcterms:created xsi:type="dcterms:W3CDTF">2015-05-13T21:49:41Z</dcterms:created>
  <dcterms:modified xsi:type="dcterms:W3CDTF">2015-11-07T16:44:16Z</dcterms:modified>
</cp:coreProperties>
</file>