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57" r:id="rId2"/>
  </p:sldMasterIdLst>
  <p:notesMasterIdLst>
    <p:notesMasterId r:id="rId23"/>
  </p:notesMasterIdLst>
  <p:handoutMasterIdLst>
    <p:handoutMasterId r:id="rId24"/>
  </p:handoutMasterIdLst>
  <p:sldIdLst>
    <p:sldId id="258" r:id="rId3"/>
    <p:sldId id="260" r:id="rId4"/>
    <p:sldId id="256" r:id="rId5"/>
    <p:sldId id="259" r:id="rId6"/>
    <p:sldId id="264" r:id="rId7"/>
    <p:sldId id="282" r:id="rId8"/>
    <p:sldId id="269" r:id="rId9"/>
    <p:sldId id="283" r:id="rId10"/>
    <p:sldId id="270" r:id="rId11"/>
    <p:sldId id="284" r:id="rId12"/>
    <p:sldId id="271" r:id="rId13"/>
    <p:sldId id="279" r:id="rId14"/>
    <p:sldId id="273" r:id="rId15"/>
    <p:sldId id="274" r:id="rId16"/>
    <p:sldId id="267" r:id="rId17"/>
    <p:sldId id="268" r:id="rId18"/>
    <p:sldId id="272" r:id="rId19"/>
    <p:sldId id="276" r:id="rId20"/>
    <p:sldId id="281" r:id="rId21"/>
    <p:sldId id="275" r:id="rId22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17" autoAdjust="0"/>
    <p:restoredTop sz="94660"/>
  </p:normalViewPr>
  <p:slideViewPr>
    <p:cSldViewPr>
      <p:cViewPr varScale="1">
        <p:scale>
          <a:sx n="125" d="100"/>
          <a:sy n="125" d="100"/>
        </p:scale>
        <p:origin x="330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544888" y="177800"/>
            <a:ext cx="2693987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altLang="en-US"/>
              <a:t>doc.: IEEE 802.15-&lt;doc#&gt;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2309813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altLang="en-US"/>
              <a:t>&lt;month year&gt;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160838" y="8982075"/>
            <a:ext cx="2157412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000"/>
            </a:lvl1pPr>
          </a:lstStyle>
          <a:p>
            <a:r>
              <a:rPr lang="en-US" altLang="en-US"/>
              <a:t>&lt;author&gt;, &lt;company&gt;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2697163" y="8982075"/>
            <a:ext cx="1385887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 sz="1000"/>
            </a:lvl1pPr>
          </a:lstStyle>
          <a:p>
            <a:r>
              <a:rPr lang="en-US" altLang="en-US"/>
              <a:t>Page </a:t>
            </a:r>
            <a:fld id="{F05CCD38-E3BA-4351-86DA-0A746BC4558B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defTabSz="9334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61963" defTabSz="9334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923925" defTabSz="9334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387475" defTabSz="9334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849438" defTabSz="9334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3066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7638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2210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6782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33912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467100" y="98425"/>
            <a:ext cx="281463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altLang="en-US"/>
              <a:t>doc.: IEEE 802.15-&lt;doc#&gt;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27368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altLang="en-US"/>
              <a:t>&lt;month year&gt;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771900" y="8985250"/>
            <a:ext cx="2509838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 altLang="en-US"/>
              <a:t>&lt;author&gt;, &lt;company&gt;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2933700" y="8985250"/>
            <a:ext cx="801688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 altLang="en-US"/>
              <a:t>Page </a:t>
            </a:r>
            <a:fld id="{F9031878-2613-4CF8-8C8B-1C8D0CA1FB2E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r>
              <a:rPr lang="en-US" alt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220718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7CE39CEA-7F87-4F22-9B0A-AE21F71D7166}" type="slidenum">
              <a:rPr lang="en-US" altLang="en-US" sz="1300">
                <a:solidFill>
                  <a:srgbClr val="000000"/>
                </a:solidFill>
              </a:rPr>
              <a:pPr/>
              <a:t>2</a:t>
            </a:fld>
            <a:endParaRPr lang="en-US" altLang="en-US" sz="1300">
              <a:solidFill>
                <a:srgbClr val="000000"/>
              </a:solidFill>
            </a:endParaRPr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69553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altLang="en-US"/>
              <a:t>doc.: IEEE 802.15-&lt;doc#&gt;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altLang="en-US"/>
              <a:t>&lt;month year&gt;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altLang="en-US"/>
              <a:t>&lt;author&gt;, &lt;company&gt;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altLang="en-US"/>
              <a:t>Page </a:t>
            </a:r>
            <a:fld id="{CEDB8187-817F-4946-82F7-CCFC76068F71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267889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 smtClean="0"/>
              <a:t>Tim Godfrey, EPRI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869219CD-136A-40C3-85E0-D9FA436669C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169393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>
                    <a:tint val="75000"/>
                  </a:srgbClr>
                </a:solidFill>
              </a:rPr>
              <a:t>March 2015</a:t>
            </a:r>
          </a:p>
        </p:txBody>
      </p:sp>
    </p:spTree>
    <p:extLst>
      <p:ext uri="{BB962C8B-B14F-4D97-AF65-F5344CB8AC3E}">
        <p14:creationId xmlns:p14="http://schemas.microsoft.com/office/powerpoint/2010/main" val="34948849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>
                    <a:tint val="75000"/>
                  </a:srgbClr>
                </a:solidFill>
              </a:rPr>
              <a:t>March 2015</a:t>
            </a:r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Times New Roman" pitchFamily="16" charset="0"/>
              </a:defRPr>
            </a:lvl1pPr>
          </a:lstStyle>
          <a:p>
            <a:pPr>
              <a:defRPr/>
            </a:pPr>
            <a:endParaRPr lang="en-US" sz="2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88988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87503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6764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6764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43968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Times New Roman" pitchFamily="16" charset="0"/>
              </a:defRPr>
            </a:lvl1pPr>
          </a:lstStyle>
          <a:p>
            <a:pPr>
              <a:defRPr/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>
                    <a:tint val="75000"/>
                  </a:srgbClr>
                </a:solidFill>
              </a:rPr>
              <a:t>March 2015</a:t>
            </a:r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265466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6866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3318130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1344517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0456826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59822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 smtClean="0"/>
              <a:t>Tim Godfrey, EPRI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D2793805-6678-4F90-9549-7863581D225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5715294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2250" y="381000"/>
            <a:ext cx="196215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81000"/>
            <a:ext cx="573405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6305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 smtClean="0"/>
              <a:t>Tim Godfrey, EPRI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A42A6F1F-89D0-4C7C-88C0-E46BC40C428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51269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 smtClean="0"/>
              <a:t>Tim Godfrey, EPRI</a:t>
            </a:r>
            <a:endParaRPr lang="en-US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43D6F4AB-797C-4E10-8BE8-7E7A0FDF117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162663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 smtClean="0"/>
              <a:t>Tim Godfrey, EPRI</a:t>
            </a:r>
            <a:endParaRPr lang="en-US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EFA497F3-03E4-43CE-BA28-C5FC5BC2AE2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880998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85800" y="378281"/>
            <a:ext cx="1600200" cy="21544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&lt;month year&gt;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 smtClean="0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71B338A4-ED28-4298-8247-49C20A64E3B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49446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85800" y="378281"/>
            <a:ext cx="1600200" cy="21544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&lt;month year&gt;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 smtClean="0"/>
              <a:t>Tim Godfrey, EPRI</a:t>
            </a:r>
            <a:endParaRPr lang="en-US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10F6A3D7-DD84-42AF-989C-56ECD19EC4B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668944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378281"/>
            <a:ext cx="1600200" cy="21544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&lt;month year&gt;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 smtClean="0"/>
              <a:t>Tim Godfrey, EPRI</a:t>
            </a:r>
            <a:endParaRPr lang="en-US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68D59594-AA2E-416C-8D6D-4EAE56C9B63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203021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50947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1.xml"/><Relationship Id="rId7" Type="http://schemas.openxmlformats.org/officeDocument/2006/relationships/slideLayout" Target="../slideLayouts/slideLayout15.xml"/><Relationship Id="rId12" Type="http://schemas.openxmlformats.org/officeDocument/2006/relationships/slideLayout" Target="../slideLayouts/slideLayout20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11" Type="http://schemas.openxmlformats.org/officeDocument/2006/relationships/slideLayout" Target="../slideLayouts/slideLayout19.xml"/><Relationship Id="rId5" Type="http://schemas.openxmlformats.org/officeDocument/2006/relationships/slideLayout" Target="../slideLayouts/slideLayout13.xml"/><Relationship Id="rId10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2.xml"/><Relationship Id="rId9" Type="http://schemas.openxmlformats.org/officeDocument/2006/relationships/slideLayout" Target="../slideLayouts/slideLayout17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86400" y="6475413"/>
            <a:ext cx="3124200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altLang="en-US" dirty="0" smtClean="0"/>
              <a:t>Tim Godfrey, EPRI</a:t>
            </a:r>
            <a:endParaRPr lang="en-US" alt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 altLang="en-US"/>
              <a:t>Slide </a:t>
            </a:r>
            <a:fld id="{4CFCE8D9-1B5D-49FC-8389-90980ECCA564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4267200" y="394156"/>
            <a:ext cx="419100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 anchor="b">
            <a:spAutoFit/>
          </a:bodyPr>
          <a:lstStyle/>
          <a:p>
            <a:pPr lvl="4" algn="r"/>
            <a:r>
              <a:rPr lang="en-US" altLang="en-US" sz="1400" b="1" dirty="0"/>
              <a:t>doc.: IEEE </a:t>
            </a:r>
            <a:r>
              <a:rPr lang="en-US" altLang="en-US" sz="1400" b="1" dirty="0" smtClean="0"/>
              <a:t>802.24-15-0025r0</a:t>
            </a:r>
            <a:endParaRPr lang="en-US" altLang="en-US" sz="14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r>
              <a:rPr lang="en-US" alt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685800" y="381000"/>
            <a:ext cx="434340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 anchor="b">
            <a:spAutoFit/>
          </a:bodyPr>
          <a:lstStyle/>
          <a:p>
            <a:pPr marL="0" lvl="4" algn="l"/>
            <a:r>
              <a:rPr lang="en-US" altLang="en-US" sz="1400" b="1" dirty="0" smtClean="0"/>
              <a:t>Sept 2015</a:t>
            </a:r>
            <a:endParaRPr lang="en-US" altLang="en-US" sz="1400" b="1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810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6764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Line 8"/>
          <p:cNvSpPr>
            <a:spLocks noChangeShapeType="1"/>
          </p:cNvSpPr>
          <p:nvPr/>
        </p:nvSpPr>
        <p:spPr bwMode="auto">
          <a:xfrm flipV="1">
            <a:off x="533400" y="6477000"/>
            <a:ext cx="6746875" cy="6350"/>
          </a:xfrm>
          <a:prstGeom prst="line">
            <a:avLst/>
          </a:prstGeom>
          <a:noFill/>
          <a:ln w="50800">
            <a:solidFill>
              <a:srgbClr val="2944B7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2400">
              <a:solidFill>
                <a:srgbClr val="000000"/>
              </a:solidFill>
            </a:endParaRPr>
          </a:p>
        </p:txBody>
      </p:sp>
      <p:pic>
        <p:nvPicPr>
          <p:cNvPr id="1029" name="Picture 12" descr="ieeeblu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4113" y="6281738"/>
            <a:ext cx="1066800" cy="325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0" name="Rectangle 19"/>
          <p:cNvSpPr>
            <a:spLocks noChangeArrowheads="1"/>
          </p:cNvSpPr>
          <p:nvPr userDrawn="1"/>
        </p:nvSpPr>
        <p:spPr bwMode="auto">
          <a:xfrm>
            <a:off x="4375150" y="6527800"/>
            <a:ext cx="966788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6" charset="0"/>
              </a:defRPr>
            </a:lvl9pPr>
          </a:lstStyle>
          <a:p>
            <a:pPr algn="ctr" eaLnBrk="1" hangingPunct="1">
              <a:defRPr/>
            </a:pPr>
            <a:r>
              <a:rPr lang="en-GB" altLang="en-US" sz="1100" smtClean="0">
                <a:solidFill>
                  <a:srgbClr val="000099"/>
                </a:solidFill>
                <a:latin typeface="Arial" charset="0"/>
                <a:cs typeface="Arial" charset="0"/>
              </a:rPr>
              <a:t>25 Mar 2008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124200" y="5867400"/>
            <a:ext cx="2895600" cy="9207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Times New Roman" pitchFamily="16" charset="0"/>
              </a:defRPr>
            </a:lvl1pPr>
          </a:lstStyle>
          <a:p>
            <a:pPr>
              <a:defRPr/>
            </a:pPr>
            <a:r>
              <a:rPr lang="en-US">
                <a:solidFill>
                  <a:srgbClr val="000000">
                    <a:tint val="75000"/>
                  </a:srgbClr>
                </a:solidFill>
              </a:rPr>
              <a:t>March 2015</a:t>
            </a:r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44625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59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  <p:sldLayoutId id="2147483669" r:id="rId12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SzPct val="50000"/>
        <a:buFont typeface="Monotype Sorts" pitchFamily="2" charset="2"/>
        <a:buChar char="l"/>
        <a:defRPr sz="3200">
          <a:solidFill>
            <a:srgbClr val="000099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SzPct val="50000"/>
        <a:buFont typeface="Monotype Sorts" pitchFamily="2" charset="2"/>
        <a:buChar char="l"/>
        <a:defRPr sz="2800">
          <a:solidFill>
            <a:srgbClr val="000099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SzPct val="50000"/>
        <a:buFont typeface="Monotype Sorts" pitchFamily="2" charset="2"/>
        <a:buChar char="l"/>
        <a:defRPr sz="2400">
          <a:solidFill>
            <a:srgbClr val="000099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SzPct val="50000"/>
        <a:buFont typeface="Monotype Sorts" pitchFamily="2" charset="2"/>
        <a:buChar char="l"/>
        <a:defRPr sz="2000">
          <a:solidFill>
            <a:srgbClr val="000099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SzPct val="50000"/>
        <a:buFont typeface="Monotype Sorts" pitchFamily="2" charset="2"/>
        <a:buChar char="l"/>
        <a:defRPr sz="2000">
          <a:solidFill>
            <a:srgbClr val="000099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SzPct val="50000"/>
        <a:buFont typeface="Monotype Sorts" pitchFamily="2" charset="2"/>
        <a:buChar char="l"/>
        <a:defRPr sz="2000">
          <a:solidFill>
            <a:srgbClr val="000099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SzPct val="50000"/>
        <a:buFont typeface="Monotype Sorts" pitchFamily="2" charset="2"/>
        <a:buChar char="l"/>
        <a:defRPr sz="2000">
          <a:solidFill>
            <a:srgbClr val="000099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SzPct val="50000"/>
        <a:buFont typeface="Monotype Sorts" pitchFamily="2" charset="2"/>
        <a:buChar char="l"/>
        <a:defRPr sz="2000">
          <a:solidFill>
            <a:srgbClr val="000099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SzPct val="50000"/>
        <a:buFont typeface="Monotype Sorts" pitchFamily="2" charset="2"/>
        <a:buChar char="l"/>
        <a:defRPr sz="2000">
          <a:solidFill>
            <a:srgbClr val="000099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8/dcn/15/18-15-0032-00-0000-report-itu-r-sm-smart-grid-on-the-smart-grid-project.docx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collaborate.nist.gov/twiki-sggrid/bin/view/SmartGrid/PAP02Wireless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ailto:stds-802-all@listserv.ieee.org" TargetMode="External"/><Relationship Id="rId2" Type="http://schemas.openxmlformats.org/officeDocument/2006/relationships/hyperlink" Target="http://mentor.ieee.org/802.24/documents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ctrTitle"/>
          </p:nvPr>
        </p:nvSpPr>
        <p:spPr/>
        <p:txBody>
          <a:bodyPr anchor="ctr"/>
          <a:lstStyle/>
          <a:p>
            <a:r>
              <a:rPr lang="en-US" altLang="en-US" sz="3600" dirty="0" smtClean="0"/>
              <a:t>802.24 Vertical Applications TAG</a:t>
            </a:r>
            <a:endParaRPr lang="en-US" altLang="en-US" sz="3600" dirty="0"/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September 2015 </a:t>
            </a:r>
            <a:r>
              <a:rPr lang="en-US" dirty="0" smtClean="0"/>
              <a:t>Meeting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dirty="0" smtClean="0"/>
              <a:t>Tim Godfrey, EPRI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FB77950E-B72B-4A4A-976E-ED1B46E90826}" type="slidenum">
              <a:rPr lang="en-US" altLang="en-US"/>
              <a:pPr/>
              <a:t>1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ITU-R WP 1A Q236/1 report on Smart Grid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802.18 </a:t>
            </a:r>
            <a:r>
              <a:rPr lang="en-US" dirty="0"/>
              <a:t>received the latest update to the subject document from the ITU-R and have another opportunity to update our inputs to this report.</a:t>
            </a:r>
          </a:p>
          <a:p>
            <a:r>
              <a:rPr lang="en-US" dirty="0" smtClean="0">
                <a:hlinkClick r:id="rId2"/>
              </a:rPr>
              <a:t>https</a:t>
            </a:r>
            <a:r>
              <a:rPr lang="en-US" dirty="0">
                <a:hlinkClick r:id="rId2"/>
              </a:rPr>
              <a:t>://</a:t>
            </a:r>
            <a:r>
              <a:rPr lang="en-US" dirty="0" smtClean="0">
                <a:hlinkClick r:id="rId2"/>
              </a:rPr>
              <a:t>mentor.ieee.org/802.18/dcn/15/18-15-0032-00-0000-report-itu-r-sm-smart-grid-on-the-smart-grid-project.docx</a:t>
            </a:r>
            <a:endParaRPr lang="en-US" dirty="0" smtClean="0"/>
          </a:p>
          <a:p>
            <a:r>
              <a:rPr lang="en-US" dirty="0" smtClean="0"/>
              <a:t>Is there any need for further comment?</a:t>
            </a:r>
          </a:p>
          <a:p>
            <a:pPr lvl="1"/>
            <a:r>
              <a:rPr lang="en-US" dirty="0" smtClean="0"/>
              <a:t>802.24 will edit in comments before the March 2016 Plenary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D2793805-6678-4F90-9549-7863581D2258}" type="slidenum">
              <a:rPr lang="en-US" altLang="en-US" smtClean="0"/>
              <a:pPr/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94521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Wednesday 802.24.1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altLang="en-US" smtClean="0"/>
              <a:t>Slide </a:t>
            </a:r>
            <a:fld id="{D2793805-6678-4F90-9549-7863581D2258}" type="slidenum">
              <a:rPr lang="en-US" altLang="en-US" smtClean="0"/>
              <a:pPr/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93989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White Paper Companion </a:t>
            </a:r>
            <a:r>
              <a:rPr lang="en-US" dirty="0" smtClean="0"/>
              <a:t>Presentation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Current version: </a:t>
            </a:r>
            <a:r>
              <a:rPr lang="en-US" sz="2400" dirty="0"/>
              <a:t>24-14-0035-07-sgtg-consolidated-white-paper-presentation.pptx</a:t>
            </a:r>
            <a:endParaRPr lang="en-US" dirty="0"/>
          </a:p>
          <a:p>
            <a:r>
              <a:rPr lang="en-US" dirty="0" smtClean="0"/>
              <a:t>Action Items to completion:</a:t>
            </a:r>
          </a:p>
          <a:p>
            <a:pPr lvl="1"/>
            <a:r>
              <a:rPr lang="en-US" dirty="0" smtClean="0"/>
              <a:t>Slide 12	802 security overview  (Bob M)</a:t>
            </a:r>
          </a:p>
          <a:p>
            <a:pPr lvl="1"/>
            <a:r>
              <a:rPr lang="en-US" dirty="0" smtClean="0"/>
              <a:t>Slide 13	802.1X overview  (Mike Seaman?)</a:t>
            </a:r>
          </a:p>
          <a:p>
            <a:pPr lvl="1"/>
            <a:r>
              <a:rPr lang="en-US" dirty="0"/>
              <a:t>Slide </a:t>
            </a:r>
            <a:r>
              <a:rPr lang="en-US" dirty="0" smtClean="0"/>
              <a:t>14</a:t>
            </a:r>
            <a:r>
              <a:rPr lang="en-US" dirty="0"/>
              <a:t>	</a:t>
            </a:r>
            <a:r>
              <a:rPr lang="en-US" dirty="0" smtClean="0"/>
              <a:t>802.11 security overview</a:t>
            </a:r>
          </a:p>
          <a:p>
            <a:pPr lvl="1"/>
            <a:r>
              <a:rPr lang="en-US" dirty="0"/>
              <a:t>Slide 15	802.15 </a:t>
            </a:r>
            <a:r>
              <a:rPr lang="en-US" dirty="0" smtClean="0"/>
              <a:t>Security  	(</a:t>
            </a:r>
            <a:r>
              <a:rPr lang="en-US" dirty="0" err="1" smtClean="0"/>
              <a:t>Tero</a:t>
            </a:r>
            <a:r>
              <a:rPr lang="en-US" dirty="0" smtClean="0"/>
              <a:t>?)</a:t>
            </a:r>
          </a:p>
          <a:p>
            <a:pPr lvl="1"/>
            <a:r>
              <a:rPr lang="en-US" dirty="0" smtClean="0"/>
              <a:t>Slide 16	802.16 Security</a:t>
            </a:r>
          </a:p>
          <a:p>
            <a:pPr lvl="1"/>
            <a:r>
              <a:rPr lang="en-US" dirty="0" smtClean="0"/>
              <a:t>Slide 17	802.22 Security 	(Apurva?)</a:t>
            </a:r>
          </a:p>
          <a:p>
            <a:pPr lvl="1"/>
            <a:r>
              <a:rPr lang="en-US" dirty="0"/>
              <a:t>Slide 18	</a:t>
            </a:r>
            <a:r>
              <a:rPr lang="en-US" sz="2400" dirty="0"/>
              <a:t>Non Mains and Low Power </a:t>
            </a:r>
            <a:r>
              <a:rPr lang="en-US" sz="2400" dirty="0" smtClean="0"/>
              <a:t>Applications</a:t>
            </a:r>
          </a:p>
          <a:p>
            <a:pPr lvl="1"/>
            <a:r>
              <a:rPr lang="en-US" dirty="0"/>
              <a:t>Slide </a:t>
            </a:r>
            <a:r>
              <a:rPr lang="en-US" dirty="0" smtClean="0"/>
              <a:t>30	TVWS Standards</a:t>
            </a:r>
            <a:endParaRPr lang="en-US" dirty="0"/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D2793805-6678-4F90-9549-7863581D2258}" type="slidenum">
              <a:rPr lang="en-US" altLang="en-US" smtClean="0"/>
              <a:pPr/>
              <a:t>12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96936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PAP </a:t>
            </a:r>
            <a:r>
              <a:rPr lang="en-US" dirty="0" smtClean="0"/>
              <a:t>2 Wireless Matrix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The Wireless Characteristics Matrix was started in PAP </a:t>
            </a:r>
            <a:r>
              <a:rPr lang="en-US" dirty="0" smtClean="0"/>
              <a:t>2</a:t>
            </a:r>
          </a:p>
          <a:p>
            <a:pPr lvl="1"/>
            <a:r>
              <a:rPr lang="en-US" dirty="0" smtClean="0"/>
              <a:t>PAP </a:t>
            </a:r>
            <a:r>
              <a:rPr lang="en-US" dirty="0"/>
              <a:t>2 ended before all the updates provided by IEEE 802 were included in the matrix.  </a:t>
            </a:r>
          </a:p>
          <a:p>
            <a:r>
              <a:rPr lang="en-US" dirty="0" smtClean="0"/>
              <a:t>“</a:t>
            </a:r>
            <a:r>
              <a:rPr lang="en-US" dirty="0"/>
              <a:t>Ask The Expert” webinar last </a:t>
            </a:r>
            <a:r>
              <a:rPr lang="en-US" dirty="0" smtClean="0"/>
              <a:t>year</a:t>
            </a:r>
          </a:p>
          <a:p>
            <a:pPr lvl="1"/>
            <a:r>
              <a:rPr lang="en-US" dirty="0" smtClean="0"/>
              <a:t>SGIP </a:t>
            </a:r>
            <a:r>
              <a:rPr lang="en-US" dirty="0"/>
              <a:t>is still linking to this version of the matrix:  Copy of Consolidated_Wireless_Characteristics_Matrix2_09-03-13.xlsx  </a:t>
            </a:r>
            <a:endParaRPr lang="en-US" dirty="0" smtClean="0"/>
          </a:p>
          <a:p>
            <a:pPr lvl="1"/>
            <a:r>
              <a:rPr lang="en-US" dirty="0" smtClean="0"/>
              <a:t>An updated matrix </a:t>
            </a:r>
            <a:r>
              <a:rPr lang="en-US" dirty="0"/>
              <a:t>has never been released.   (note it is still at the old NIST </a:t>
            </a:r>
            <a:r>
              <a:rPr lang="en-US" dirty="0" err="1"/>
              <a:t>twiki</a:t>
            </a:r>
            <a:r>
              <a:rPr lang="en-US" dirty="0"/>
              <a:t> web site, not at SGIP.org</a:t>
            </a:r>
            <a:r>
              <a:rPr lang="en-US" dirty="0" smtClean="0"/>
              <a:t>)</a:t>
            </a:r>
          </a:p>
          <a:p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collaborate.nist.gov/twiki-sggrid/bin/view/SmartGrid/PAP02Wireless</a:t>
            </a:r>
            <a:endParaRPr lang="en-US" dirty="0" smtClean="0"/>
          </a:p>
          <a:p>
            <a:pPr lvl="1"/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D2793805-6678-4F90-9549-7863581D2258}" type="slidenum">
              <a:rPr lang="en-US" altLang="en-US" smtClean="0"/>
              <a:pPr/>
              <a:t>13</a:t>
            </a:fld>
            <a:endParaRPr lang="en-US" alt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5800" y="5715000"/>
            <a:ext cx="7834312" cy="685923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2603857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PAP 2 Wireless Matrix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r>
              <a:rPr lang="en-US" dirty="0" smtClean="0"/>
              <a:t>Steps to update</a:t>
            </a:r>
          </a:p>
          <a:p>
            <a:pPr lvl="1"/>
            <a:r>
              <a:rPr lang="en-US" dirty="0" smtClean="0"/>
              <a:t>Find the latest version of the matrix and all 802 contributions.</a:t>
            </a:r>
          </a:p>
          <a:p>
            <a:pPr lvl="2"/>
            <a:r>
              <a:rPr lang="en-US" dirty="0" smtClean="0"/>
              <a:t>Is this the latest?</a:t>
            </a:r>
          </a:p>
          <a:p>
            <a:pPr lvl="2"/>
            <a:r>
              <a:rPr lang="en-US" dirty="0" smtClean="0"/>
              <a:t>24-13-0021-01-0000-802-15-4g-e-updates-nist-wireless-characteristics-matrix.xlsx</a:t>
            </a:r>
          </a:p>
          <a:p>
            <a:pPr lvl="1"/>
            <a:r>
              <a:rPr lang="en-US" dirty="0" smtClean="0"/>
              <a:t>Determine if updates are needed</a:t>
            </a:r>
          </a:p>
          <a:p>
            <a:pPr lvl="1"/>
            <a:r>
              <a:rPr lang="en-US" dirty="0" smtClean="0"/>
              <a:t>Provide updated Matrix to SGIP and request hosting and links to make it visible and available.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D2793805-6678-4F90-9549-7863581D2258}" type="slidenum">
              <a:rPr lang="en-US" altLang="en-US" smtClean="0"/>
              <a:pPr/>
              <a:t>14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01663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 smtClean="0"/>
              <a:t>802 Student Paper Competition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447800"/>
            <a:ext cx="8686800" cy="5181600"/>
          </a:xfrm>
        </p:spPr>
        <p:txBody>
          <a:bodyPr>
            <a:normAutofit fontScale="55000" lnSpcReduction="20000"/>
          </a:bodyPr>
          <a:lstStyle/>
          <a:p>
            <a:r>
              <a:rPr lang="en-US" dirty="0" smtClean="0"/>
              <a:t>This is an 802 competition, hosted by 802.24</a:t>
            </a:r>
          </a:p>
          <a:p>
            <a:r>
              <a:rPr lang="en-US" dirty="0" smtClean="0"/>
              <a:t>First Task: Decide on topic or set of topics  (802.1 &amp; .3 are welcome to contribute also)</a:t>
            </a:r>
          </a:p>
          <a:p>
            <a:pPr lvl="1"/>
            <a:r>
              <a:rPr lang="en-US" dirty="0" smtClean="0"/>
              <a:t>Regulatory </a:t>
            </a:r>
            <a:r>
              <a:rPr lang="en-US" dirty="0" smtClean="0"/>
              <a:t>(TVWS, cognitive radio, sensing metrics, </a:t>
            </a:r>
            <a:r>
              <a:rPr lang="en-US" dirty="0" err="1" smtClean="0"/>
              <a:t>etc</a:t>
            </a:r>
            <a:r>
              <a:rPr lang="en-US" dirty="0" smtClean="0"/>
              <a:t>)  (James Gilb)</a:t>
            </a:r>
          </a:p>
          <a:p>
            <a:pPr lvl="1"/>
            <a:r>
              <a:rPr lang="en-US" dirty="0" smtClean="0"/>
              <a:t>Implications of LBT rules in regulatory domains, techniques for spectrum sharing  (Ruben S)</a:t>
            </a:r>
          </a:p>
          <a:p>
            <a:pPr lvl="1"/>
            <a:r>
              <a:rPr lang="en-US" dirty="0" smtClean="0"/>
              <a:t>New </a:t>
            </a:r>
            <a:r>
              <a:rPr lang="en-US" dirty="0" smtClean="0"/>
              <a:t>ideas for standards or amendments (Steve Pope)</a:t>
            </a:r>
          </a:p>
          <a:p>
            <a:pPr lvl="1"/>
            <a:r>
              <a:rPr lang="en-US" dirty="0" smtClean="0"/>
              <a:t>History and implementation of security architecture (</a:t>
            </a:r>
            <a:r>
              <a:rPr lang="en-US" dirty="0" err="1" smtClean="0"/>
              <a:t>Demir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Improving Humanity through Technology (Steve Pope)</a:t>
            </a:r>
          </a:p>
          <a:p>
            <a:pPr lvl="1"/>
            <a:endParaRPr lang="en-US" dirty="0"/>
          </a:p>
          <a:p>
            <a:r>
              <a:rPr lang="en-US" dirty="0" smtClean="0"/>
              <a:t>Announce call for topics on 802.24 reflector</a:t>
            </a:r>
          </a:p>
          <a:p>
            <a:r>
              <a:rPr lang="en-US" dirty="0" smtClean="0"/>
              <a:t>Coordinate and delegate to Susan </a:t>
            </a:r>
            <a:r>
              <a:rPr lang="en-US" dirty="0" err="1" smtClean="0"/>
              <a:t>Tatiner</a:t>
            </a:r>
            <a:r>
              <a:rPr lang="en-US" dirty="0" smtClean="0"/>
              <a:t> to plan, review, and provide broader exposure when the contest is announced (e.g. create a flyer </a:t>
            </a:r>
            <a:r>
              <a:rPr lang="en-US" dirty="0" smtClean="0"/>
              <a:t>and </a:t>
            </a:r>
            <a:r>
              <a:rPr lang="en-US" dirty="0" smtClean="0"/>
              <a:t>advertisement campaign on ieee.org)</a:t>
            </a:r>
          </a:p>
          <a:p>
            <a:r>
              <a:rPr lang="en-US" dirty="0" smtClean="0"/>
              <a:t>Topic abstracts due End of August</a:t>
            </a:r>
          </a:p>
          <a:p>
            <a:pPr lvl="1"/>
            <a:r>
              <a:rPr lang="en-US" dirty="0" smtClean="0"/>
              <a:t>Describe what the “judges” will be looking for</a:t>
            </a:r>
            <a:endParaRPr lang="en-US" dirty="0"/>
          </a:p>
          <a:p>
            <a:r>
              <a:rPr lang="en-US" dirty="0" smtClean="0"/>
              <a:t>Post abstracts to Reflector</a:t>
            </a:r>
          </a:p>
          <a:p>
            <a:pPr lvl="1"/>
            <a:r>
              <a:rPr lang="en-US" dirty="0" smtClean="0"/>
              <a:t>Selection of first competition topic to be made in September </a:t>
            </a:r>
          </a:p>
          <a:p>
            <a:pPr lvl="1"/>
            <a:r>
              <a:rPr lang="en-US" dirty="0" smtClean="0"/>
              <a:t>Send out to EC Email ballot</a:t>
            </a:r>
          </a:p>
          <a:p>
            <a:pPr lvl="1"/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D2793805-6678-4F90-9549-7863581D2258}" type="slidenum">
              <a:rPr lang="en-US" altLang="en-US" smtClean="0"/>
              <a:pPr/>
              <a:t>15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71075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Format of Competition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648200"/>
          </a:xfrm>
        </p:spPr>
        <p:txBody>
          <a:bodyPr>
            <a:normAutofit fontScale="47500" lnSpcReduction="20000"/>
          </a:bodyPr>
          <a:lstStyle/>
          <a:p>
            <a:r>
              <a:rPr lang="en-US" dirty="0" smtClean="0"/>
              <a:t>Open to all students worldwide.  Original unpublished work only. </a:t>
            </a:r>
          </a:p>
          <a:p>
            <a:r>
              <a:rPr lang="en-US" dirty="0" smtClean="0"/>
              <a:t>Three places </a:t>
            </a:r>
          </a:p>
          <a:p>
            <a:r>
              <a:rPr lang="en-US" dirty="0" smtClean="0"/>
              <a:t>Various prizes</a:t>
            </a:r>
          </a:p>
          <a:p>
            <a:pPr lvl="1"/>
            <a:r>
              <a:rPr lang="en-US" dirty="0" smtClean="0"/>
              <a:t>Top 3 get travel stipend, comp hotel (</a:t>
            </a:r>
            <a:r>
              <a:rPr lang="en-US" dirty="0" err="1" smtClean="0"/>
              <a:t>tbd</a:t>
            </a:r>
            <a:r>
              <a:rPr lang="en-US" dirty="0" smtClean="0"/>
              <a:t>)	</a:t>
            </a:r>
          </a:p>
          <a:p>
            <a:pPr lvl="2"/>
            <a:r>
              <a:rPr lang="en-US" dirty="0" smtClean="0"/>
              <a:t>Need based – if local university doesn’t</a:t>
            </a:r>
          </a:p>
          <a:p>
            <a:pPr lvl="1"/>
            <a:r>
              <a:rPr lang="en-US" dirty="0" smtClean="0"/>
              <a:t>Top 10 are offered presentation and meeting fee waiver</a:t>
            </a:r>
            <a:endParaRPr lang="en-US" dirty="0"/>
          </a:p>
          <a:p>
            <a:r>
              <a:rPr lang="en-US" dirty="0" smtClean="0"/>
              <a:t>All finalists have to provide presentation in addition to paper</a:t>
            </a:r>
          </a:p>
          <a:p>
            <a:pPr lvl="1"/>
            <a:r>
              <a:rPr lang="en-US" dirty="0" smtClean="0"/>
              <a:t>Presentations to be held in extra 802.24 slots</a:t>
            </a:r>
          </a:p>
          <a:p>
            <a:pPr lvl="1"/>
            <a:r>
              <a:rPr lang="en-US" dirty="0" smtClean="0"/>
              <a:t>Possibility to publish winning papers?   (Ask Susan to talk to Potentials magazine, Computer Society, Spectrum?)</a:t>
            </a:r>
          </a:p>
          <a:p>
            <a:r>
              <a:rPr lang="en-US" dirty="0" smtClean="0"/>
              <a:t>Schedule:</a:t>
            </a:r>
          </a:p>
          <a:p>
            <a:pPr lvl="1"/>
            <a:r>
              <a:rPr lang="en-US" dirty="0" smtClean="0"/>
              <a:t>Contest announced September 2015  (Bangkok)</a:t>
            </a:r>
          </a:p>
          <a:p>
            <a:pPr lvl="1"/>
            <a:r>
              <a:rPr lang="en-US" dirty="0" smtClean="0"/>
              <a:t>Papers Due January 2016   (Atlanta)</a:t>
            </a:r>
          </a:p>
          <a:p>
            <a:pPr lvl="1"/>
            <a:r>
              <a:rPr lang="en-US" dirty="0" smtClean="0"/>
              <a:t>Winners announced in March 2016  (Macau)</a:t>
            </a:r>
          </a:p>
          <a:p>
            <a:pPr lvl="1"/>
            <a:r>
              <a:rPr lang="en-US" dirty="0" smtClean="0"/>
              <a:t>Papers presented July 2016  (San Diego)</a:t>
            </a:r>
          </a:p>
          <a:p>
            <a:endParaRPr lang="en-US" dirty="0" smtClean="0"/>
          </a:p>
          <a:p>
            <a:r>
              <a:rPr lang="en-US" dirty="0" smtClean="0"/>
              <a:t>Actions</a:t>
            </a:r>
          </a:p>
          <a:p>
            <a:pPr lvl="1"/>
            <a:r>
              <a:rPr lang="en-US" dirty="0" smtClean="0"/>
              <a:t>Review Topic Abstracts</a:t>
            </a:r>
          </a:p>
          <a:p>
            <a:pPr lvl="1"/>
            <a:r>
              <a:rPr lang="en-US" dirty="0" smtClean="0"/>
              <a:t>Develop any additional topic abstracts</a:t>
            </a:r>
          </a:p>
          <a:p>
            <a:pPr lvl="1"/>
            <a:r>
              <a:rPr lang="en-US" dirty="0" smtClean="0"/>
              <a:t>Select first competition topic</a:t>
            </a:r>
            <a:endParaRPr lang="en-US" dirty="0" smtClean="0"/>
          </a:p>
          <a:p>
            <a:pPr lvl="1"/>
            <a:r>
              <a:rPr lang="en-US" dirty="0" smtClean="0"/>
              <a:t>Develop Contest Announcement</a:t>
            </a:r>
          </a:p>
          <a:p>
            <a:pPr lvl="1"/>
            <a:r>
              <a:rPr lang="en-US" dirty="0" smtClean="0"/>
              <a:t>Initiate EC Approval Process 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D2793805-6678-4F90-9549-7863581D2258}" type="slidenum">
              <a:rPr lang="en-US" altLang="en-US" smtClean="0"/>
              <a:pPr/>
              <a:t>16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52340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Wednesday 802.24 TAG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D2793805-6678-4F90-9549-7863581D2258}" type="slidenum">
              <a:rPr lang="en-US" altLang="en-US" smtClean="0"/>
              <a:pPr/>
              <a:t>17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38879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802.24 TAG closing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Any New Business?</a:t>
            </a:r>
          </a:p>
          <a:p>
            <a:endParaRPr lang="en-US" dirty="0"/>
          </a:p>
          <a:p>
            <a:r>
              <a:rPr lang="en-US" dirty="0" smtClean="0"/>
              <a:t>Capture a</a:t>
            </a:r>
            <a:r>
              <a:rPr lang="en-US" dirty="0" smtClean="0"/>
              <a:t>ction </a:t>
            </a:r>
            <a:r>
              <a:rPr lang="en-US" dirty="0" smtClean="0"/>
              <a:t>Items from this meeting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D2793805-6678-4F90-9549-7863581D2258}" type="slidenum">
              <a:rPr lang="en-US" altLang="en-US" smtClean="0"/>
              <a:pPr/>
              <a:t>18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53613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Meeting of 802.24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November 9-11, </a:t>
            </a:r>
            <a:r>
              <a:rPr lang="en-US" dirty="0"/>
              <a:t>2015 </a:t>
            </a:r>
            <a:endParaRPr lang="en-US" dirty="0" smtClean="0"/>
          </a:p>
          <a:p>
            <a:r>
              <a:rPr lang="en-US" dirty="0" smtClean="0"/>
              <a:t>Hyatt Regency, Dallas, TX, USA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Task Groups meeting</a:t>
            </a:r>
          </a:p>
          <a:p>
            <a:pPr lvl="1"/>
            <a:r>
              <a:rPr lang="en-US" dirty="0" smtClean="0"/>
              <a:t>802.24.1 Smart Grid </a:t>
            </a:r>
            <a:r>
              <a:rPr lang="en-US" dirty="0" smtClean="0"/>
              <a:t>TG</a:t>
            </a:r>
          </a:p>
          <a:p>
            <a:pPr lvl="1"/>
            <a:r>
              <a:rPr lang="en-US" dirty="0" smtClean="0"/>
              <a:t>802.24.2 IoT TG</a:t>
            </a:r>
            <a:endParaRPr lang="en-US" dirty="0"/>
          </a:p>
          <a:p>
            <a:pPr lvl="1"/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D2793805-6678-4F90-9549-7863581D2258}" type="slidenum">
              <a:rPr lang="en-US" altLang="en-US" smtClean="0"/>
              <a:pPr/>
              <a:t>19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32669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458200" cy="609600"/>
          </a:xfrm>
        </p:spPr>
        <p:txBody>
          <a:bodyPr/>
          <a:lstStyle/>
          <a:p>
            <a:r>
              <a:rPr lang="en-US" altLang="en-US" sz="3200" u="sng" smtClean="0"/>
              <a:t>Guidelines for IEEE-SA Meetings</a:t>
            </a:r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533400" y="228600"/>
            <a:ext cx="82296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3200">
                <a:solidFill>
                  <a:srgbClr val="000099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2800">
                <a:solidFill>
                  <a:srgbClr val="000099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2400">
                <a:solidFill>
                  <a:srgbClr val="000099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GB" altLang="en-US" sz="2400" b="1" u="sng">
              <a:latin typeface="Helvetica" panose="020B0604020202020204" pitchFamily="34" charset="0"/>
            </a:endParaRPr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533400" y="1066800"/>
            <a:ext cx="8229600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30188" indent="-230188"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3200">
                <a:solidFill>
                  <a:srgbClr val="000099"/>
                </a:solidFill>
                <a:latin typeface="Arial" panose="020B0604020202020204" pitchFamily="34" charset="0"/>
              </a:defRPr>
            </a:lvl1pPr>
            <a:lvl2pPr marL="630238" indent="-285750"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2800">
                <a:solidFill>
                  <a:srgbClr val="000099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2400">
                <a:solidFill>
                  <a:srgbClr val="000099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80000"/>
              </a:lnSpc>
            </a:pPr>
            <a:endParaRPr lang="en-US" altLang="en-US" sz="700" u="sng">
              <a:solidFill>
                <a:srgbClr val="FF0000"/>
              </a:solidFill>
            </a:endParaRPr>
          </a:p>
          <a:p>
            <a:pPr>
              <a:lnSpc>
                <a:spcPct val="80000"/>
              </a:lnSpc>
              <a:spcAft>
                <a:spcPct val="40000"/>
              </a:spcAft>
            </a:pPr>
            <a:r>
              <a:rPr lang="en-US" altLang="en-US" sz="1600" b="1"/>
              <a:t>All IEEE-SA standards meetings shall be conducted in compliance with all applicable laws, including antitrust and competition laws.</a:t>
            </a:r>
          </a:p>
          <a:p>
            <a:pPr>
              <a:lnSpc>
                <a:spcPct val="80000"/>
              </a:lnSpc>
              <a:spcAft>
                <a:spcPct val="40000"/>
              </a:spcAft>
            </a:pPr>
            <a:r>
              <a:rPr lang="en-US" altLang="en-US" sz="1600" b="1"/>
              <a:t>Don’t discuss the interpretation, validity, or essentiality of patents/patent claims. </a:t>
            </a:r>
          </a:p>
          <a:p>
            <a:pPr>
              <a:lnSpc>
                <a:spcPct val="80000"/>
              </a:lnSpc>
              <a:spcAft>
                <a:spcPct val="40000"/>
              </a:spcAft>
            </a:pPr>
            <a:r>
              <a:rPr lang="en-US" altLang="en-US" sz="1600" b="1"/>
              <a:t>Don’t discuss specific license rates, terms, or conditions.</a:t>
            </a:r>
          </a:p>
          <a:p>
            <a:pPr lvl="1">
              <a:lnSpc>
                <a:spcPct val="80000"/>
              </a:lnSpc>
              <a:spcAft>
                <a:spcPct val="40000"/>
              </a:spcAft>
            </a:pPr>
            <a:r>
              <a:rPr lang="en-US" altLang="en-US" sz="1300"/>
              <a:t>Relative costs, including licensing costs of essential patent claims, of different technical approaches may be discussed in standards development meetings. </a:t>
            </a:r>
          </a:p>
          <a:p>
            <a:pPr lvl="2">
              <a:lnSpc>
                <a:spcPct val="80000"/>
              </a:lnSpc>
              <a:spcAft>
                <a:spcPct val="40000"/>
              </a:spcAft>
            </a:pPr>
            <a:r>
              <a:rPr lang="en-GB" altLang="en-US" sz="1300"/>
              <a:t>Technical considerations remain primary focus</a:t>
            </a:r>
            <a:endParaRPr lang="en-US" altLang="en-US" sz="1300"/>
          </a:p>
          <a:p>
            <a:pPr>
              <a:lnSpc>
                <a:spcPct val="80000"/>
              </a:lnSpc>
              <a:spcAft>
                <a:spcPct val="40000"/>
              </a:spcAft>
            </a:pPr>
            <a:r>
              <a:rPr lang="en-US" altLang="en-US" sz="1600" b="1"/>
              <a:t>Don’t discuss or engage in the fixing of product prices, allocation of customers, or division of sales markets.</a:t>
            </a:r>
          </a:p>
          <a:p>
            <a:pPr>
              <a:lnSpc>
                <a:spcPct val="80000"/>
              </a:lnSpc>
              <a:spcAft>
                <a:spcPct val="40000"/>
              </a:spcAft>
            </a:pPr>
            <a:r>
              <a:rPr lang="en-US" altLang="en-US" sz="1600" b="1"/>
              <a:t>Don’t discuss the status or substance of ongoing or threatened litigation.</a:t>
            </a:r>
          </a:p>
          <a:p>
            <a:pPr>
              <a:lnSpc>
                <a:spcPct val="80000"/>
              </a:lnSpc>
              <a:spcAft>
                <a:spcPct val="40000"/>
              </a:spcAft>
            </a:pPr>
            <a:r>
              <a:rPr lang="en-US" altLang="en-US" sz="1600" b="1"/>
              <a:t>Don’t be silent if inappropriate topics are discussed… do formally object.</a:t>
            </a:r>
          </a:p>
          <a:p>
            <a:pPr algn="ctr"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sz="1000" b="1"/>
              <a:t>---------------------------------------------------------------   </a:t>
            </a:r>
          </a:p>
          <a:p>
            <a:pPr algn="ctr"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sz="1200" b="1"/>
              <a:t>If you have questions, contact the IEEE-SA Standards Board Patent Committee Administrator at patcom@ieee.org or visit http://standards.ieee.org/about/sasb/patcom/index.html </a:t>
            </a:r>
            <a:br>
              <a:rPr lang="en-US" altLang="en-US" sz="1200" b="1"/>
            </a:br>
            <a:endParaRPr lang="en-US" altLang="en-US" sz="1200" b="1"/>
          </a:p>
          <a:p>
            <a:pPr algn="ctr"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sz="1200" b="1"/>
              <a:t>See </a:t>
            </a:r>
            <a:r>
              <a:rPr lang="en-US" altLang="en-US" sz="1200" b="1" i="1"/>
              <a:t>IEEE-SA Standards Board Operations Manual</a:t>
            </a:r>
            <a:r>
              <a:rPr lang="en-US" altLang="en-US" sz="1200" b="1"/>
              <a:t>, clause 5.3.10 and </a:t>
            </a:r>
            <a:r>
              <a:rPr lang="en-GB" altLang="en-US" sz="1200" b="1"/>
              <a:t>“Promoting Competition and Innovation: What You Need to Know about the IEEE Standards Association's Antitrust and Competition Policy”</a:t>
            </a:r>
            <a:r>
              <a:rPr lang="en-US" altLang="en-US" sz="1200" b="1"/>
              <a:t> for more details.</a:t>
            </a:r>
          </a:p>
          <a:p>
            <a:pPr algn="ctr">
              <a:lnSpc>
                <a:spcPct val="80000"/>
              </a:lnSpc>
              <a:buFont typeface="Monotype Sorts" pitchFamily="2" charset="2"/>
              <a:buNone/>
            </a:pPr>
            <a:endParaRPr lang="en-US" altLang="en-US" sz="1200" b="1"/>
          </a:p>
          <a:p>
            <a:pPr algn="ctr"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sz="1200" b="1"/>
              <a:t>This slide set is available </a:t>
            </a:r>
            <a:br>
              <a:rPr lang="en-US" altLang="en-US" sz="1200" b="1"/>
            </a:br>
            <a:r>
              <a:rPr lang="en-US" altLang="en-US" sz="1200" b="1"/>
              <a:t>at https://development.standards.ieee.org/myproject/Public/mytools/mob/preparslides.ppt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838200" y="5867400"/>
            <a:ext cx="7848600" cy="920750"/>
          </a:xfrm>
        </p:spPr>
        <p:txBody>
          <a:bodyPr/>
          <a:lstStyle/>
          <a:p>
            <a:pPr>
              <a:defRPr/>
            </a:pPr>
            <a:endParaRPr lang="en-US" b="1">
              <a:solidFill>
                <a:srgbClr val="2D2DB9"/>
              </a:solidFill>
            </a:endParaRPr>
          </a:p>
          <a:p>
            <a:pPr>
              <a:defRPr/>
            </a:pPr>
            <a:r>
              <a:rPr lang="en-US" b="1">
                <a:solidFill>
                  <a:srgbClr val="2D2DB9"/>
                </a:solidFill>
              </a:rPr>
              <a:t>March 2015</a:t>
            </a:r>
          </a:p>
          <a:p>
            <a:pPr>
              <a:defRPr/>
            </a:pPr>
            <a:r>
              <a:rPr lang="en-US" b="1">
                <a:solidFill>
                  <a:srgbClr val="2D2DB9"/>
                </a:solidFill>
              </a:rPr>
              <a:t>IEEE-SA Standards Board Patent Committee</a:t>
            </a:r>
          </a:p>
        </p:txBody>
      </p:sp>
    </p:spTree>
    <p:extLst>
      <p:ext uri="{BB962C8B-B14F-4D97-AF65-F5344CB8AC3E}">
        <p14:creationId xmlns:p14="http://schemas.microsoft.com/office/powerpoint/2010/main" val="288502819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Adjourn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D2793805-6678-4F90-9549-7863581D2258}" type="slidenum">
              <a:rPr lang="en-US" altLang="en-US" smtClean="0"/>
              <a:pPr/>
              <a:t>20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92976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altLang="en-US" sz="3200" smtClean="0"/>
              <a:t>802.24 Overview</a:t>
            </a:r>
            <a:endParaRPr lang="en-US" altLang="en-US" sz="3200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>
            <a:normAutofit fontScale="70000" lnSpcReduction="20000"/>
          </a:bodyPr>
          <a:lstStyle/>
          <a:p>
            <a:r>
              <a:rPr lang="en-US" altLang="en-US" dirty="0" smtClean="0"/>
              <a:t>Officers</a:t>
            </a:r>
          </a:p>
          <a:p>
            <a:pPr lvl="1"/>
            <a:r>
              <a:rPr lang="en-US" altLang="en-US" sz="2400" dirty="0" smtClean="0"/>
              <a:t>TAG Chair:				Tim Godfrey</a:t>
            </a:r>
          </a:p>
          <a:p>
            <a:pPr lvl="1"/>
            <a:r>
              <a:rPr lang="en-US" altLang="en-US" sz="2400" dirty="0" smtClean="0"/>
              <a:t>Secretary &amp; TAG Vice Chair:		Ben Rolfe</a:t>
            </a:r>
          </a:p>
          <a:p>
            <a:r>
              <a:rPr lang="en-US" altLang="en-US" dirty="0" smtClean="0"/>
              <a:t>Task Groups</a:t>
            </a:r>
          </a:p>
          <a:p>
            <a:pPr lvl="1"/>
            <a:r>
              <a:rPr lang="en-US" altLang="en-US" dirty="0" smtClean="0"/>
              <a:t>802.24.1	Smart Grid TG		Tim Godfrey</a:t>
            </a:r>
          </a:p>
          <a:p>
            <a:pPr lvl="1"/>
            <a:r>
              <a:rPr lang="en-US" altLang="en-US" dirty="0" smtClean="0">
                <a:solidFill>
                  <a:schemeClr val="bg1">
                    <a:lumMod val="75000"/>
                  </a:schemeClr>
                </a:solidFill>
              </a:rPr>
              <a:t>802.24.2	IoT TG			Chris </a:t>
            </a:r>
            <a:r>
              <a:rPr lang="en-US" altLang="en-US" dirty="0" err="1" smtClean="0">
                <a:solidFill>
                  <a:schemeClr val="bg1">
                    <a:lumMod val="75000"/>
                  </a:schemeClr>
                </a:solidFill>
              </a:rPr>
              <a:t>DiMinico</a:t>
            </a:r>
            <a:endParaRPr lang="en-US" altLang="en-US" dirty="0" smtClean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altLang="en-US" dirty="0" smtClean="0"/>
              <a:t>32 Voting Members</a:t>
            </a:r>
          </a:p>
          <a:p>
            <a:r>
              <a:rPr lang="en-US" altLang="en-US" dirty="0" smtClean="0"/>
              <a:t>Meetings for the Week</a:t>
            </a:r>
          </a:p>
          <a:p>
            <a:pPr lvl="1"/>
            <a:r>
              <a:rPr lang="en-US" altLang="en-US" dirty="0" smtClean="0"/>
              <a:t>Agenda: 			24-15-0024r0</a:t>
            </a:r>
          </a:p>
          <a:p>
            <a:pPr lvl="1"/>
            <a:r>
              <a:rPr lang="en-US" altLang="en-US" dirty="0" smtClean="0"/>
              <a:t>Monday PM2</a:t>
            </a:r>
            <a:r>
              <a:rPr lang="en-US" altLang="en-US" dirty="0"/>
              <a:t>	</a:t>
            </a:r>
            <a:r>
              <a:rPr lang="en-US" altLang="en-US" dirty="0" smtClean="0"/>
              <a:t>	Lotus </a:t>
            </a:r>
            <a:r>
              <a:rPr lang="en-US" altLang="en-US" dirty="0"/>
              <a:t>Suite 12 - 22nd Floor</a:t>
            </a:r>
            <a:r>
              <a:rPr lang="en-US" altLang="en-US" dirty="0" smtClean="0"/>
              <a:t>	</a:t>
            </a:r>
          </a:p>
          <a:p>
            <a:pPr lvl="1"/>
            <a:r>
              <a:rPr lang="en-US" altLang="en-US" dirty="0" smtClean="0"/>
              <a:t>Tuesday PM2</a:t>
            </a:r>
            <a:r>
              <a:rPr lang="en-US" altLang="en-US" dirty="0"/>
              <a:t>	</a:t>
            </a:r>
            <a:r>
              <a:rPr lang="en-US" altLang="en-US" dirty="0" smtClean="0"/>
              <a:t>	Lotus </a:t>
            </a:r>
            <a:r>
              <a:rPr lang="en-US" altLang="en-US" dirty="0"/>
              <a:t>Suite 4 - 22nd Floor</a:t>
            </a:r>
            <a:r>
              <a:rPr lang="en-US" altLang="en-US" dirty="0" smtClean="0"/>
              <a:t>	</a:t>
            </a:r>
          </a:p>
          <a:p>
            <a:pPr lvl="1"/>
            <a:r>
              <a:rPr lang="en-US" altLang="en-US" dirty="0" smtClean="0"/>
              <a:t>Wednesday PM2</a:t>
            </a:r>
            <a:r>
              <a:rPr lang="en-US" altLang="en-US" dirty="0"/>
              <a:t>		</a:t>
            </a:r>
            <a:r>
              <a:rPr lang="en-US" altLang="en-US" dirty="0" smtClean="0"/>
              <a:t>Lotus </a:t>
            </a:r>
            <a:r>
              <a:rPr lang="en-US" altLang="en-US" dirty="0"/>
              <a:t>Suite 5 - 22nd Floor</a:t>
            </a:r>
            <a:endParaRPr lang="en-US" alt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altLang="en-US" smtClean="0"/>
              <a:t>Slide </a:t>
            </a:r>
            <a:fld id="{21094F23-5605-4FD6-98C1-874C85FFA791}" type="slidenum">
              <a:rPr lang="en-US" altLang="en-US" smtClean="0"/>
              <a:pPr/>
              <a:t>3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Administration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76400"/>
            <a:ext cx="8153400" cy="4495800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Attendance take on IMAT</a:t>
            </a:r>
          </a:p>
          <a:p>
            <a:pPr lvl="1"/>
            <a:r>
              <a:rPr lang="en-US" dirty="0" smtClean="0"/>
              <a:t>Reciprocal rights for most WGs</a:t>
            </a:r>
          </a:p>
          <a:p>
            <a:r>
              <a:rPr lang="en-US" dirty="0" smtClean="0"/>
              <a:t>Web page</a:t>
            </a:r>
          </a:p>
          <a:p>
            <a:pPr lvl="1"/>
            <a:r>
              <a:rPr lang="en-US" dirty="0" smtClean="0"/>
              <a:t>http://www.ieee802.org/24</a:t>
            </a:r>
          </a:p>
          <a:p>
            <a:r>
              <a:rPr lang="en-US" dirty="0" smtClean="0"/>
              <a:t>Mailing list</a:t>
            </a:r>
          </a:p>
          <a:p>
            <a:pPr lvl="1"/>
            <a:r>
              <a:rPr lang="en-US" dirty="0" smtClean="0"/>
              <a:t>stds-802-24@listserv.ieee.org</a:t>
            </a:r>
          </a:p>
          <a:p>
            <a:pPr lvl="1"/>
            <a:r>
              <a:rPr lang="en-US" dirty="0" smtClean="0"/>
              <a:t>802-24-voters@listserv.ieee.org (voters list)</a:t>
            </a:r>
          </a:p>
          <a:p>
            <a:r>
              <a:rPr lang="en-US" dirty="0" smtClean="0"/>
              <a:t>Document archive</a:t>
            </a:r>
          </a:p>
          <a:p>
            <a:pPr lvl="1"/>
            <a:r>
              <a:rPr lang="en-US" dirty="0" smtClean="0"/>
              <a:t> </a:t>
            </a:r>
            <a:r>
              <a:rPr lang="en-US" dirty="0" smtClean="0">
                <a:hlinkClick r:id="rId2"/>
              </a:rPr>
              <a:t>http://mentor.ieee.org/802.24/documents</a:t>
            </a:r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IEEE 802 announcement reflector, </a:t>
            </a:r>
            <a:r>
              <a:rPr lang="en-US" dirty="0" smtClean="0">
                <a:hlinkClick r:id="rId3"/>
              </a:rPr>
              <a:t>stds-802-all@listserv.ieee.org</a:t>
            </a:r>
            <a:endParaRPr lang="en-US" dirty="0" smtClean="0"/>
          </a:p>
          <a:p>
            <a:pPr lvl="1"/>
            <a:r>
              <a:rPr lang="en-US" dirty="0" smtClean="0"/>
              <a:t>Send email to listserv@listserv.ieee.org with no subject and with the </a:t>
            </a:r>
          </a:p>
          <a:p>
            <a:pPr lvl="1"/>
            <a:r>
              <a:rPr lang="en-US" dirty="0" smtClean="0"/>
              <a:t>following 2 lines appearing first in the body of the message</a:t>
            </a:r>
          </a:p>
          <a:p>
            <a:pPr marL="0" indent="0">
              <a:buNone/>
            </a:pPr>
            <a:r>
              <a:rPr lang="en-US" sz="2900" dirty="0">
                <a:latin typeface="+mj-lt"/>
              </a:rPr>
              <a:t>	</a:t>
            </a:r>
            <a:r>
              <a:rPr lang="en-US" sz="2900" dirty="0" smtClean="0">
                <a:latin typeface="+mj-lt"/>
              </a:rPr>
              <a:t>	Subscribe stds-802-all</a:t>
            </a:r>
          </a:p>
          <a:p>
            <a:pPr marL="0" indent="0">
              <a:buNone/>
            </a:pPr>
            <a:r>
              <a:rPr lang="en-US" sz="2900" dirty="0">
                <a:latin typeface="+mj-lt"/>
              </a:rPr>
              <a:t>	</a:t>
            </a:r>
            <a:r>
              <a:rPr lang="en-US" sz="2900" dirty="0" smtClean="0">
                <a:latin typeface="+mj-lt"/>
              </a:rPr>
              <a:t>	end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Tim Godfrey, EPRI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D2793805-6678-4F90-9549-7863581D2258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63055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Action Items from </a:t>
            </a:r>
            <a:r>
              <a:rPr lang="en-US" dirty="0" smtClean="0"/>
              <a:t>July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Carry Over: </a:t>
            </a:r>
          </a:p>
          <a:p>
            <a:pPr lvl="1"/>
            <a:r>
              <a:rPr lang="en-US" dirty="0" smtClean="0"/>
              <a:t>Ludwig</a:t>
            </a:r>
            <a:r>
              <a:rPr lang="en-US" dirty="0" smtClean="0"/>
              <a:t>: provide paragraph on Coexistence in global bands and global regulatory aspects. </a:t>
            </a:r>
          </a:p>
          <a:p>
            <a:pPr lvl="1"/>
            <a:r>
              <a:rPr lang="en-US" dirty="0" err="1" smtClean="0"/>
              <a:t>Yongho</a:t>
            </a:r>
            <a:r>
              <a:rPr lang="en-US" dirty="0" smtClean="0"/>
              <a:t> </a:t>
            </a:r>
            <a:r>
              <a:rPr lang="en-US" dirty="0" err="1" smtClean="0"/>
              <a:t>Seok</a:t>
            </a:r>
            <a:r>
              <a:rPr lang="en-US" dirty="0" smtClean="0"/>
              <a:t>: summary of </a:t>
            </a:r>
            <a:r>
              <a:rPr lang="en-US" dirty="0" smtClean="0"/>
              <a:t>802.11ah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New From July</a:t>
            </a:r>
          </a:p>
          <a:p>
            <a:pPr lvl="1"/>
            <a:r>
              <a:rPr lang="en-US" dirty="0"/>
              <a:t>Writing assignments in previous slides</a:t>
            </a:r>
          </a:p>
          <a:p>
            <a:pPr lvl="1"/>
            <a:r>
              <a:rPr lang="en-US" dirty="0"/>
              <a:t>Student Paper Contest </a:t>
            </a:r>
            <a:r>
              <a:rPr lang="en-US" dirty="0" smtClean="0"/>
              <a:t>process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D2793805-6678-4F90-9549-7863581D2258}" type="slidenum">
              <a:rPr lang="en-US" altLang="en-US" smtClean="0"/>
              <a:pPr/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74297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TAG Attendance Update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Account for different WG attendance recording mechanisms in 802.24</a:t>
            </a:r>
          </a:p>
          <a:p>
            <a:r>
              <a:rPr lang="en-US" dirty="0" smtClean="0"/>
              <a:t>Plan going forward</a:t>
            </a:r>
          </a:p>
          <a:p>
            <a:pPr lvl="1"/>
            <a:r>
              <a:rPr lang="en-US" dirty="0" smtClean="0"/>
              <a:t>2 Regular and One Optional</a:t>
            </a:r>
          </a:p>
          <a:p>
            <a:pPr lvl="2"/>
            <a:r>
              <a:rPr lang="en-US" dirty="0" smtClean="0"/>
              <a:t>Tuesday PM2 slot will be optional / extra credit</a:t>
            </a:r>
          </a:p>
          <a:p>
            <a:pPr lvl="2"/>
            <a:r>
              <a:rPr lang="en-US" dirty="0" smtClean="0"/>
              <a:t>Paper attendance will be available for 802.3 participants</a:t>
            </a:r>
          </a:p>
          <a:p>
            <a:pPr lvl="1"/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D2793805-6678-4F90-9549-7863581D2258}" type="slidenum">
              <a:rPr lang="en-US" altLang="en-US" smtClean="0"/>
              <a:pPr/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15627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Monday: 802.24.1 </a:t>
            </a:r>
            <a:r>
              <a:rPr lang="en-US" dirty="0" smtClean="0"/>
              <a:t>Tasks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419600"/>
          </a:xfrm>
        </p:spPr>
        <p:txBody>
          <a:bodyPr>
            <a:normAutofit/>
          </a:bodyPr>
          <a:lstStyle/>
          <a:p>
            <a:r>
              <a:rPr lang="en-US" dirty="0" smtClean="0"/>
              <a:t>802.24.1 Smart Grid TG Items</a:t>
            </a:r>
          </a:p>
          <a:p>
            <a:pPr lvl="1"/>
            <a:r>
              <a:rPr lang="en-US" dirty="0" smtClean="0"/>
              <a:t>Development of sub 1 GHz White Paper </a:t>
            </a:r>
          </a:p>
          <a:p>
            <a:pPr lvl="2"/>
            <a:r>
              <a:rPr lang="en-US" dirty="0" smtClean="0"/>
              <a:t>Scope Presentation 24-15-0004r1</a:t>
            </a:r>
          </a:p>
          <a:p>
            <a:pPr lvl="2"/>
            <a:r>
              <a:rPr lang="en-US" dirty="0" smtClean="0"/>
              <a:t>Outline: 24-15-0009r1</a:t>
            </a:r>
          </a:p>
          <a:p>
            <a:pPr lvl="2"/>
            <a:r>
              <a:rPr lang="en-US" dirty="0"/>
              <a:t>Integrate SGIP PAP2 Matrix reduced for Sub </a:t>
            </a:r>
            <a:r>
              <a:rPr lang="en-US" dirty="0" smtClean="0"/>
              <a:t>1GHz  24-15-16r1</a:t>
            </a:r>
          </a:p>
          <a:p>
            <a:pPr lvl="2"/>
            <a:r>
              <a:rPr lang="en-US" dirty="0" smtClean="0"/>
              <a:t>Review new contributions</a:t>
            </a:r>
          </a:p>
          <a:p>
            <a:pPr lvl="2"/>
            <a:r>
              <a:rPr lang="en-US" dirty="0" smtClean="0"/>
              <a:t>Integrate into draft</a:t>
            </a:r>
          </a:p>
          <a:p>
            <a:pPr lvl="1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Tim Godfrey, EPRI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D2793805-6678-4F90-9549-7863581D2258}" type="slidenum">
              <a:rPr lang="en-US" altLang="en-US" smtClean="0"/>
              <a:pPr/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13628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 GHz White Paper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Outline in </a:t>
            </a:r>
            <a:r>
              <a:rPr lang="en-US" sz="2400" dirty="0" smtClean="0"/>
              <a:t>24-15-0009-02-sgtg</a:t>
            </a:r>
            <a:endParaRPr lang="en-US" sz="2400" dirty="0"/>
          </a:p>
          <a:p>
            <a:r>
              <a:rPr lang="en-US" sz="2400" dirty="0" smtClean="0"/>
              <a:t>Author Assignments:</a:t>
            </a:r>
          </a:p>
          <a:p>
            <a:pPr lvl="1"/>
            <a:r>
              <a:rPr lang="en-US" sz="2000" dirty="0"/>
              <a:t>802.15.4g (SUN</a:t>
            </a:r>
            <a:r>
              <a:rPr lang="en-US" sz="2000" dirty="0" smtClean="0"/>
              <a:t>) Overview 	Steve Pope</a:t>
            </a:r>
          </a:p>
          <a:p>
            <a:pPr lvl="1"/>
            <a:r>
              <a:rPr lang="en-US" sz="2000" dirty="0"/>
              <a:t>802.11ah (S1G</a:t>
            </a:r>
            <a:r>
              <a:rPr lang="en-US" sz="2000" dirty="0" smtClean="0"/>
              <a:t>)			</a:t>
            </a:r>
            <a:r>
              <a:rPr lang="en-US" sz="2000" dirty="0" err="1" smtClean="0"/>
              <a:t>Yeongo</a:t>
            </a:r>
            <a:r>
              <a:rPr lang="en-US" sz="2000" dirty="0" smtClean="0"/>
              <a:t> </a:t>
            </a:r>
            <a:r>
              <a:rPr lang="en-US" sz="2000" dirty="0" err="1" smtClean="0"/>
              <a:t>Seok</a:t>
            </a:r>
            <a:endParaRPr lang="en-US" sz="2000" dirty="0" smtClean="0"/>
          </a:p>
          <a:p>
            <a:pPr lvl="1"/>
            <a:r>
              <a:rPr lang="en-US" sz="2000" dirty="0"/>
              <a:t>802.15.4m (TVWS</a:t>
            </a:r>
            <a:r>
              <a:rPr lang="en-US" sz="2000" dirty="0" smtClean="0"/>
              <a:t>)		</a:t>
            </a:r>
            <a:r>
              <a:rPr lang="en-US" sz="2000" dirty="0" err="1" smtClean="0"/>
              <a:t>Kunal</a:t>
            </a:r>
            <a:r>
              <a:rPr lang="en-US" sz="2000" dirty="0" smtClean="0"/>
              <a:t> Shah, Ben Rolfe</a:t>
            </a:r>
          </a:p>
          <a:p>
            <a:pPr lvl="1"/>
            <a:r>
              <a:rPr lang="en-US" sz="2000" dirty="0"/>
              <a:t>802.19.1				Steve </a:t>
            </a:r>
            <a:r>
              <a:rPr lang="en-US" sz="2000" dirty="0" err="1"/>
              <a:t>Shellhammer</a:t>
            </a:r>
            <a:endParaRPr lang="en-US" sz="2000" dirty="0"/>
          </a:p>
          <a:p>
            <a:pPr lvl="1"/>
            <a:r>
              <a:rPr lang="en-US" sz="2000" dirty="0" smtClean="0"/>
              <a:t>802.22			</a:t>
            </a:r>
            <a:r>
              <a:rPr lang="en-US" sz="2000" dirty="0"/>
              <a:t>	Apurva </a:t>
            </a:r>
            <a:r>
              <a:rPr lang="en-US" sz="2000" dirty="0" smtClean="0"/>
              <a:t>Mody</a:t>
            </a:r>
          </a:p>
          <a:p>
            <a:pPr lvl="1"/>
            <a:r>
              <a:rPr lang="en-US" sz="2000" dirty="0" smtClean="0"/>
              <a:t>Sub-1GHz Applications		</a:t>
            </a:r>
            <a:r>
              <a:rPr lang="en-US" sz="2000" dirty="0" err="1" smtClean="0"/>
              <a:t>Jeritt</a:t>
            </a:r>
            <a:r>
              <a:rPr lang="en-US" sz="2000" dirty="0" smtClean="0"/>
              <a:t> Kent</a:t>
            </a:r>
          </a:p>
          <a:p>
            <a:pPr lvl="1"/>
            <a:r>
              <a:rPr lang="en-US" sz="2000" dirty="0" smtClean="0"/>
              <a:t>Coexistence			(TBA)</a:t>
            </a:r>
          </a:p>
          <a:p>
            <a:pPr lvl="1"/>
            <a:r>
              <a:rPr lang="en-US" sz="2000" dirty="0"/>
              <a:t>Global regulatory environment </a:t>
            </a:r>
            <a:r>
              <a:rPr lang="en-US" sz="2000" dirty="0" smtClean="0"/>
              <a:t>	</a:t>
            </a:r>
            <a:r>
              <a:rPr lang="en-US" sz="2000" dirty="0" err="1" smtClean="0"/>
              <a:t>Kunal</a:t>
            </a:r>
            <a:r>
              <a:rPr lang="en-US" sz="2000" dirty="0" smtClean="0"/>
              <a:t> </a:t>
            </a:r>
            <a:r>
              <a:rPr lang="en-US" sz="2000" dirty="0"/>
              <a:t>Shah, </a:t>
            </a:r>
            <a:r>
              <a:rPr lang="en-US" sz="2000" dirty="0" smtClean="0"/>
              <a:t>Phil Beecher</a:t>
            </a:r>
          </a:p>
          <a:p>
            <a:r>
              <a:rPr lang="en-US" sz="2400" dirty="0" smtClean="0"/>
              <a:t>Contributions requested by end of August</a:t>
            </a: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A42A6F1F-89D0-4C7C-88C0-E46BC40C428C}" type="slidenum">
              <a:rPr lang="en-US" altLang="en-US" smtClean="0"/>
              <a:pPr/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69131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Tuesday: </a:t>
            </a:r>
            <a:r>
              <a:rPr lang="en-US" dirty="0" smtClean="0"/>
              <a:t>802.24.1 Tasks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ITU SC1 Question 236 </a:t>
            </a:r>
            <a:r>
              <a:rPr lang="en-US" dirty="0" smtClean="0"/>
              <a:t>Review / Response</a:t>
            </a:r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D2793805-6678-4F90-9549-7863581D2258}" type="slidenum">
              <a:rPr lang="en-US" altLang="en-US" smtClean="0"/>
              <a:pPr/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47617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tx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tx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6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IEEE-P802_24</Template>
  <TotalTime>2368</TotalTime>
  <Words>925</Words>
  <Application>Microsoft Office PowerPoint</Application>
  <PresentationFormat>On-screen Show (4:3)</PresentationFormat>
  <Paragraphs>210</Paragraphs>
  <Slides>20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Arial</vt:lpstr>
      <vt:lpstr>Helvetica</vt:lpstr>
      <vt:lpstr>Monotype Sorts</vt:lpstr>
      <vt:lpstr>Times New Roman</vt:lpstr>
      <vt:lpstr>Office Theme</vt:lpstr>
      <vt:lpstr>Default Design</vt:lpstr>
      <vt:lpstr>802.24 Vertical Applications TAG</vt:lpstr>
      <vt:lpstr>Guidelines for IEEE-SA Meetings</vt:lpstr>
      <vt:lpstr>802.24 Overview</vt:lpstr>
      <vt:lpstr>Administration</vt:lpstr>
      <vt:lpstr>Action Items from July</vt:lpstr>
      <vt:lpstr>TAG Attendance Update</vt:lpstr>
      <vt:lpstr>Monday: 802.24.1 Tasks</vt:lpstr>
      <vt:lpstr>Sub GHz White Paper</vt:lpstr>
      <vt:lpstr>Tuesday: 802.24.1 Tasks</vt:lpstr>
      <vt:lpstr>ITU-R WP 1A Q236/1 report on Smart Grid</vt:lpstr>
      <vt:lpstr>Wednesday 802.24.1</vt:lpstr>
      <vt:lpstr>White Paper Companion Presentation</vt:lpstr>
      <vt:lpstr>PAP 2 Wireless Matrix </vt:lpstr>
      <vt:lpstr>PAP 2 Wireless Matrix </vt:lpstr>
      <vt:lpstr>802 Student Paper Competition</vt:lpstr>
      <vt:lpstr>Format of Competition</vt:lpstr>
      <vt:lpstr>Wednesday 802.24 TAG</vt:lpstr>
      <vt:lpstr>802.24 TAG closing</vt:lpstr>
      <vt:lpstr>Next Meeting of 802.24</vt:lpstr>
      <vt:lpstr>Adjourn</vt:lpstr>
    </vt:vector>
  </TitlesOfParts>
  <Company>GTE Laboratories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>IEEE 802.15 &lt;subject&gt;</dc:subject>
  <dc:creator>Godfrey, Tim</dc:creator>
  <cp:keywords/>
  <dc:description>&lt;doc#&gt;</dc:description>
  <cp:lastModifiedBy>Godfrey, Tim</cp:lastModifiedBy>
  <cp:revision>56</cp:revision>
  <cp:lastPrinted>1998-02-10T13:28:06Z</cp:lastPrinted>
  <dcterms:created xsi:type="dcterms:W3CDTF">2015-05-13T21:49:41Z</dcterms:created>
  <dcterms:modified xsi:type="dcterms:W3CDTF">2015-09-04T19:14:43Z</dcterms:modified>
</cp:coreProperties>
</file>