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69" r:id="rId3"/>
    <p:sldMasterId id="2147483678" r:id="rId4"/>
  </p:sldMasterIdLst>
  <p:notesMasterIdLst>
    <p:notesMasterId r:id="rId25"/>
  </p:notesMasterIdLst>
  <p:handoutMasterIdLst>
    <p:handoutMasterId r:id="rId26"/>
  </p:handoutMasterIdLst>
  <p:sldIdLst>
    <p:sldId id="256" r:id="rId5"/>
    <p:sldId id="258" r:id="rId6"/>
    <p:sldId id="259" r:id="rId7"/>
    <p:sldId id="272" r:id="rId8"/>
    <p:sldId id="267" r:id="rId9"/>
    <p:sldId id="268" r:id="rId10"/>
    <p:sldId id="269" r:id="rId11"/>
    <p:sldId id="270" r:id="rId12"/>
    <p:sldId id="271" r:id="rId13"/>
    <p:sldId id="260" r:id="rId14"/>
    <p:sldId id="273" r:id="rId15"/>
    <p:sldId id="274" r:id="rId16"/>
    <p:sldId id="275" r:id="rId17"/>
    <p:sldId id="276" r:id="rId18"/>
    <p:sldId id="261" r:id="rId19"/>
    <p:sldId id="262" r:id="rId20"/>
    <p:sldId id="263" r:id="rId21"/>
    <p:sldId id="264" r:id="rId22"/>
    <p:sldId id="265" r:id="rId23"/>
    <p:sldId id="266" r:id="rId24"/>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85048" autoAdjust="0"/>
  </p:normalViewPr>
  <p:slideViewPr>
    <p:cSldViewPr>
      <p:cViewPr varScale="1">
        <p:scale>
          <a:sx n="67" d="100"/>
          <a:sy n="67" d="100"/>
        </p:scale>
        <p:origin x="1326"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November 2014</a:t>
            </a:r>
            <a:endParaRPr lang="en-GB" dirty="0"/>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pic>
        <p:nvPicPr>
          <p:cNvPr id="10" name="Picture 9" descr="2012 PowerPoint title banner_v5.jpg"/>
          <p:cNvPicPr>
            <a:picLocks noChangeAspect="1"/>
          </p:cNvPicPr>
          <p:nvPr userDrawn="1"/>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userDrawn="1"/>
        </p:nvPicPr>
        <p:blipFill>
          <a:blip r:embed="rId3" cstate="print"/>
          <a:srcRect/>
          <a:stretch>
            <a:fillRect/>
          </a:stretch>
        </p:blipFill>
        <p:spPr bwMode="auto">
          <a:xfrm>
            <a:off x="2999232" y="1629992"/>
            <a:ext cx="3145536" cy="512064"/>
          </a:xfrm>
          <a:prstGeom prst="rect">
            <a:avLst/>
          </a:prstGeom>
          <a:noFill/>
        </p:spPr>
      </p:pic>
    </p:spTree>
    <p:extLst>
      <p:ext uri="{BB962C8B-B14F-4D97-AF65-F5344CB8AC3E}">
        <p14:creationId xmlns:p14="http://schemas.microsoft.com/office/powerpoint/2010/main" val="109263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134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236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596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790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403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488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smtClean="0"/>
              <a:t>Click icon to add chart</a:t>
            </a:r>
            <a:endParaRPr lang="en-US"/>
          </a:p>
        </p:txBody>
      </p:sp>
    </p:spTree>
    <p:extLst>
      <p:ext uri="{BB962C8B-B14F-4D97-AF65-F5344CB8AC3E}">
        <p14:creationId xmlns:p14="http://schemas.microsoft.com/office/powerpoint/2010/main" val="3519929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dirty="0" smtClean="0">
              <a:solidFill>
                <a:srgbClr val="000000"/>
              </a:solidFill>
              <a:latin typeface="Arial" charset="0"/>
              <a:ea typeface="+mn-ea"/>
            </a:endParaRPr>
          </a:p>
        </p:txBody>
      </p:sp>
      <p:pic>
        <p:nvPicPr>
          <p:cNvPr id="10" name="Picture 9" descr="2012 PowerPoint title banner_v5.jpg"/>
          <p:cNvPicPr>
            <a:picLocks noChangeAspect="1"/>
          </p:cNvPicPr>
          <p:nvPr userDrawn="1"/>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userDrawn="1"/>
        </p:nvPicPr>
        <p:blipFill>
          <a:blip r:embed="rId3" cstate="print"/>
          <a:srcRect/>
          <a:stretch>
            <a:fillRect/>
          </a:stretch>
        </p:blipFill>
        <p:spPr bwMode="auto">
          <a:xfrm>
            <a:off x="2999232" y="1629992"/>
            <a:ext cx="3145536" cy="512064"/>
          </a:xfrm>
          <a:prstGeom prst="rect">
            <a:avLst/>
          </a:prstGeom>
          <a:noFill/>
        </p:spPr>
      </p:pic>
    </p:spTree>
    <p:extLst>
      <p:ext uri="{BB962C8B-B14F-4D97-AF65-F5344CB8AC3E}">
        <p14:creationId xmlns:p14="http://schemas.microsoft.com/office/powerpoint/2010/main" val="269283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56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Date Placeholder 16"/>
          <p:cNvSpPr>
            <a:spLocks noGrp="1"/>
          </p:cNvSpPr>
          <p:nvPr>
            <p:ph type="dt" idx="10"/>
          </p:nvPr>
        </p:nvSpPr>
        <p:spPr/>
        <p:txBody>
          <a:bodyPr/>
          <a:lstStyle/>
          <a:p>
            <a:r>
              <a:rPr lang="en-US" dirty="0" smtClean="0"/>
              <a:t>November 2014</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224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71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452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6581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21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635935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11/4/2014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11/4/2014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11/4/2014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November 2014</a:t>
            </a:r>
            <a:endParaRPr lang="en-GB" dirty="0"/>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11/4/2014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11/4/2014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11/4/2014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11/4/2014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11/4/2014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11/4/2014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11/4/2014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November 2014</a:t>
            </a:r>
            <a:endParaRPr lang="en-GB" dirty="0"/>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dirty="0" smtClean="0"/>
              <a:t>November 2014</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smtClean="0"/>
              <a:t>November 2014</a:t>
            </a:r>
            <a:endParaRPr lang="en-GB" dirty="0"/>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November 2014</a:t>
            </a:r>
            <a:endParaRPr lang="en-GB" dirty="0"/>
          </a:p>
        </p:txBody>
      </p:sp>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November 2014</a:t>
            </a:r>
            <a:endParaRPr lang="en-GB" dirty="0"/>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November 2014</a:t>
            </a:r>
            <a:endParaRPr lang="en-GB" dirty="0"/>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November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802.24-14/0035r0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defTabSz="914400">
              <a:buClrTx/>
              <a:buSzTx/>
              <a:buFontTx/>
              <a:buNone/>
            </a:pPr>
            <a:endParaRPr lang="en-US"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pPr algn="ctr" defTabSz="914400">
              <a:spcBef>
                <a:spcPct val="50000"/>
              </a:spcBef>
              <a:buClrTx/>
              <a:buSzTx/>
              <a:buFontTx/>
              <a:buNone/>
            </a:pPr>
            <a:fld id="{324FBA8B-C479-4BF9-A515-8ED623D42A4A}" type="slidenum">
              <a:rPr lang="en-US" sz="1000">
                <a:solidFill>
                  <a:srgbClr val="4D4D4D"/>
                </a:solidFill>
                <a:latin typeface="Arial" charset="0"/>
                <a:ea typeface="+mn-ea"/>
              </a:rPr>
              <a:pPr algn="ctr" defTabSz="914400">
                <a:spcBef>
                  <a:spcPct val="50000"/>
                </a:spcBef>
                <a:buClrTx/>
                <a:buSzTx/>
                <a:buFontTx/>
                <a:buNone/>
              </a:pPr>
              <a:t>‹#›</a:t>
            </a:fld>
            <a:endParaRPr lang="en-US" sz="1000">
              <a:solidFill>
                <a:srgbClr val="4D4D4D"/>
              </a:solidFill>
              <a:latin typeface="Arial" charset="0"/>
              <a:ea typeface="+mn-ea"/>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defTabSz="914400">
              <a:spcBef>
                <a:spcPct val="50000"/>
              </a:spcBef>
              <a:buClrTx/>
              <a:buSzTx/>
              <a:buFontTx/>
              <a:buNone/>
            </a:pPr>
            <a:r>
              <a:rPr lang="en-US" sz="700" dirty="0">
                <a:solidFill>
                  <a:srgbClr val="4D4D4D"/>
                </a:solidFill>
                <a:latin typeface="Arial" charset="0"/>
                <a:ea typeface="+mn-ea"/>
                <a:cs typeface="Arial" charset="0"/>
              </a:rPr>
              <a:t>© </a:t>
            </a:r>
            <a:r>
              <a:rPr lang="en-US" sz="700" dirty="0" smtClean="0">
                <a:solidFill>
                  <a:srgbClr val="4D4D4D"/>
                </a:solidFill>
                <a:latin typeface="Arial" charset="0"/>
                <a:ea typeface="+mn-ea"/>
                <a:cs typeface="Arial" charset="0"/>
              </a:rPr>
              <a:t>2013 </a:t>
            </a:r>
            <a:r>
              <a:rPr lang="en-US" sz="700" dirty="0">
                <a:solidFill>
                  <a:srgbClr val="4D4D4D"/>
                </a:solidFill>
                <a:latin typeface="Arial" charset="0"/>
                <a:ea typeface="+mn-ea"/>
                <a:cs typeface="Arial" charset="0"/>
              </a:rPr>
              <a:t>Electric Power Research Institute, Inc. All rights reserved.</a:t>
            </a:r>
            <a:endParaRPr lang="en-US" sz="700" dirty="0">
              <a:solidFill>
                <a:srgbClr val="4D4D4D"/>
              </a:solidFill>
              <a:latin typeface="Arial" charset="0"/>
              <a:ea typeface="+mn-ea"/>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extLst>
      <p:ext uri="{BB962C8B-B14F-4D97-AF65-F5344CB8AC3E}">
        <p14:creationId xmlns:p14="http://schemas.microsoft.com/office/powerpoint/2010/main" val="1361580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defTabSz="914400">
              <a:buClrTx/>
              <a:buSzTx/>
              <a:buFontTx/>
              <a:buNone/>
            </a:pPr>
            <a:endParaRPr lang="en-US" dirty="0"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pPr algn="ctr" defTabSz="914400">
              <a:spcBef>
                <a:spcPct val="50000"/>
              </a:spcBef>
              <a:buClrTx/>
              <a:buSzTx/>
              <a:buFontTx/>
              <a:buNone/>
            </a:pPr>
            <a:fld id="{324FBA8B-C479-4BF9-A515-8ED623D42A4A}" type="slidenum">
              <a:rPr lang="en-US" sz="1000">
                <a:solidFill>
                  <a:srgbClr val="4D4D4D"/>
                </a:solidFill>
                <a:latin typeface="Arial" charset="0"/>
                <a:ea typeface="+mn-ea"/>
              </a:rPr>
              <a:pPr algn="ctr" defTabSz="914400">
                <a:spcBef>
                  <a:spcPct val="50000"/>
                </a:spcBef>
                <a:buClrTx/>
                <a:buSzTx/>
                <a:buFontTx/>
                <a:buNone/>
              </a:pPr>
              <a:t>‹#›</a:t>
            </a:fld>
            <a:endParaRPr lang="en-US" sz="1000" dirty="0">
              <a:solidFill>
                <a:srgbClr val="4D4D4D"/>
              </a:solidFill>
              <a:latin typeface="Arial" charset="0"/>
              <a:ea typeface="+mn-ea"/>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defTabSz="914400">
              <a:spcBef>
                <a:spcPct val="50000"/>
              </a:spcBef>
              <a:buClrTx/>
              <a:buSzTx/>
              <a:buFontTx/>
              <a:buNone/>
            </a:pPr>
            <a:r>
              <a:rPr lang="en-US" sz="700" dirty="0">
                <a:solidFill>
                  <a:srgbClr val="4D4D4D"/>
                </a:solidFill>
                <a:latin typeface="Arial" charset="0"/>
                <a:ea typeface="+mn-ea"/>
                <a:cs typeface="Arial" charset="0"/>
              </a:rPr>
              <a:t>© </a:t>
            </a:r>
            <a:r>
              <a:rPr lang="en-US" sz="700" dirty="0" smtClean="0">
                <a:solidFill>
                  <a:srgbClr val="4D4D4D"/>
                </a:solidFill>
                <a:latin typeface="Arial" charset="0"/>
                <a:ea typeface="+mn-ea"/>
                <a:cs typeface="Arial" charset="0"/>
              </a:rPr>
              <a:t>2014 </a:t>
            </a:r>
            <a:r>
              <a:rPr lang="en-US" sz="700" dirty="0">
                <a:solidFill>
                  <a:srgbClr val="4D4D4D"/>
                </a:solidFill>
                <a:latin typeface="Arial" charset="0"/>
                <a:ea typeface="+mn-ea"/>
                <a:cs typeface="Arial" charset="0"/>
              </a:rPr>
              <a:t>Electric Power Research Institute, Inc. All rights reserved.</a:t>
            </a:r>
            <a:endParaRPr lang="en-US" sz="700" dirty="0">
              <a:solidFill>
                <a:srgbClr val="4D4D4D"/>
              </a:solidFill>
              <a:latin typeface="Arial" charset="0"/>
              <a:ea typeface="+mn-ea"/>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extLst>
      <p:ext uri="{BB962C8B-B14F-4D97-AF65-F5344CB8AC3E}">
        <p14:creationId xmlns:p14="http://schemas.microsoft.com/office/powerpoint/2010/main" val="42589281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11/4/2014</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0"/>
          </p:nvPr>
        </p:nvSpPr>
        <p:spPr>
          <a:xfrm>
            <a:off x="696912" y="333375"/>
            <a:ext cx="2303451" cy="273050"/>
          </a:xfrm>
        </p:spPr>
        <p:txBody>
          <a:bodyPr/>
          <a:lstStyle/>
          <a:p>
            <a:r>
              <a:rPr lang="en-US" smtClean="0"/>
              <a:t>November 2014</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2014-11-04</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094" name="Document" r:id="rId4" imgW="8227618" imgH="1704483" progId="Word.Document.8">
                  <p:embed/>
                </p:oleObj>
              </mc:Choice>
              <mc:Fallback>
                <p:oleObj name="Document" r:id="rId4" imgW="8227618" imgH="1704483" progId="Word.Document.8">
                  <p:embed/>
                  <p:pic>
                    <p:nvPicPr>
                      <p:cNvPr id="0" name="Picture 3"/>
                      <p:cNvPicPr>
                        <a:picLocks noChangeAspect="1" noChangeArrowheads="1"/>
                      </p:cNvPicPr>
                      <p:nvPr/>
                    </p:nvPicPr>
                    <p:blipFill>
                      <a:blip r:embed="rId5"/>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67000"/>
            <a:ext cx="5513048" cy="461665"/>
          </a:xfrm>
          <a:prstGeom prst="rect">
            <a:avLst/>
          </a:prstGeom>
          <a:noFill/>
        </p:spPr>
        <p:txBody>
          <a:bodyPr wrap="none" rtlCol="0">
            <a:spAutoFit/>
          </a:bodyPr>
          <a:lstStyle/>
          <a:p>
            <a:r>
              <a:rPr lang="en-US" dirty="0" smtClean="0">
                <a:solidFill>
                  <a:schemeClr val="tx1"/>
                </a:solidFill>
              </a:rPr>
              <a:t>Something on cyber security and IEEE 802</a:t>
            </a:r>
            <a:endParaRPr lang="en-US" dirty="0">
              <a:solidFill>
                <a:schemeClr val="tx1"/>
              </a:solidFill>
            </a:endParaRPr>
          </a:p>
        </p:txBody>
      </p:sp>
    </p:spTree>
    <p:extLst>
      <p:ext uri="{BB962C8B-B14F-4D97-AF65-F5344CB8AC3E}">
        <p14:creationId xmlns:p14="http://schemas.microsoft.com/office/powerpoint/2010/main" val="143601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Comparison with PLC – advantage of operation even if power line is damaged</a:t>
            </a:r>
            <a:endParaRPr lang="en-US" dirty="0"/>
          </a:p>
        </p:txBody>
      </p:sp>
      <p:sp>
        <p:nvSpPr>
          <p:cNvPr id="3" name="Date Placeholder 2"/>
          <p:cNvSpPr>
            <a:spLocks noGrp="1"/>
          </p:cNvSpPr>
          <p:nvPr>
            <p:ph type="dt" idx="10"/>
          </p:nvPr>
        </p:nvSpPr>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56706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Graphic /  example of a mesh network</a:t>
            </a:r>
            <a:endParaRPr lang="en-US" dirty="0"/>
          </a:p>
        </p:txBody>
      </p:sp>
      <p:sp>
        <p:nvSpPr>
          <p:cNvPr id="3" name="Date Placeholder 2"/>
          <p:cNvSpPr>
            <a:spLocks noGrp="1"/>
          </p:cNvSpPr>
          <p:nvPr>
            <p:ph type="dt" idx="10"/>
          </p:nvPr>
        </p:nvSpPr>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6709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 of how higher layer protocols such as IEC 61850, 61968, DLMS/COSEM, can operate over IEEE 802 and take advantage of its features. </a:t>
            </a:r>
            <a:endParaRPr lang="en-US" dirty="0"/>
          </a:p>
        </p:txBody>
      </p:sp>
      <p:sp>
        <p:nvSpPr>
          <p:cNvPr id="3" name="Date Placeholder 2"/>
          <p:cNvSpPr>
            <a:spLocks noGrp="1"/>
          </p:cNvSpPr>
          <p:nvPr>
            <p:ph type="dt" idx="10"/>
          </p:nvPr>
        </p:nvSpPr>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14</a:t>
            </a:fld>
            <a:endParaRPr lang="en-GB"/>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09964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a:t>
            </a:r>
            <a:r>
              <a:rPr lang="en-US" dirty="0" smtClean="0"/>
              <a:t>standards </a:t>
            </a:r>
            <a:r>
              <a:rPr lang="en-US" dirty="0" smtClean="0"/>
              <a:t>hierarchy</a:t>
            </a:r>
            <a:endParaRPr lang="en-US" dirty="0"/>
          </a:p>
        </p:txBody>
      </p:sp>
      <p:cxnSp>
        <p:nvCxnSpPr>
          <p:cNvPr id="14" name="Straight Connector 13"/>
          <p:cNvCxnSpPr/>
          <p:nvPr/>
        </p:nvCxnSpPr>
        <p:spPr bwMode="auto">
          <a:xfrm>
            <a:off x="1391080" y="2033911"/>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874403"/>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40464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42750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438939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61346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41508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5036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82635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7322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50673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96089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52983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9718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31242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32766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6880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8404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971800"/>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3271688"/>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58140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3395246"/>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48832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4046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51894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5245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65184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7555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42559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4845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7322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9608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5189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868269"/>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419809"/>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9841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5402491"/>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4174123"/>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a:t>
            </a:r>
            <a:r>
              <a:rPr lang="en-US" sz="1200" dirty="0" smtClean="0">
                <a:solidFill>
                  <a:srgbClr val="000000"/>
                </a:solidFill>
                <a:latin typeface="Arial" charset="0"/>
                <a:ea typeface="+mn-ea"/>
              </a:rPr>
              <a:t>relevant</a:t>
            </a:r>
            <a:endParaRPr lang="en-US" sz="1200" dirty="0">
              <a:solidFill>
                <a:srgbClr val="000000"/>
              </a:solidFill>
              <a:latin typeface="Arial" charset="0"/>
              <a:ea typeface="+mn-ea"/>
            </a:endParaRPr>
          </a:p>
        </p:txBody>
      </p:sp>
      <p:sp>
        <p:nvSpPr>
          <p:cNvPr id="77" name="TextBox 76"/>
          <p:cNvSpPr txBox="1"/>
          <p:nvPr/>
        </p:nvSpPr>
        <p:spPr>
          <a:xfrm>
            <a:off x="612094" y="4454377"/>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a:t>
            </a:r>
            <a:r>
              <a:rPr lang="en-US" sz="1200" dirty="0" smtClean="0">
                <a:solidFill>
                  <a:srgbClr val="000000"/>
                </a:solidFill>
                <a:latin typeface="Arial" charset="0"/>
                <a:ea typeface="+mn-ea"/>
              </a:rPr>
              <a:t>relevant</a:t>
            </a:r>
            <a:endParaRPr lang="en-US" sz="1200" dirty="0">
              <a:solidFill>
                <a:srgbClr val="000000"/>
              </a:solidFill>
              <a:latin typeface="Arial" charset="0"/>
              <a:ea typeface="+mn-ea"/>
            </a:endParaRPr>
          </a:p>
        </p:txBody>
      </p:sp>
      <p:sp>
        <p:nvSpPr>
          <p:cNvPr id="79" name="Rectangle 78"/>
          <p:cNvSpPr/>
          <p:nvPr/>
        </p:nvSpPr>
        <p:spPr bwMode="auto">
          <a:xfrm>
            <a:off x="2687634" y="58752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621362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637127"/>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930549"/>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202703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610126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607847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524000"/>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p:nvPr>
        </p:nvSpPr>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8194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3246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12192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419600"/>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419600"/>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a:t>
            </a:r>
            <a:r>
              <a:rPr lang="en-US" sz="1200" dirty="0" smtClean="0">
                <a:solidFill>
                  <a:srgbClr val="000000"/>
                </a:solidFill>
                <a:latin typeface="Arial" charset="0"/>
                <a:ea typeface="+mn-ea"/>
              </a:rPr>
              <a:t>11af</a:t>
            </a:r>
            <a:endParaRPr lang="en-US" sz="1200" dirty="0" smtClean="0">
              <a:solidFill>
                <a:srgbClr val="000000"/>
              </a:solidFill>
              <a:latin typeface="Arial" charset="0"/>
              <a:ea typeface="+mn-ea"/>
            </a:endParaRPr>
          </a:p>
        </p:txBody>
      </p:sp>
      <p:sp>
        <p:nvSpPr>
          <p:cNvPr id="28" name="Rounded Rectangle 27"/>
          <p:cNvSpPr/>
          <p:nvPr/>
        </p:nvSpPr>
        <p:spPr bwMode="auto">
          <a:xfrm>
            <a:off x="5105400" y="4419600"/>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4533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5224790"/>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40055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77699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533400"/>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51460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5257800"/>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6019800"/>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767711"/>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p:nvPr>
        </p:nvSpPr>
        <p:spPr/>
        <p:txBody>
          <a:bodyPr/>
          <a:lstStyle/>
          <a:p>
            <a:r>
              <a:rPr lang="en-US" dirty="0" smtClean="0"/>
              <a:t>IEEE 802.15 </a:t>
            </a:r>
            <a:r>
              <a:rPr lang="en-US" dirty="0" smtClean="0"/>
              <a:t>standards </a:t>
            </a:r>
            <a:r>
              <a:rPr lang="en-US" dirty="0" smtClean="0"/>
              <a:t>hierarchy</a:t>
            </a:r>
            <a:endParaRPr lang="en-US" dirty="0"/>
          </a:p>
        </p:txBody>
      </p: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634111"/>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2274708"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AMI 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2028180"/>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204193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1179921"/>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874403"/>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a:t>
              </a:r>
              <a:r>
                <a:rPr lang="en-US" sz="1200" dirty="0" smtClean="0">
                  <a:solidFill>
                    <a:srgbClr val="000000"/>
                  </a:solidFill>
                  <a:latin typeface="Arial" charset="0"/>
                  <a:ea typeface="+mn-ea"/>
                </a:rPr>
                <a:t>More Grid </a:t>
              </a:r>
              <a:r>
                <a:rPr lang="en-US" sz="1200" dirty="0" smtClean="0">
                  <a:solidFill>
                    <a:srgbClr val="000000"/>
                  </a:solidFill>
                  <a:latin typeface="Arial" charset="0"/>
                  <a:ea typeface="+mn-ea"/>
                </a:rPr>
                <a:t>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a:t>
              </a:r>
              <a:r>
                <a:rPr lang="en-US" sz="1200" dirty="0" smtClean="0">
                  <a:solidFill>
                    <a:srgbClr val="000000"/>
                  </a:solidFill>
                  <a:latin typeface="Arial" charset="0"/>
                  <a:ea typeface="+mn-ea"/>
                </a:rPr>
                <a:t>Less Grid </a:t>
              </a:r>
              <a:r>
                <a:rPr lang="en-US" sz="1200" dirty="0" smtClean="0">
                  <a:solidFill>
                    <a:srgbClr val="000000"/>
                  </a:solidFill>
                  <a:latin typeface="Arial" charset="0"/>
                  <a:ea typeface="+mn-ea"/>
                </a:rPr>
                <a:t>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9436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4267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7150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743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13716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9972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524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12192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12192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12192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470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4958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6482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4958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800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800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6482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8006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38200" y="4509701"/>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950</a:t>
            </a:r>
            <a:endParaRPr lang="en-US" sz="900" dirty="0">
              <a:solidFill>
                <a:srgbClr val="000000"/>
              </a:solidFill>
              <a:latin typeface="Arial" charset="0"/>
              <a:ea typeface="+mn-ea"/>
            </a:endParaRPr>
          </a:p>
        </p:txBody>
      </p:sp>
      <p:sp>
        <p:nvSpPr>
          <p:cNvPr id="80" name="Rounded Rectangle 79"/>
          <p:cNvSpPr/>
          <p:nvPr/>
        </p:nvSpPr>
        <p:spPr bwMode="auto">
          <a:xfrm>
            <a:off x="6477000" y="25908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4958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51054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5105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953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6670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5146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51054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p:nvPr>
        </p:nvSpPr>
        <p:spPr/>
        <p:txBody>
          <a:bodyPr/>
          <a:lstStyle/>
          <a:p>
            <a:r>
              <a:rPr lang="en-US" dirty="0" smtClean="0"/>
              <a:t>IEEE 802.16 </a:t>
            </a:r>
            <a:r>
              <a:rPr lang="en-US" dirty="0" smtClean="0"/>
              <a:t>standards </a:t>
            </a:r>
            <a:r>
              <a:rPr lang="en-US" dirty="0" smtClean="0"/>
              <a:t>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a:t>
            </a:r>
            <a:r>
              <a:rPr lang="en-US" sz="1200" dirty="0" smtClean="0">
                <a:solidFill>
                  <a:srgbClr val="000000"/>
                </a:solidFill>
                <a:latin typeface="Arial" charset="0"/>
                <a:ea typeface="+mn-ea"/>
              </a:rPr>
              <a:t>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4864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486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365760" y="182563"/>
            <a:ext cx="8412480" cy="350837"/>
          </a:xfrm>
        </p:spPr>
        <p:txBody>
          <a:bodyPr/>
          <a:lstStyle/>
          <a:p>
            <a:pPr algn="ctr"/>
            <a:r>
              <a:rPr lang="en-US" sz="2000" dirty="0" smtClean="0"/>
              <a:t>Key Standards for Integrated Grid Communications Networks</a:t>
            </a:r>
            <a:endParaRPr lang="en-US" sz="20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sp>
        <p:nvSpPr>
          <p:cNvPr id="79" name="TextBox 78"/>
          <p:cNvSpPr txBox="1"/>
          <p:nvPr/>
        </p:nvSpPr>
        <p:spPr>
          <a:xfrm>
            <a:off x="5791200" y="1143000"/>
            <a:ext cx="58221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LAN</a:t>
            </a:r>
            <a:endParaRPr lang="en-US" sz="1600" dirty="0">
              <a:solidFill>
                <a:srgbClr val="000000"/>
              </a:solidFill>
              <a:latin typeface="Arial" charset="0"/>
              <a:ea typeface="+mn-ea"/>
            </a:endParaRPr>
          </a:p>
        </p:txBody>
      </p:sp>
      <p:sp>
        <p:nvSpPr>
          <p:cNvPr id="80" name="TextBox 79"/>
          <p:cNvSpPr txBox="1"/>
          <p:nvPr/>
        </p:nvSpPr>
        <p:spPr>
          <a:xfrm>
            <a:off x="5754941" y="1952106"/>
            <a:ext cx="654731"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WAN</a:t>
            </a:r>
            <a:endParaRPr lang="en-US" sz="1600" dirty="0">
              <a:solidFill>
                <a:srgbClr val="000000"/>
              </a:solidFill>
              <a:latin typeface="Arial" charset="0"/>
              <a:ea typeface="+mn-ea"/>
            </a:endParaRPr>
          </a:p>
        </p:txBody>
      </p:sp>
      <p:sp>
        <p:nvSpPr>
          <p:cNvPr id="84" name="TextBox 83"/>
          <p:cNvSpPr txBox="1"/>
          <p:nvPr/>
        </p:nvSpPr>
        <p:spPr>
          <a:xfrm>
            <a:off x="5791265" y="3318164"/>
            <a:ext cx="58208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FAN</a:t>
            </a:r>
            <a:endParaRPr lang="en-US" sz="1600" dirty="0">
              <a:solidFill>
                <a:srgbClr val="000000"/>
              </a:solidFill>
              <a:latin typeface="Arial" charset="0"/>
              <a:ea typeface="+mn-ea"/>
            </a:endParaRPr>
          </a:p>
        </p:txBody>
      </p:sp>
      <p:sp>
        <p:nvSpPr>
          <p:cNvPr id="85" name="TextBox 84"/>
          <p:cNvSpPr txBox="1"/>
          <p:nvPr/>
        </p:nvSpPr>
        <p:spPr>
          <a:xfrm>
            <a:off x="5498277" y="5728855"/>
            <a:ext cx="91242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Devices</a:t>
            </a:r>
            <a:endParaRPr lang="en-US" sz="1600" dirty="0">
              <a:solidFill>
                <a:srgbClr val="000000"/>
              </a:solidFill>
              <a:latin typeface="Arial" charset="0"/>
              <a:ea typeface="+mn-ea"/>
            </a:endParaRPr>
          </a:p>
        </p:txBody>
      </p:sp>
      <p:sp>
        <p:nvSpPr>
          <p:cNvPr id="86" name="TextBox 85"/>
          <p:cNvSpPr txBox="1"/>
          <p:nvPr/>
        </p:nvSpPr>
        <p:spPr>
          <a:xfrm>
            <a:off x="5774369" y="4493030"/>
            <a:ext cx="615874"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NAN</a:t>
            </a:r>
            <a:endParaRPr lang="en-US" sz="1600" dirty="0">
              <a:solidFill>
                <a:srgbClr val="000000"/>
              </a:solidFill>
              <a:latin typeface="Arial" charset="0"/>
              <a:ea typeface="+mn-ea"/>
            </a:endParaRPr>
          </a:p>
        </p:txBody>
      </p: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6717430" y="1022628"/>
            <a:ext cx="205537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Ethernet</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 Wi-Fi</a:t>
            </a:r>
            <a:endParaRPr lang="en-US" sz="1600" dirty="0">
              <a:solidFill>
                <a:srgbClr val="000000"/>
              </a:solidFill>
              <a:latin typeface="Arial" charset="0"/>
              <a:ea typeface="+mn-ea"/>
            </a:endParaRPr>
          </a:p>
        </p:txBody>
      </p:sp>
      <p:sp>
        <p:nvSpPr>
          <p:cNvPr id="87" name="TextBox 86"/>
          <p:cNvSpPr txBox="1"/>
          <p:nvPr/>
        </p:nvSpPr>
        <p:spPr>
          <a:xfrm>
            <a:off x="6631244" y="1884164"/>
            <a:ext cx="222368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Ethernet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712943" y="2961382"/>
            <a:ext cx="2076209"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 WiMAX</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 Mesh</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sp>
        <p:nvSpPr>
          <p:cNvPr id="163" name="TextBox 162"/>
          <p:cNvSpPr txBox="1"/>
          <p:nvPr/>
        </p:nvSpPr>
        <p:spPr>
          <a:xfrm>
            <a:off x="6400800" y="4332982"/>
            <a:ext cx="2771913"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RF Mesh: 802.15.4g </a:t>
            </a:r>
            <a:r>
              <a:rPr lang="en-US" sz="1600" dirty="0" err="1" smtClean="0">
                <a:solidFill>
                  <a:srgbClr val="000000"/>
                </a:solidFill>
                <a:latin typeface="Arial" charset="0"/>
                <a:ea typeface="+mn-ea"/>
              </a:rPr>
              <a:t>WiSUN</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a:t>
            </a:r>
            <a:endParaRPr lang="en-US" sz="1600" dirty="0" smtClean="0">
              <a:solidFill>
                <a:srgbClr val="000000"/>
              </a:solidFill>
              <a:latin typeface="Arial" charset="0"/>
              <a:ea typeface="+mn-ea"/>
            </a:endParaRPr>
          </a:p>
        </p:txBody>
      </p:sp>
      <p:sp>
        <p:nvSpPr>
          <p:cNvPr id="164" name="TextBox 163"/>
          <p:cNvSpPr txBox="1"/>
          <p:nvPr/>
        </p:nvSpPr>
        <p:spPr>
          <a:xfrm>
            <a:off x="6671034" y="5399782"/>
            <a:ext cx="2212465"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 Wi-Fi</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 ZigBee</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8" name="Picture 7"/>
          <p:cNvPicPr>
            <a:picLocks noChangeAspect="1"/>
          </p:cNvPicPr>
          <p:nvPr/>
        </p:nvPicPr>
        <p:blipFill>
          <a:blip r:embed="rId2"/>
          <a:stretch>
            <a:fillRect/>
          </a:stretch>
        </p:blipFill>
        <p:spPr>
          <a:xfrm>
            <a:off x="-1" y="463039"/>
            <a:ext cx="5731933"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086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63283" y="1404257"/>
            <a:ext cx="8882743" cy="4550229"/>
          </a:xfrm>
          <a:prstGeom prst="rect">
            <a:avLst/>
          </a:prstGeom>
          <a:noFill/>
          <a:ln w="9525">
            <a:noFill/>
            <a:miter lim="800000"/>
            <a:headEnd/>
            <a:tailEnd/>
          </a:ln>
        </p:spPr>
      </p:pic>
      <p:sp>
        <p:nvSpPr>
          <p:cNvPr id="4" name="Rectangle 43"/>
          <p:cNvSpPr>
            <a:spLocks noChangeArrowheads="1"/>
          </p:cNvSpPr>
          <p:nvPr/>
        </p:nvSpPr>
        <p:spPr bwMode="auto">
          <a:xfrm>
            <a:off x="457200" y="145773"/>
            <a:ext cx="8226425" cy="427038"/>
          </a:xfrm>
          <a:prstGeom prst="rect">
            <a:avLst/>
          </a:prstGeom>
          <a:noFill/>
          <a:ln w="9525">
            <a:noFill/>
            <a:miter lim="800000"/>
            <a:headEnd/>
            <a:tailEnd/>
          </a:ln>
        </p:spPr>
        <p:txBody>
          <a:bodyPr anchor="ctr"/>
          <a:lstStyle/>
          <a:p>
            <a:pPr>
              <a:lnSpc>
                <a:spcPct val="95000"/>
              </a:lnSpc>
            </a:pPr>
            <a:r>
              <a:rPr lang="en-US" sz="2400" b="1" dirty="0" smtClean="0">
                <a:solidFill>
                  <a:schemeClr val="tx2"/>
                </a:solidFill>
              </a:rPr>
              <a:t>Examples of utility communications protocols</a:t>
            </a:r>
            <a:endParaRPr lang="en-US" sz="2400" b="1" dirty="0">
              <a:solidFill>
                <a:schemeClr val="tx2"/>
              </a:solidFill>
            </a:endParaRPr>
          </a:p>
        </p:txBody>
      </p:sp>
      <p:sp>
        <p:nvSpPr>
          <p:cNvPr id="3" name="TextBox 2"/>
          <p:cNvSpPr txBox="1"/>
          <p:nvPr/>
        </p:nvSpPr>
        <p:spPr>
          <a:xfrm>
            <a:off x="4038600" y="685800"/>
            <a:ext cx="4742122" cy="830997"/>
          </a:xfrm>
          <a:prstGeom prst="rect">
            <a:avLst/>
          </a:prstGeom>
          <a:noFill/>
        </p:spPr>
        <p:txBody>
          <a:bodyPr wrap="square" rtlCol="0">
            <a:spAutoFit/>
          </a:bodyPr>
          <a:lstStyle/>
          <a:p>
            <a:r>
              <a:rPr lang="en-US" dirty="0" smtClean="0">
                <a:solidFill>
                  <a:schemeClr val="tx1"/>
                </a:solidFill>
              </a:rPr>
              <a:t>Re-Do and correct- make a slide like this</a:t>
            </a:r>
            <a:endParaRPr lang="en-US" dirty="0">
              <a:solidFill>
                <a:schemeClr val="tx1"/>
              </a:solidFill>
            </a:endParaRPr>
          </a:p>
        </p:txBody>
      </p:sp>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8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US" altLang="en-US" dirty="0" smtClean="0"/>
              <a:t>The Smart Grid = Electric Grid + Intelligence</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5600"/>
            <a:ext cx="624840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1219200"/>
            <a:ext cx="8229600" cy="2124075"/>
          </a:xfrm>
          <a:prstGeom prst="rect">
            <a:avLst/>
          </a:prstGeom>
          <a:noFill/>
        </p:spPr>
        <p:txBody>
          <a:bodyPr>
            <a:spAutoFit/>
          </a:bodyPr>
          <a:lstStyle/>
          <a:p>
            <a:pPr marL="115888" indent="-115888" defTabSz="914400" eaLnBrk="1" hangingPunct="1">
              <a:buClrTx/>
              <a:buSzTx/>
              <a:buFont typeface="Arial" pitchFamily="34" charset="0"/>
              <a:buChar char="•"/>
              <a:defRPr/>
            </a:pPr>
            <a:r>
              <a:rPr lang="en-US" sz="1200" dirty="0">
                <a:solidFill>
                  <a:srgbClr val="000000"/>
                </a:solidFill>
                <a:latin typeface="Arial" pitchFamily="34" charset="0"/>
                <a:ea typeface="MS PGothic" panose="020B0600070205080204" pitchFamily="34" charset="-128"/>
                <a:cs typeface="Arial" pitchFamily="34" charset="0"/>
              </a:rPr>
              <a:t>Concern over the environment (CO2 emissions), scarcity of resources (fossil fuels), safety (nuclear plants) are precipitating a universal move to re-examine the Electric Gird.</a:t>
            </a:r>
          </a:p>
          <a:p>
            <a:pPr marL="115888" indent="-115888" defTabSz="914400" eaLnBrk="1" hangingPunct="1">
              <a:buClrTx/>
              <a:buSzTx/>
              <a:buFont typeface="Arial" pitchFamily="34" charset="0"/>
              <a:buChar char="•"/>
              <a:defRPr/>
            </a:pPr>
            <a:r>
              <a:rPr lang="en-US" sz="1200" dirty="0">
                <a:solidFill>
                  <a:srgbClr val="000000"/>
                </a:solidFill>
                <a:latin typeface="Arial" pitchFamily="34" charset="0"/>
                <a:ea typeface="MS PGothic" panose="020B0600070205080204" pitchFamily="34" charset="-128"/>
                <a:cs typeface="Arial" pitchFamily="34" charset="0"/>
              </a:rPr>
              <a:t>The </a:t>
            </a:r>
            <a:r>
              <a:rPr lang="en-US" sz="1200" b="1" i="1" dirty="0">
                <a:solidFill>
                  <a:srgbClr val="009FDA">
                    <a:lumMod val="50000"/>
                  </a:srgbClr>
                </a:solidFill>
                <a:latin typeface="Arial" pitchFamily="34" charset="0"/>
                <a:ea typeface="MS PGothic" panose="020B0600070205080204" pitchFamily="34" charset="-128"/>
                <a:cs typeface="Arial" pitchFamily="34" charset="0"/>
              </a:rPr>
              <a:t>Smart Grid  </a:t>
            </a:r>
            <a:r>
              <a:rPr lang="en-US" sz="1200" dirty="0">
                <a:solidFill>
                  <a:srgbClr val="000000"/>
                </a:solidFill>
                <a:latin typeface="Arial" pitchFamily="34" charset="0"/>
                <a:ea typeface="MS PGothic" panose="020B0600070205080204" pitchFamily="34" charset="-128"/>
                <a:cs typeface="Arial" pitchFamily="34" charset="0"/>
              </a:rPr>
              <a:t>is defined as a radical evolution of the energy supply and consumption infrastructure that will provide providers and consumers with unprecedented levels of reliability and control while reducing the adverse environmental impact of energy generation and consumption.</a:t>
            </a:r>
          </a:p>
          <a:p>
            <a:pPr marL="115888" indent="-115888" defTabSz="914400" eaLnBrk="1" hangingPunct="1">
              <a:buClrTx/>
              <a:buSzTx/>
              <a:buFont typeface="Arial" pitchFamily="34" charset="0"/>
              <a:buChar char="•"/>
              <a:defRPr/>
            </a:pPr>
            <a:r>
              <a:rPr lang="en-US" sz="1200" dirty="0">
                <a:solidFill>
                  <a:srgbClr val="000000"/>
                </a:solidFill>
                <a:latin typeface="Arial" pitchFamily="34" charset="0"/>
                <a:ea typeface="MS PGothic" panose="020B0600070205080204" pitchFamily="34" charset="-128"/>
                <a:cs typeface="Arial" pitchFamily="34" charset="0"/>
              </a:rPr>
              <a:t>A smart grid delivers electricity from suppliers to consumers using two-way digital technology to control appliances at consumers' homes to save energy, reduce cost and increase reliability and transparency. </a:t>
            </a:r>
          </a:p>
          <a:p>
            <a:pPr marL="115888" indent="-115888" defTabSz="914400" eaLnBrk="1" hangingPunct="1">
              <a:buClrTx/>
              <a:buSzTx/>
              <a:buFont typeface="Arial" pitchFamily="34" charset="0"/>
              <a:buChar char="•"/>
              <a:defRPr/>
            </a:pPr>
            <a:r>
              <a:rPr lang="en-US" sz="1200" dirty="0">
                <a:solidFill>
                  <a:srgbClr val="000000"/>
                </a:solidFill>
                <a:latin typeface="Arial" pitchFamily="34" charset="0"/>
                <a:ea typeface="MS PGothic" panose="020B0600070205080204" pitchFamily="34" charset="-128"/>
                <a:cs typeface="Arial" pitchFamily="34" charset="0"/>
              </a:rPr>
              <a:t>Smart meters are part of a smart grid, but alone do not constitute a smart grid.</a:t>
            </a:r>
          </a:p>
          <a:p>
            <a:pPr defTabSz="914400" eaLnBrk="1" hangingPunct="1">
              <a:buClrTx/>
              <a:buSzTx/>
              <a:buFontTx/>
              <a:buNone/>
              <a:defRPr/>
            </a:pPr>
            <a:endParaRPr lang="en-US" sz="1200" dirty="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99323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p:txBody>
          <a:bodyPr/>
          <a:lstStyle/>
          <a:p>
            <a:pPr>
              <a:defRPr/>
            </a:pPr>
            <a:r>
              <a:rPr lang="en-US" sz="1600" b="1" dirty="0" smtClean="0"/>
              <a:t>Smart Grid is defined as:</a:t>
            </a:r>
          </a:p>
          <a:p>
            <a:pPr marL="457200" lvl="1" indent="0" algn="just">
              <a:buFontTx/>
              <a:buNone/>
              <a:defRPr/>
            </a:pPr>
            <a:r>
              <a:rPr lang="en-US" sz="11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200" dirty="0" smtClean="0"/>
              <a:t>Enterprise grade security compatibility</a:t>
            </a:r>
          </a:p>
          <a:p>
            <a:pPr lvl="1">
              <a:buFont typeface="Arial" panose="020B0604020202020204" pitchFamily="34" charset="0"/>
              <a:buChar char="•"/>
              <a:defRPr/>
            </a:pPr>
            <a:r>
              <a:rPr lang="en-US" sz="1200" dirty="0" smtClean="0"/>
              <a:t>Huge ecosystem (billions of products, hundreds of manufacturers)</a:t>
            </a:r>
          </a:p>
          <a:p>
            <a:pPr lvl="1">
              <a:buFont typeface="Arial" panose="020B0604020202020204" pitchFamily="34" charset="0"/>
              <a:buChar char="•"/>
              <a:defRPr/>
            </a:pPr>
            <a:r>
              <a:rPr lang="en-US" sz="1200" dirty="0" smtClean="0"/>
              <a:t>Long-term (20 year), battery-powered operation</a:t>
            </a:r>
          </a:p>
          <a:p>
            <a:pPr lvl="1">
              <a:buFont typeface="Arial" panose="020B0604020202020204" pitchFamily="34" charset="0"/>
              <a:buChar char="•"/>
              <a:defRPr/>
            </a:pPr>
            <a:r>
              <a:rPr lang="en-US" sz="1200" dirty="0" smtClean="0"/>
              <a:t>Continued operation during line fault events when using wireless media</a:t>
            </a:r>
          </a:p>
          <a:p>
            <a:pPr lvl="1">
              <a:buFont typeface="Arial" panose="020B0604020202020204" pitchFamily="34" charset="0"/>
              <a:buChar char="•"/>
              <a:defRPr/>
            </a:pPr>
            <a:r>
              <a:rPr lang="en-US" sz="1200" dirty="0" smtClean="0"/>
              <a:t>Wide choice of products across the spectrum of power versus performance</a:t>
            </a:r>
          </a:p>
          <a:p>
            <a:pPr lvl="1">
              <a:buFont typeface="Arial" panose="020B0604020202020204" pitchFamily="34" charset="0"/>
              <a:buChar char="•"/>
              <a:defRPr/>
            </a:pPr>
            <a:r>
              <a:rPr lang="en-US" sz="1200" dirty="0" smtClean="0"/>
              <a:t>Ability to be implemented in resource-constrained devices</a:t>
            </a:r>
          </a:p>
          <a:p>
            <a:pPr lvl="1">
              <a:buFont typeface="Arial" panose="020B0604020202020204" pitchFamily="34" charset="0"/>
              <a:buChar char="•"/>
              <a:defRPr/>
            </a:pPr>
            <a:r>
              <a:rPr lang="en-US" sz="1200" dirty="0" smtClean="0"/>
              <a:t>Ongoing development of standards to address changing environment and technology</a:t>
            </a:r>
          </a:p>
          <a:p>
            <a:pPr lvl="1">
              <a:buFont typeface="Arial" panose="020B0604020202020204" pitchFamily="34" charset="0"/>
              <a:buChar char="•"/>
              <a:defRPr/>
            </a:pPr>
            <a:r>
              <a:rPr lang="en-US" sz="1200" dirty="0" smtClean="0"/>
              <a:t>Wireless standards that operate in a licensed and license-exempt spectrum</a:t>
            </a:r>
          </a:p>
          <a:p>
            <a:pPr lvl="1">
              <a:buFont typeface="Arial" panose="020B0604020202020204" pitchFamily="34" charset="0"/>
              <a:buChar char="•"/>
              <a:defRPr/>
            </a:pPr>
            <a:r>
              <a:rPr lang="en-US" sz="1200" dirty="0" smtClean="0"/>
              <a:t>Offers a rich set of data rate/range/latency tradeoffs</a:t>
            </a:r>
          </a:p>
          <a:p>
            <a:pPr lvl="1">
              <a:buFont typeface="Arial" panose="020B0604020202020204" pitchFamily="34" charset="0"/>
              <a:buChar char="•"/>
              <a:defRPr/>
            </a:pPr>
            <a:r>
              <a:rPr lang="en-US" sz="1200" dirty="0" smtClean="0"/>
              <a:t>Common upper layer interface to seamlessly integrate into existing IT systems</a:t>
            </a:r>
          </a:p>
          <a:p>
            <a:pPr>
              <a:defRPr/>
            </a:pPr>
            <a:endParaRPr lang="en-US" sz="1200" dirty="0" smtClean="0"/>
          </a:p>
          <a:p>
            <a:pPr>
              <a:defRPr/>
            </a:pPr>
            <a:endParaRPr lang="en-US" sz="1400" dirty="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7</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8</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428875"/>
            <a:ext cx="5311775" cy="3590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457200" y="1600200"/>
            <a:ext cx="1611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High level example of an AMI system</a:t>
            </a:r>
            <a:endParaRPr lang="en-US" altLang="en-US" sz="1100" smtClean="0">
              <a:solidFill>
                <a:srgbClr val="000000"/>
              </a:solidFill>
            </a:endParaRPr>
          </a:p>
        </p:txBody>
      </p:sp>
      <p:sp>
        <p:nvSpPr>
          <p:cNvPr id="38919" name="Rectangle 7"/>
          <p:cNvSpPr>
            <a:spLocks noChangeArrowheads="1"/>
          </p:cNvSpPr>
          <p:nvPr/>
        </p:nvSpPr>
        <p:spPr bwMode="auto">
          <a:xfrm>
            <a:off x="609600" y="3962400"/>
            <a:ext cx="161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Detailed View:</a:t>
            </a:r>
            <a:endParaRPr lang="en-US" altLang="en-US" sz="1100" smtClean="0">
              <a:solidFill>
                <a:srgbClr val="000000"/>
              </a:solidFill>
            </a:endParaRPr>
          </a:p>
        </p:txBody>
      </p:sp>
    </p:spTree>
    <p:extLst>
      <p:ext uri="{BB962C8B-B14F-4D97-AF65-F5344CB8AC3E}">
        <p14:creationId xmlns:p14="http://schemas.microsoft.com/office/powerpoint/2010/main" val="350059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p:txBody>
          <a:bodyPr/>
          <a:lstStyle/>
          <a:p>
            <a:r>
              <a:rPr lang="en-US" altLang="en-US" smtClean="0"/>
              <a:t>Layering of M2M technology</a:t>
            </a:r>
          </a:p>
        </p:txBody>
      </p:sp>
      <p:sp>
        <p:nvSpPr>
          <p:cNvPr id="399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54C80A2-9F75-424D-8A27-C4CD73A69607}" type="slidenum">
              <a:rPr lang="en-US" altLang="en-US" sz="800">
                <a:solidFill>
                  <a:srgbClr val="000000"/>
                </a:solidFill>
                <a:latin typeface="Arial" panose="020B0604020202020204" pitchFamily="34" charset="0"/>
              </a:rPr>
              <a:pPr/>
              <a:t>9</a:t>
            </a:fld>
            <a:endParaRPr lang="en-US" altLang="en-US" sz="1400">
              <a:solidFill>
                <a:srgbClr val="000000"/>
              </a:solidFill>
              <a:latin typeface="Myriad Pro"/>
            </a:endParaRPr>
          </a:p>
        </p:txBody>
      </p:sp>
      <p:grpSp>
        <p:nvGrpSpPr>
          <p:cNvPr id="39940" name="Group 20"/>
          <p:cNvGrpSpPr>
            <a:grpSpLocks/>
          </p:cNvGrpSpPr>
          <p:nvPr/>
        </p:nvGrpSpPr>
        <p:grpSpPr bwMode="auto">
          <a:xfrm>
            <a:off x="2370138" y="1600200"/>
            <a:ext cx="3268662" cy="2514600"/>
            <a:chOff x="1122068" y="2155012"/>
            <a:chExt cx="5698831" cy="3658552"/>
          </a:xfrm>
        </p:grpSpPr>
        <p:sp>
          <p:nvSpPr>
            <p:cNvPr id="26" name="Parallelogram 25"/>
            <p:cNvSpPr/>
            <p:nvPr/>
          </p:nvSpPr>
          <p:spPr bwMode="auto">
            <a:xfrm rot="739254">
              <a:off x="2053160" y="3526612"/>
              <a:ext cx="4732705" cy="2286952"/>
            </a:xfrm>
            <a:prstGeom prst="parallelogram">
              <a:avLst/>
            </a:prstGeom>
            <a:solidFill>
              <a:srgbClr val="92D050">
                <a:alpha val="34000"/>
              </a:srgbClr>
            </a:solidFill>
            <a:ln>
              <a:headEnd type="none" w="med" len="med"/>
              <a:tailEnd type="none" w="med" len="med"/>
            </a:ln>
            <a:scene3d>
              <a:camera prst="isometricOffAxis1Top">
                <a:rot lat="17182123" lon="1096068" rev="21014541"/>
              </a:camera>
              <a:lightRig rig="soft" dir="t"/>
            </a:scene3d>
            <a:sp3d>
              <a:bevelT h="254000"/>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914400" eaLnBrk="1" hangingPunct="1">
                <a:buClrTx/>
                <a:buSzTx/>
                <a:buFontTx/>
                <a:buNone/>
                <a:defRPr/>
              </a:pPr>
              <a:endParaRPr lang="en-US" dirty="0">
                <a:solidFill>
                  <a:srgbClr val="000000"/>
                </a:solidFill>
              </a:endParaRPr>
            </a:p>
          </p:txBody>
        </p:sp>
        <p:sp>
          <p:nvSpPr>
            <p:cNvPr id="39943" name="TextBox 22"/>
            <p:cNvSpPr txBox="1">
              <a:spLocks noChangeArrowheads="1"/>
            </p:cNvSpPr>
            <p:nvPr/>
          </p:nvSpPr>
          <p:spPr bwMode="auto">
            <a:xfrm rot="260788">
              <a:off x="1122068" y="4919826"/>
              <a:ext cx="5653383" cy="49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smtClean="0">
                  <a:solidFill>
                    <a:srgbClr val="FFC000"/>
                  </a:solidFill>
                  <a:latin typeface="Arial" panose="020B0604020202020204" pitchFamily="34" charset="0"/>
                </a:rPr>
                <a:t>Underlying Network Layer</a:t>
              </a:r>
            </a:p>
          </p:txBody>
        </p:sp>
        <p:sp>
          <p:nvSpPr>
            <p:cNvPr id="28" name="Parallelogram 27"/>
            <p:cNvSpPr/>
            <p:nvPr/>
          </p:nvSpPr>
          <p:spPr bwMode="auto">
            <a:xfrm rot="739254">
              <a:off x="2088194" y="2840812"/>
              <a:ext cx="4732705" cy="2286952"/>
            </a:xfrm>
            <a:prstGeom prst="parallelogram">
              <a:avLst/>
            </a:prstGeom>
            <a:solidFill>
              <a:srgbClr val="FFC000">
                <a:alpha val="34000"/>
              </a:srgbClr>
            </a:solidFill>
            <a:ln>
              <a:headEnd type="none" w="med" len="med"/>
              <a:tailEnd type="none" w="med" len="med"/>
            </a:ln>
            <a:scene3d>
              <a:camera prst="isometricOffAxis1Top">
                <a:rot lat="17182123" lon="1096068" rev="21014541"/>
              </a:camera>
              <a:lightRig rig="soft" dir="t"/>
            </a:scene3d>
            <a:sp3d>
              <a:bevelT h="254000"/>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914400" eaLnBrk="1" hangingPunct="1">
                <a:buClrTx/>
                <a:buSzTx/>
                <a:buFontTx/>
                <a:buNone/>
                <a:defRPr/>
              </a:pPr>
              <a:endParaRPr lang="en-US" dirty="0">
                <a:solidFill>
                  <a:srgbClr val="000000"/>
                </a:solidFill>
              </a:endParaRPr>
            </a:p>
          </p:txBody>
        </p:sp>
        <p:sp>
          <p:nvSpPr>
            <p:cNvPr id="39945" name="TextBox 24"/>
            <p:cNvSpPr txBox="1">
              <a:spLocks noChangeArrowheads="1"/>
            </p:cNvSpPr>
            <p:nvPr/>
          </p:nvSpPr>
          <p:spPr bwMode="auto">
            <a:xfrm rot="260788">
              <a:off x="1521822" y="4200237"/>
              <a:ext cx="5098429" cy="49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smtClean="0">
                  <a:solidFill>
                    <a:srgbClr val="FFC000"/>
                  </a:solidFill>
                  <a:latin typeface="Arial" panose="020B0604020202020204" pitchFamily="34" charset="0"/>
                </a:rPr>
                <a:t>Common Service Layer</a:t>
              </a:r>
            </a:p>
          </p:txBody>
        </p:sp>
        <p:sp>
          <p:nvSpPr>
            <p:cNvPr id="30" name="Parallelogram 29"/>
            <p:cNvSpPr/>
            <p:nvPr/>
          </p:nvSpPr>
          <p:spPr bwMode="auto">
            <a:xfrm rot="739254">
              <a:off x="2088194" y="2155012"/>
              <a:ext cx="4732705" cy="2286952"/>
            </a:xfrm>
            <a:prstGeom prst="parallelogram">
              <a:avLst/>
            </a:prstGeom>
            <a:solidFill>
              <a:srgbClr val="FF9933">
                <a:alpha val="34000"/>
              </a:srgbClr>
            </a:solidFill>
            <a:ln>
              <a:headEnd type="none" w="med" len="med"/>
              <a:tailEnd type="none" w="med" len="med"/>
            </a:ln>
            <a:scene3d>
              <a:camera prst="isometricOffAxis1Top">
                <a:rot lat="17182123" lon="1096068" rev="21014541"/>
              </a:camera>
              <a:lightRig rig="soft" dir="t"/>
            </a:scene3d>
            <a:sp3d>
              <a:bevelT h="254000"/>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914400" eaLnBrk="1" hangingPunct="1">
                <a:buClrTx/>
                <a:buSzTx/>
                <a:buFontTx/>
                <a:buNone/>
                <a:defRPr/>
              </a:pPr>
              <a:endParaRPr lang="en-US" dirty="0">
                <a:solidFill>
                  <a:srgbClr val="000000"/>
                </a:solidFill>
              </a:endParaRPr>
            </a:p>
          </p:txBody>
        </p:sp>
        <p:sp>
          <p:nvSpPr>
            <p:cNvPr id="39947" name="TextBox 26"/>
            <p:cNvSpPr txBox="1">
              <a:spLocks noChangeArrowheads="1"/>
            </p:cNvSpPr>
            <p:nvPr/>
          </p:nvSpPr>
          <p:spPr bwMode="auto">
            <a:xfrm rot="260788">
              <a:off x="1940033" y="3540360"/>
              <a:ext cx="4190999" cy="49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smtClean="0">
                  <a:solidFill>
                    <a:srgbClr val="FFC000"/>
                  </a:solidFill>
                  <a:latin typeface="Arial" panose="020B0604020202020204" pitchFamily="34" charset="0"/>
                </a:rPr>
                <a:t>Application Layer</a:t>
              </a:r>
            </a:p>
          </p:txBody>
        </p:sp>
      </p:grpSp>
      <p:sp>
        <p:nvSpPr>
          <p:cNvPr id="39941" name="Rectangle 35"/>
          <p:cNvSpPr>
            <a:spLocks noChangeArrowheads="1"/>
          </p:cNvSpPr>
          <p:nvPr/>
        </p:nvSpPr>
        <p:spPr bwMode="auto">
          <a:xfrm>
            <a:off x="304800" y="4221163"/>
            <a:ext cx="830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mtClean="0">
                <a:solidFill>
                  <a:srgbClr val="000000"/>
                </a:solidFill>
                <a:latin typeface="Calibri" panose="020F0502020204030204" pitchFamily="34" charset="0"/>
                <a:cs typeface="Times New Roman" panose="02020603050405020304" pitchFamily="18" charset="0"/>
              </a:rPr>
              <a:t>IEEE 802 standards provide underlying networks with enhanced coverage and accessibility, quality of service, security (such as authentication and encryption), and reliability (high availability of network infrastructure). </a:t>
            </a:r>
            <a:endParaRPr lang="en-US" altLang="en-US" smtClean="0">
              <a:solidFill>
                <a:srgbClr val="000000"/>
              </a:solidFill>
            </a:endParaRPr>
          </a:p>
        </p:txBody>
      </p:sp>
    </p:spTree>
    <p:extLst>
      <p:ext uri="{BB962C8B-B14F-4D97-AF65-F5344CB8AC3E}">
        <p14:creationId xmlns:p14="http://schemas.microsoft.com/office/powerpoint/2010/main" val="1807115929"/>
      </p:ext>
    </p:extLst>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defRPr dirty="0" smtClean="0"/>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2503</TotalTime>
  <Words>888</Words>
  <Application>Microsoft Office PowerPoint</Application>
  <PresentationFormat>On-screen Show (4:3)</PresentationFormat>
  <Paragraphs>234</Paragraphs>
  <Slides>20</Slides>
  <Notes>5</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5" baseType="lpstr">
      <vt:lpstr>Arial Unicode MS</vt:lpstr>
      <vt:lpstr>MS Gothic</vt:lpstr>
      <vt:lpstr>MS PGothic</vt:lpstr>
      <vt:lpstr>MS PGothic</vt:lpstr>
      <vt:lpstr>Arial</vt:lpstr>
      <vt:lpstr>Calibri</vt:lpstr>
      <vt:lpstr>Geneva</vt:lpstr>
      <vt:lpstr>Myriad Pro</vt:lpstr>
      <vt:lpstr>Times New Roman</vt:lpstr>
      <vt:lpstr>Verdana</vt:lpstr>
      <vt:lpstr>802-11-Submission</vt:lpstr>
      <vt:lpstr>blank</vt:lpstr>
      <vt:lpstr>1_blank</vt:lpstr>
      <vt:lpstr>1_IEEE-SA Powerpoint Template</vt:lpstr>
      <vt:lpstr>Microsoft Word 97 - 2003 Document</vt:lpstr>
      <vt:lpstr>802.24.1 Smart Grid TAG  Consolidated White Paper Presentation</vt:lpstr>
      <vt:lpstr>Key Standards for Integrated Grid Communications Networks</vt:lpstr>
      <vt:lpstr>PowerPoint Presentation</vt:lpstr>
      <vt:lpstr>PowerPoint Presentation</vt:lpstr>
      <vt:lpstr>IEEE-SA Smart Grid</vt:lpstr>
      <vt:lpstr>The Smart Grid = Electric Grid + Intelligence</vt:lpstr>
      <vt:lpstr>Smart Grid</vt:lpstr>
      <vt:lpstr>SG Network Architecture</vt:lpstr>
      <vt:lpstr>Layering of M2M technology</vt:lpstr>
      <vt:lpstr>PowerPoint Presentation</vt:lpstr>
      <vt:lpstr>PowerPoint Presentation</vt:lpstr>
      <vt:lpstr>PowerPoint Presentation</vt:lpstr>
      <vt:lpstr>PowerPoint Presentation</vt:lpstr>
      <vt:lpstr>PowerPoint Presentation</vt:lpstr>
      <vt:lpstr>IEEE 802.11 standards hierarchy</vt:lpstr>
      <vt:lpstr>802.11 – Spectrum / Rate view</vt:lpstr>
      <vt:lpstr>IEEE 802.15 standards hierarchy</vt:lpstr>
      <vt:lpstr>802.15.4 PHY Overview (data rate vs frequency)</vt:lpstr>
      <vt:lpstr>IEEE 802.16 standards hierarchy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48</cp:revision>
  <cp:lastPrinted>1601-01-01T00:00:00Z</cp:lastPrinted>
  <dcterms:created xsi:type="dcterms:W3CDTF">2013-05-08T17:52:04Z</dcterms:created>
  <dcterms:modified xsi:type="dcterms:W3CDTF">2014-11-04T23:07:53Z</dcterms:modified>
</cp:coreProperties>
</file>