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237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7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5760" cy="46152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400"/>
            </a:pPr>
            <a:endParaRPr lang="en-US" sz="14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ＭＳ Ｐゴシック" pitchFamily="2"/>
              <a:cs typeface="ＭＳ Ｐゴシック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3881880" y="0"/>
            <a:ext cx="2975760" cy="46152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400"/>
            </a:pPr>
            <a:endParaRPr lang="en-US" sz="14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ＭＳ Ｐゴシック" pitchFamily="2"/>
              <a:cs typeface="ＭＳ Ｐゴシック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8775720"/>
            <a:ext cx="2975760" cy="46152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400"/>
            </a:pPr>
            <a:endParaRPr lang="en-US" sz="14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ＭＳ Ｐゴシック" pitchFamily="2"/>
              <a:cs typeface="ＭＳ Ｐゴシック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3881880" y="8775720"/>
            <a:ext cx="2975760" cy="46152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400"/>
            </a:pPr>
            <a:fld id="{5B72046F-1079-4529-9F31-608E7D41D899}" type="slidenum">
              <a:rPr/>
              <a:pPr marL="0" marR="0" lvl="0" indent="0" algn="r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 sz="1400"/>
              </a:pPr>
              <a:t>‹#›</a:t>
            </a:fld>
            <a:endParaRPr lang="en-US" sz="14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ＭＳ Ｐゴシック" pitchFamily="2"/>
              <a:cs typeface="ＭＳ Ｐゴシック" pitchFamily="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Move="1" noResize="1"/>
          </p:cNvSpPr>
          <p:nvPr/>
        </p:nvSpPr>
        <p:spPr>
          <a:xfrm>
            <a:off x="0" y="0"/>
            <a:ext cx="6858000" cy="92376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5000" rIns="90000" bIns="45000" anchor="ctr" anchorCtr="1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ＭＳ Ｐゴシック" pitchFamily="2"/>
              <a:cs typeface="ＭＳ Ｐゴシック" pitchFamily="2"/>
            </a:endParaRPr>
          </a:p>
        </p:txBody>
      </p:sp>
      <p:sp>
        <p:nvSpPr>
          <p:cNvPr id="3" name="Header Placeholder 2"/>
          <p:cNvSpPr txBox="1">
            <a:spLocks noGrp="1"/>
          </p:cNvSpPr>
          <p:nvPr>
            <p:ph type="hdr" sz="quarter"/>
          </p:nvPr>
        </p:nvSpPr>
        <p:spPr>
          <a:xfrm>
            <a:off x="3428639" y="95760"/>
            <a:ext cx="2784600" cy="21348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>
            <a:lvl1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en-US" sz="1200" b="0" i="0" u="none" strike="noStrike" baseline="0">
                <a:solidFill>
                  <a:srgbClr val="000000"/>
                </a:solidFill>
                <a:latin typeface="Times New Roman" pitchFamily="18"/>
                <a:ea typeface="ＭＳ Ｐゴシック" pitchFamily="2"/>
                <a:cs typeface="ＭＳ Ｐゴシック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idx="1"/>
          </p:nvPr>
        </p:nvSpPr>
        <p:spPr>
          <a:xfrm>
            <a:off x="645840" y="95760"/>
            <a:ext cx="2708280" cy="21348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>
            <a:lvl1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en-US" sz="1400" b="1" i="0" u="none" strike="noStrike" baseline="0">
                <a:solidFill>
                  <a:srgbClr val="000000"/>
                </a:solidFill>
                <a:latin typeface="Times New Roman" pitchFamily="18"/>
                <a:ea typeface="ＭＳ Ｐゴシック" pitchFamily="2"/>
                <a:cs typeface="ＭＳ Ｐゴシック" pitchFamily="2"/>
              </a:defRPr>
            </a:lvl1pPr>
          </a:lstStyle>
          <a:p>
            <a:pPr lvl="0"/>
            <a:fld id="{292D95C9-F539-4439-9952-72E92AF4A580}" type="datetime1">
              <a:rPr lang="en-US"/>
              <a:pPr lvl="0"/>
              <a:t>5/12/2014</a:t>
            </a:fld>
            <a:endParaRPr lang="en-US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 idx="2"/>
          </p:nvPr>
        </p:nvSpPr>
        <p:spPr>
          <a:xfrm>
            <a:off x="1130400" y="698039"/>
            <a:ext cx="4602240" cy="345167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6" name="Notes Placeholder 5"/>
          <p:cNvSpPr txBox="1">
            <a:spLocks noGrp="1"/>
          </p:cNvSpPr>
          <p:nvPr>
            <p:ph type="body" sz="quarter" idx="3"/>
          </p:nvPr>
        </p:nvSpPr>
        <p:spPr>
          <a:xfrm>
            <a:off x="914400" y="4387320"/>
            <a:ext cx="5029200" cy="415656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endParaRPr lang="en-US"/>
          </a:p>
        </p:txBody>
      </p:sp>
      <p:sp>
        <p:nvSpPr>
          <p:cNvPr id="7" name="Footer Placeholder 6"/>
          <p:cNvSpPr txBox="1">
            <a:spLocks noGrp="1"/>
          </p:cNvSpPr>
          <p:nvPr>
            <p:ph type="ftr" sz="quarter" idx="4"/>
          </p:nvPr>
        </p:nvSpPr>
        <p:spPr>
          <a:xfrm>
            <a:off x="3730320" y="8942040"/>
            <a:ext cx="2482920" cy="15264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en-US" sz="1200" b="0" i="0" u="none" strike="noStrike" baseline="0">
                <a:solidFill>
                  <a:srgbClr val="000000"/>
                </a:solidFill>
                <a:latin typeface="Times New Roman" pitchFamily="18"/>
                <a:ea typeface="ＭＳ Ｐゴシック" pitchFamily="2"/>
                <a:cs typeface="ＭＳ Ｐゴシック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8" name="Slide Number Placeholder 7"/>
          <p:cNvSpPr txBox="1">
            <a:spLocks noGrp="1"/>
          </p:cNvSpPr>
          <p:nvPr>
            <p:ph type="sldNum" sz="quarter" idx="5"/>
          </p:nvPr>
        </p:nvSpPr>
        <p:spPr>
          <a:xfrm>
            <a:off x="2901960" y="8942040"/>
            <a:ext cx="792000" cy="365399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en-US" sz="1200" b="0" i="0" u="none" strike="noStrike" baseline="0">
                <a:solidFill>
                  <a:srgbClr val="000000"/>
                </a:solidFill>
                <a:latin typeface="Times New Roman" pitchFamily="18"/>
                <a:ea typeface="ＭＳ Ｐゴシック" pitchFamily="2"/>
                <a:cs typeface="ＭＳ Ｐゴシック" pitchFamily="2"/>
              </a:defRPr>
            </a:lvl1pPr>
          </a:lstStyle>
          <a:p>
            <a:pPr lvl="0"/>
            <a:r>
              <a:rPr lang="en-US"/>
              <a:t>Page </a:t>
            </a:r>
            <a:fld id="{1C01A241-3F68-4EE6-A371-AFE16CD4B8B1}" type="slidenum">
              <a:rPr/>
              <a:pPr lvl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16040" y="8942400"/>
            <a:ext cx="2255760" cy="1828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0" tIns="0" rIns="0" bIns="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ＭＳ Ｐゴシック" pitchFamily="2"/>
                <a:cs typeface="ＭＳ Ｐゴシック" pitchFamily="2"/>
              </a:rPr>
              <a:t>Tentative agenda Full WG</a:t>
            </a:r>
          </a:p>
        </p:txBody>
      </p:sp>
      <p:sp>
        <p:nvSpPr>
          <p:cNvPr id="10" name="Line 9"/>
          <p:cNvSpPr/>
          <p:nvPr/>
        </p:nvSpPr>
        <p:spPr>
          <a:xfrm>
            <a:off x="736559" y="8940960"/>
            <a:ext cx="5405401" cy="0"/>
          </a:xfrm>
          <a:prstGeom prst="line">
            <a:avLst/>
          </a:prstGeom>
          <a:noFill/>
          <a:ln w="1260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ＭＳ Ｐゴシック" pitchFamily="2"/>
              <a:cs typeface="ＭＳ Ｐゴシック" pitchFamily="2"/>
            </a:endParaRPr>
          </a:p>
        </p:txBody>
      </p:sp>
      <p:sp>
        <p:nvSpPr>
          <p:cNvPr id="11" name="Line 10"/>
          <p:cNvSpPr/>
          <p:nvPr/>
        </p:nvSpPr>
        <p:spPr>
          <a:xfrm>
            <a:off x="662040" y="295200"/>
            <a:ext cx="5554439" cy="0"/>
          </a:xfrm>
          <a:prstGeom prst="line">
            <a:avLst/>
          </a:prstGeom>
          <a:noFill/>
          <a:ln w="1260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ＭＳ Ｐゴシック" pitchFamily="2"/>
              <a:cs typeface="ＭＳ Ｐゴシック" pitchFamily="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marR="0" indent="0" algn="l" rtl="0" hangingPunct="0">
      <a:lnSpc>
        <a:spcPct val="100000"/>
      </a:lnSpc>
      <a:spcBef>
        <a:spcPts val="448"/>
      </a:spcBef>
      <a:spcAft>
        <a:spcPts val="0"/>
      </a:spcAft>
      <a:tabLst>
        <a:tab pos="0" algn="l"/>
        <a:tab pos="914400" algn="l"/>
        <a:tab pos="1828800" algn="l"/>
        <a:tab pos="2743199" algn="l"/>
        <a:tab pos="3657600" algn="l"/>
        <a:tab pos="4572000" algn="l"/>
        <a:tab pos="5486399" algn="l"/>
        <a:tab pos="6400799" algn="l"/>
        <a:tab pos="7315200" algn="l"/>
        <a:tab pos="8229600" algn="l"/>
        <a:tab pos="9144000" algn="l"/>
        <a:tab pos="10058400" algn="l"/>
      </a:tabLst>
      <a:defRPr lang="en-US" sz="1200" b="0" i="0" u="none" strike="noStrike" baseline="0">
        <a:ln>
          <a:noFill/>
        </a:ln>
        <a:solidFill>
          <a:srgbClr val="000000"/>
        </a:solidFill>
        <a:latin typeface="Times New Roman" pitchFamily="18"/>
        <a:ea typeface="ＭＳ Ｐゴシック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vert="horz" wrap="square" lIns="0" tIns="0" rIns="0" bIns="0" anchor="b" anchorCtr="0" compatLnSpc="1"/>
          <a:lstStyle/>
          <a:p>
            <a:pPr lvl="0"/>
            <a:fld id="{292D95C9-F539-4439-9952-72E92AF4A580}" type="datetime1">
              <a:rPr lang="en-US"/>
              <a:pPr lvl="0"/>
              <a:t>5/12/2014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30300" y="698500"/>
            <a:ext cx="4602163" cy="3451225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vert="horz" wrap="square" lIns="0" tIns="0" rIns="0" bIns="0" anchor="b" anchorCtr="0" compatLnSpc="1"/>
          <a:lstStyle/>
          <a:p>
            <a:pPr lvl="0"/>
            <a:fld id="{292D95C9-F539-4439-9952-72E92AF4A580}" type="datetime1">
              <a:rPr lang="en-US"/>
              <a:pPr lvl="0"/>
              <a:t>5/12/2014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30300" y="698500"/>
            <a:ext cx="4602163" cy="3451225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r>
              <a:rPr lang="en-US" smtClean="0"/>
              <a:t>Slide </a:t>
            </a:r>
            <a:fld id="{C28D40C4-50A5-4C37-9DCC-300BA970115B}" type="slidenum">
              <a:rPr/>
              <a:pPr lvl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r>
              <a:rPr lang="en-US" smtClean="0"/>
              <a:t>Slide </a:t>
            </a:r>
            <a:fld id="{B5E5BA4B-121C-45BC-8129-51F932F4F709}" type="slidenum">
              <a:rPr/>
              <a:pPr lvl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685800"/>
            <a:ext cx="20002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8483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r>
              <a:rPr lang="en-US" smtClean="0"/>
              <a:t>Slide </a:t>
            </a:r>
            <a:fld id="{FECEEE67-4061-4DA8-9090-889FC0FEAF73}" type="slidenum">
              <a:rPr/>
              <a:pPr lvl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r>
              <a:rPr lang="en-US" smtClean="0"/>
              <a:t>Slide </a:t>
            </a:r>
            <a:fld id="{B937F0E3-7153-4672-8B48-0A88777BE829}" type="slidenum">
              <a:rPr/>
              <a:pPr lvl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r>
              <a:rPr lang="en-US" smtClean="0"/>
              <a:t>Slide </a:t>
            </a:r>
            <a:fld id="{9A028ABC-89A4-481F-BAFA-CCFF4F8587B0}" type="slidenum">
              <a:rPr/>
              <a:pPr lvl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63675"/>
            <a:ext cx="3924300" cy="4937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463675"/>
            <a:ext cx="3924300" cy="4937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r>
              <a:rPr lang="en-US" smtClean="0"/>
              <a:t>Slide </a:t>
            </a:r>
            <a:fld id="{C9AC26D1-1C6D-4AA5-A8D5-1A10EEBDBE2F}" type="slidenum">
              <a:rPr/>
              <a:pPr lvl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r>
              <a:rPr lang="en-US" smtClean="0"/>
              <a:t>Slide </a:t>
            </a:r>
            <a:fld id="{3EF7E05E-8209-45B3-AEB2-DB1F57D1F0B2}" type="slidenum">
              <a:rPr/>
              <a:pPr lvl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r>
              <a:rPr lang="en-US" smtClean="0"/>
              <a:t>Slide </a:t>
            </a:r>
            <a:fld id="{A668E3A6-3D6E-4A3E-B800-EF25F8FD3C39}" type="slidenum">
              <a:rPr/>
              <a:pPr lvl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r>
              <a:rPr lang="en-US" smtClean="0"/>
              <a:t>Slide </a:t>
            </a:r>
            <a:fld id="{5B1A16CC-69E0-4BBB-B46E-385FD05B5F58}" type="slidenum">
              <a:rPr/>
              <a:pPr lvl="0"/>
              <a:t>‹#›</a:t>
            </a:fld>
            <a:endParaRPr lang="en-US"/>
          </a:p>
        </p:txBody>
      </p:sp>
    </p:spTree>
  </p:cSld>
  <p:clrMapOvr>
    <a:masterClrMapping/>
  </p:clrMapOvr>
  <p:transition/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r>
              <a:rPr lang="en-US" smtClean="0"/>
              <a:t>Slide </a:t>
            </a:r>
            <a:fld id="{F99419D2-99EC-46DC-893B-EE163DD35374}" type="slidenum">
              <a:rPr/>
              <a:pPr lvl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r>
              <a:rPr lang="en-US" smtClean="0"/>
              <a:t>Slide </a:t>
            </a:r>
            <a:fld id="{D1FCA3B9-90A6-4F8D-AE0E-597ABF2673F3}" type="slidenum">
              <a:rPr/>
              <a:pPr lvl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572000" y="415454"/>
            <a:ext cx="3962520" cy="18466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0" tIns="0" rIns="0" bIns="0" anchor="b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pPr marL="1428480" marR="0" lvl="4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428480" algn="l"/>
                <a:tab pos="2342880" algn="l"/>
                <a:tab pos="3257280" algn="l"/>
                <a:tab pos="4171679" algn="l"/>
                <a:tab pos="5086080" algn="l"/>
                <a:tab pos="6000480" algn="l"/>
                <a:tab pos="6914879" algn="l"/>
                <a:tab pos="7829279" algn="l"/>
                <a:tab pos="8743680" algn="l"/>
                <a:tab pos="9658080" algn="l"/>
                <a:tab pos="10572480" algn="l"/>
                <a:tab pos="11486880" algn="l"/>
              </a:tabLst>
            </a:pPr>
            <a:r>
              <a:rPr lang="en-US" sz="12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ＭＳ Ｐゴシック" pitchFamily="2"/>
                <a:cs typeface="ＭＳ Ｐゴシック" pitchFamily="2"/>
              </a:rPr>
              <a:t>24-14-0013-00-0000</a:t>
            </a:r>
            <a:endParaRPr lang="en-US" sz="1200" b="0" i="0" u="none" strike="noStrike" baseline="0" dirty="0">
              <a:ln>
                <a:noFill/>
              </a:ln>
              <a:solidFill>
                <a:srgbClr val="000000"/>
              </a:solidFill>
              <a:latin typeface="Times New Roman" pitchFamily="18"/>
              <a:ea typeface="ＭＳ Ｐゴシック" pitchFamily="2"/>
              <a:cs typeface="ＭＳ Ｐゴシック" pitchFamily="2"/>
            </a:endParaRPr>
          </a:p>
        </p:txBody>
      </p:sp>
      <p:sp>
        <p:nvSpPr>
          <p:cNvPr id="3" name="Line 8"/>
          <p:cNvSpPr/>
          <p:nvPr/>
        </p:nvSpPr>
        <p:spPr>
          <a:xfrm>
            <a:off x="685799" y="609480"/>
            <a:ext cx="7848721" cy="0"/>
          </a:xfrm>
          <a:prstGeom prst="line">
            <a:avLst/>
          </a:prstGeom>
          <a:noFill/>
          <a:ln w="1260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ＭＳ Ｐゴシック" pitchFamily="2"/>
              <a:cs typeface="ＭＳ Ｐゴシック" pitchFamily="2"/>
            </a:endParaRPr>
          </a:p>
        </p:txBody>
      </p:sp>
      <p:sp>
        <p:nvSpPr>
          <p:cNvPr id="4" name="Rectangle 9"/>
          <p:cNvSpPr/>
          <p:nvPr/>
        </p:nvSpPr>
        <p:spPr>
          <a:xfrm>
            <a:off x="685799" y="6477119"/>
            <a:ext cx="1523880" cy="1828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0" tIns="0" rIns="0" bIns="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ＭＳ Ｐゴシック" pitchFamily="2"/>
                <a:cs typeface="ＭＳ Ｐゴシック" pitchFamily="2"/>
              </a:rPr>
              <a:t>802.24 Smart Grid TAG</a:t>
            </a:r>
          </a:p>
        </p:txBody>
      </p:sp>
      <p:sp>
        <p:nvSpPr>
          <p:cNvPr id="5" name="Line 10"/>
          <p:cNvSpPr/>
          <p:nvPr/>
        </p:nvSpPr>
        <p:spPr>
          <a:xfrm>
            <a:off x="706320" y="6477119"/>
            <a:ext cx="7828200" cy="0"/>
          </a:xfrm>
          <a:prstGeom prst="line">
            <a:avLst/>
          </a:prstGeom>
          <a:noFill/>
          <a:ln w="1260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ＭＳ Ｐゴシック" pitchFamily="2"/>
              <a:cs typeface="ＭＳ Ｐゴシック" pitchFamily="2"/>
            </a:endParaRPr>
          </a:p>
        </p:txBody>
      </p:sp>
      <p:sp>
        <p:nvSpPr>
          <p:cNvPr id="6" name="Text Box 11"/>
          <p:cNvSpPr/>
          <p:nvPr/>
        </p:nvSpPr>
        <p:spPr>
          <a:xfrm>
            <a:off x="685799" y="304920"/>
            <a:ext cx="1752479" cy="2764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ＭＳ Ｐゴシック" pitchFamily="2"/>
                <a:cs typeface="ＭＳ Ｐゴシック" pitchFamily="2"/>
              </a:rPr>
              <a:t>May 2014</a:t>
            </a:r>
            <a:endParaRPr lang="en-GB" sz="1200" b="0" i="0" u="none" strike="noStrike" baseline="0" dirty="0">
              <a:ln>
                <a:noFill/>
              </a:ln>
              <a:solidFill>
                <a:srgbClr val="000000"/>
              </a:solidFill>
              <a:latin typeface="Times New Roman" pitchFamily="18"/>
              <a:ea typeface="ＭＳ Ｐゴシック" pitchFamily="2"/>
              <a:cs typeface="ＭＳ Ｐゴシック" pitchFamily="2"/>
            </a:endParaRPr>
          </a:p>
        </p:txBody>
      </p:sp>
      <p:sp>
        <p:nvSpPr>
          <p:cNvPr id="7" name="Text Box 12"/>
          <p:cNvSpPr/>
          <p:nvPr/>
        </p:nvSpPr>
        <p:spPr>
          <a:xfrm>
            <a:off x="6248520" y="6477119"/>
            <a:ext cx="2286000" cy="2764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pPr marL="0" marR="0" lvl="0" indent="0" algn="r" rtl="0" hangingPunct="1">
              <a:lnSpc>
                <a:spcPct val="100000"/>
              </a:lnSpc>
              <a:spcBef>
                <a:spcPts val="748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ＭＳ Ｐゴシック" pitchFamily="2"/>
                <a:cs typeface="ＭＳ Ｐゴシック" pitchFamily="2"/>
              </a:rPr>
              <a:t>Tim Godfrey (EPRI)</a:t>
            </a:r>
            <a:endParaRPr lang="en-GB" sz="1200" b="0" i="0" u="none" strike="noStrike" baseline="0" dirty="0">
              <a:ln>
                <a:noFill/>
              </a:ln>
              <a:solidFill>
                <a:srgbClr val="000000"/>
              </a:solidFill>
              <a:latin typeface="Times New Roman" pitchFamily="18"/>
              <a:ea typeface="ＭＳ Ｐゴシック" pitchFamily="2"/>
              <a:cs typeface="ＭＳ Ｐゴシック" pitchFamily="2"/>
            </a:endParaRPr>
          </a:p>
        </p:txBody>
      </p:sp>
      <p:sp>
        <p:nvSpPr>
          <p:cNvPr id="8" name="Title Placeholder 7"/>
          <p:cNvSpPr txBox="1">
            <a:spLocks noGrp="1"/>
          </p:cNvSpPr>
          <p:nvPr>
            <p:ph type="title"/>
          </p:nvPr>
        </p:nvSpPr>
        <p:spPr>
          <a:xfrm>
            <a:off x="685799" y="685440"/>
            <a:ext cx="8000999" cy="762480"/>
          </a:xfrm>
          <a:prstGeom prst="rect">
            <a:avLst/>
          </a:prstGeom>
          <a:noFill/>
          <a:ln>
            <a:noFill/>
          </a:ln>
        </p:spPr>
        <p:txBody>
          <a:bodyPr vert="horz" lIns="92160" tIns="46080" rIns="92160" bIns="4608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/>
          </a:p>
        </p:txBody>
      </p:sp>
      <p:sp>
        <p:nvSpPr>
          <p:cNvPr id="9" name="Text Placeholder 8"/>
          <p:cNvSpPr txBox="1">
            <a:spLocks noGrp="1"/>
          </p:cNvSpPr>
          <p:nvPr>
            <p:ph type="body" idx="1"/>
          </p:nvPr>
        </p:nvSpPr>
        <p:spPr>
          <a:xfrm>
            <a:off x="685799" y="1463039"/>
            <a:ext cx="8000999" cy="4937760"/>
          </a:xfrm>
          <a:prstGeom prst="rect">
            <a:avLst/>
          </a:prstGeom>
          <a:noFill/>
          <a:ln>
            <a:noFill/>
          </a:ln>
        </p:spPr>
        <p:txBody>
          <a:bodyPr vert="horz" lIns="92160" tIns="46080" rIns="92160" bIns="46080" anchor="t" anchorCtr="0" compatLnSpc="1"/>
          <a:lstStyle>
            <a:defPPr marL="342720" marR="0" lvl="0" indent="-34272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ＭＳ Ｐゴシック" pitchFamily="2"/>
                <a:cs typeface="ＭＳ Ｐゴシック" pitchFamily="2"/>
              </a:defRPr>
            </a:defPPr>
            <a:lvl1pPr marL="342720" marR="0" lvl="0" indent="-34272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ＭＳ Ｐゴシック" pitchFamily="2"/>
                <a:cs typeface="ＭＳ Ｐゴシック" pitchFamily="2"/>
              </a:defRPr>
            </a:lvl1pPr>
            <a:lvl2pPr marL="742680" marR="0" lvl="1" indent="-28548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en-US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ＭＳ Ｐゴシック" pitchFamily="2"/>
                <a:cs typeface="ＭＳ Ｐゴシック" pitchFamily="2"/>
              </a:defRPr>
            </a:lvl2pPr>
            <a:lvl3pPr marL="1085759" marR="0" lvl="2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742680" algn="l"/>
                <a:tab pos="1657080" algn="l"/>
                <a:tab pos="2571480" algn="l"/>
                <a:tab pos="3485880" algn="l"/>
                <a:tab pos="4400280" algn="l"/>
                <a:tab pos="5314680" algn="l"/>
                <a:tab pos="6229080" algn="l"/>
                <a:tab pos="7143480" algn="l"/>
                <a:tab pos="8057880" algn="l"/>
                <a:tab pos="8972280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ＭＳ Ｐゴシック" pitchFamily="2"/>
                <a:cs typeface="ＭＳ Ｐゴシック" pitchFamily="2"/>
              </a:defRPr>
            </a:lvl3pPr>
            <a:lvl4pPr marL="1428480" marR="0" lvl="3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–"/>
              <a:tabLst>
                <a:tab pos="399960" algn="l"/>
                <a:tab pos="1314360" algn="l"/>
                <a:tab pos="2228760" algn="l"/>
                <a:tab pos="3143159" algn="l"/>
                <a:tab pos="4057559" algn="l"/>
                <a:tab pos="4971960" algn="l"/>
                <a:tab pos="5886360" algn="l"/>
                <a:tab pos="6800760" algn="l"/>
                <a:tab pos="7715160" algn="l"/>
                <a:tab pos="862956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ＭＳ Ｐゴシック" pitchFamily="2"/>
                <a:cs typeface="ＭＳ Ｐゴシック" pitchFamily="2"/>
              </a:defRPr>
            </a:lvl4pPr>
            <a:lvl5pPr marL="1771560" marR="0" lvl="4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56880" algn="l"/>
                <a:tab pos="971280" algn="l"/>
                <a:tab pos="1885680" algn="l"/>
                <a:tab pos="2800080" algn="l"/>
                <a:tab pos="3714480" algn="l"/>
                <a:tab pos="4628880" algn="l"/>
                <a:tab pos="5543280" algn="l"/>
                <a:tab pos="6457680" algn="l"/>
                <a:tab pos="7372079" algn="l"/>
                <a:tab pos="828648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ＭＳ Ｐゴシック" pitchFamily="2"/>
                <a:cs typeface="ＭＳ Ｐゴシック" pitchFamily="2"/>
              </a:defRPr>
            </a:lvl5pPr>
            <a:lvl6pPr marL="1771560" marR="0" lvl="5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56880" algn="l"/>
                <a:tab pos="971280" algn="l"/>
                <a:tab pos="1885680" algn="l"/>
                <a:tab pos="2800080" algn="l"/>
                <a:tab pos="3714480" algn="l"/>
                <a:tab pos="4628880" algn="l"/>
                <a:tab pos="5543280" algn="l"/>
                <a:tab pos="6457680" algn="l"/>
                <a:tab pos="7372079" algn="l"/>
                <a:tab pos="828648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ＭＳ Ｐゴシック" pitchFamily="2"/>
                <a:cs typeface="ＭＳ Ｐゴシック" pitchFamily="2"/>
              </a:defRPr>
            </a:lvl6pPr>
            <a:lvl7pPr marL="1771560" marR="0" lvl="6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56880" algn="l"/>
                <a:tab pos="971280" algn="l"/>
                <a:tab pos="1885680" algn="l"/>
                <a:tab pos="2800080" algn="l"/>
                <a:tab pos="3714480" algn="l"/>
                <a:tab pos="4628880" algn="l"/>
                <a:tab pos="5543280" algn="l"/>
                <a:tab pos="6457680" algn="l"/>
                <a:tab pos="7372079" algn="l"/>
                <a:tab pos="828648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ＭＳ Ｐゴシック" pitchFamily="2"/>
                <a:cs typeface="ＭＳ Ｐゴシック" pitchFamily="2"/>
              </a:defRPr>
            </a:lvl7pPr>
            <a:lvl8pPr marL="1771560" marR="0" lvl="7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56880" algn="l"/>
                <a:tab pos="971280" algn="l"/>
                <a:tab pos="1885680" algn="l"/>
                <a:tab pos="2800080" algn="l"/>
                <a:tab pos="3714480" algn="l"/>
                <a:tab pos="4628880" algn="l"/>
                <a:tab pos="5543280" algn="l"/>
                <a:tab pos="6457680" algn="l"/>
                <a:tab pos="7372079" algn="l"/>
                <a:tab pos="828648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ＭＳ Ｐゴシック" pitchFamily="2"/>
                <a:cs typeface="ＭＳ Ｐゴシック" pitchFamily="2"/>
              </a:defRPr>
            </a:lvl8pPr>
            <a:lvl9pPr marL="1771560" marR="0" lvl="8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56880" algn="l"/>
                <a:tab pos="971280" algn="l"/>
                <a:tab pos="1885680" algn="l"/>
                <a:tab pos="2800080" algn="l"/>
                <a:tab pos="3714480" algn="l"/>
                <a:tab pos="4628880" algn="l"/>
                <a:tab pos="5543280" algn="l"/>
                <a:tab pos="6457680" algn="l"/>
                <a:tab pos="7372079" algn="l"/>
                <a:tab pos="828648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ＭＳ Ｐゴシック" pitchFamily="2"/>
                <a:cs typeface="ＭＳ Ｐゴシック" pitchFamily="2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Slide Number Placeholder 9"/>
          <p:cNvSpPr txBox="1">
            <a:spLocks noGrp="1"/>
          </p:cNvSpPr>
          <p:nvPr>
            <p:ph type="sldNum" sz="quarter" idx="4"/>
          </p:nvPr>
        </p:nvSpPr>
        <p:spPr>
          <a:xfrm>
            <a:off x="3657600" y="6474959"/>
            <a:ext cx="1294920" cy="38304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en-US" sz="1200" b="0" i="0" u="none" strike="noStrike" baseline="0">
                <a:solidFill>
                  <a:srgbClr val="000000"/>
                </a:solidFill>
                <a:latin typeface="Times New Roman" pitchFamily="18"/>
                <a:ea typeface="ＭＳ Ｐゴシック" pitchFamily="2"/>
                <a:cs typeface="ＭＳ Ｐゴシック" pitchFamily="2"/>
              </a:defRPr>
            </a:lvl1pPr>
          </a:lstStyle>
          <a:p>
            <a:pPr lvl="0"/>
            <a:r>
              <a:rPr lang="en-US"/>
              <a:t>Slide </a:t>
            </a:r>
            <a:fld id="{7B2F91F8-4491-4DE6-A9C5-67E9AB61ED42}" type="slidenum">
              <a:rPr/>
              <a:pPr lvl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marL="0" marR="0" indent="0" algn="ctr" rtl="0" hangingPunct="0">
        <a:lnSpc>
          <a:spcPct val="100000"/>
        </a:lnSpc>
        <a:spcBef>
          <a:spcPts val="0"/>
        </a:spcBef>
        <a:spcAft>
          <a:spcPts val="0"/>
        </a:spcAft>
        <a:tabLst>
          <a:tab pos="0" algn="l"/>
          <a:tab pos="914400" algn="l"/>
          <a:tab pos="1828800" algn="l"/>
          <a:tab pos="2743199" algn="l"/>
          <a:tab pos="3657600" algn="l"/>
          <a:tab pos="4572000" algn="l"/>
          <a:tab pos="5486399" algn="l"/>
          <a:tab pos="6400799" algn="l"/>
          <a:tab pos="7315200" algn="l"/>
          <a:tab pos="8229600" algn="l"/>
          <a:tab pos="9144000" algn="l"/>
          <a:tab pos="10058400" algn="l"/>
        </a:tabLst>
        <a:defRPr lang="en-US" sz="4000" b="0" i="0" u="none" strike="noStrike" baseline="0">
          <a:ln>
            <a:noFill/>
          </a:ln>
          <a:solidFill>
            <a:srgbClr val="000000"/>
          </a:solidFill>
          <a:latin typeface="Arial" pitchFamily="18"/>
          <a:ea typeface="ＭＳ Ｐゴシック" pitchFamily="2"/>
        </a:defRPr>
      </a:lvl1pPr>
    </p:titleStyle>
    <p:bodyStyle>
      <a:lvl1pPr marL="0" marR="0" indent="0" algn="l" rtl="0" hangingPunct="0">
        <a:lnSpc>
          <a:spcPct val="100000"/>
        </a:lnSpc>
        <a:spcBef>
          <a:spcPts val="799"/>
        </a:spcBef>
        <a:spcAft>
          <a:spcPts val="0"/>
        </a:spcAft>
        <a:tabLst>
          <a:tab pos="571320" algn="l"/>
          <a:tab pos="1485719" algn="l"/>
          <a:tab pos="2400119" algn="l"/>
          <a:tab pos="3314519" algn="l"/>
          <a:tab pos="4228919" algn="l"/>
          <a:tab pos="5143320" algn="l"/>
          <a:tab pos="6057720" algn="l"/>
          <a:tab pos="6972120" algn="l"/>
          <a:tab pos="7886520" algn="l"/>
          <a:tab pos="8800920" algn="l"/>
          <a:tab pos="9715320" algn="l"/>
        </a:tabLst>
        <a:defRPr lang="en-US" sz="3200" b="0" i="0" u="none" strike="noStrike" baseline="0">
          <a:ln>
            <a:noFill/>
          </a:ln>
          <a:solidFill>
            <a:srgbClr val="000000"/>
          </a:solidFill>
          <a:latin typeface="Arial" pitchFamily="18"/>
          <a:ea typeface="ＭＳ Ｐゴシック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ist.gov/smartgrid/upload/Draft-NIST-SG-Framework-3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collaborate.nist.gov/twiki-sggrid/bin/view/SmartGrid/CoSStandardsReviewPendin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 txBox="1">
            <a:spLocks noGrp="1"/>
          </p:cNvSpPr>
          <p:nvPr>
            <p:ph type="subTitle" idx="4294967295"/>
          </p:nvPr>
        </p:nvSpPr>
        <p:spPr>
          <a:xfrm>
            <a:off x="685799" y="685799"/>
            <a:ext cx="7772400" cy="5211720"/>
          </a:xfrm>
        </p:spPr>
        <p:txBody>
          <a:bodyPr lIns="0" tIns="0" rIns="0" bIns="0" anchor="ctr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Arial" pitchFamily="34"/>
              <a:buChar char="–"/>
            </a:lvl2pPr>
            <a:lvl3pPr lvl="2">
              <a:buClr>
                <a:srgbClr val="000000"/>
              </a:buClr>
              <a:buSzPct val="100000"/>
              <a:buFont typeface="Arial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Arial" pitchFamily="34"/>
              <a:buChar char="–"/>
            </a:lvl4pPr>
            <a:lvl5pPr lvl="4">
              <a:buClr>
                <a:srgbClr val="000000"/>
              </a:buClr>
              <a:buSzPct val="100000"/>
              <a:buFont typeface="Arial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Arial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Arial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Arial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Arial" pitchFamily="34"/>
              <a:buChar char="•"/>
            </a:lvl9pPr>
          </a:lstStyle>
          <a:p>
            <a:pPr marL="0" lvl="0" indent="0" algn="ctr"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Arial" pitchFamily="18"/>
              </a:rPr>
              <a:t>IEEE 802.24 Smart Grid TAG</a:t>
            </a:r>
          </a:p>
          <a:p>
            <a:pPr marL="0" lvl="0" indent="0" algn="ctr"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dirty="0" smtClean="0">
              <a:latin typeface="Arial" pitchFamily="18"/>
            </a:endParaRPr>
          </a:p>
          <a:p>
            <a:pPr marL="0" lvl="0" indent="0" algn="ctr"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latin typeface="Arial" pitchFamily="18"/>
              </a:rPr>
              <a:t>Discussion on</a:t>
            </a:r>
          </a:p>
          <a:p>
            <a:pPr marL="0" lvl="0" indent="0" algn="ctr"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latin typeface="Arial" pitchFamily="18"/>
              </a:rPr>
              <a:t>NIST Framework and Roadmap for 5</a:t>
            </a:r>
          </a:p>
          <a:p>
            <a:pPr marL="0" lvl="0" indent="0" algn="ctr"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latin typeface="Arial" pitchFamily="18"/>
              </a:rPr>
              <a:t>Smart Grid Interoperability Standards, </a:t>
            </a:r>
          </a:p>
          <a:p>
            <a:pPr marL="0" lvl="0" indent="0" algn="ctr"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latin typeface="Arial" pitchFamily="18"/>
              </a:rPr>
              <a:t>Release 3.0</a:t>
            </a:r>
            <a:endParaRPr lang="en-US" dirty="0">
              <a:latin typeface="Arial" pitchFamily="1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r>
              <a:rPr lang="en-US" smtClean="0"/>
              <a:t>Slide </a:t>
            </a:r>
            <a:fld id="{F8A80A2C-FDFB-4B11-B40B-F0F330CF047E}" type="slidenum">
              <a:rPr/>
              <a:pPr lvl="0"/>
              <a:t>2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685799" y="712373"/>
            <a:ext cx="8000999" cy="708613"/>
          </a:xfrm>
        </p:spPr>
        <p:txBody>
          <a:bodyPr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en-US" dirty="0" smtClean="0"/>
              <a:t>Updated Framework</a:t>
            </a:r>
            <a:endParaRPr lang="en-US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342720" marR="0" lvl="0" indent="-34272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ＭＳ Ｐゴシック" pitchFamily="2"/>
                <a:cs typeface="ＭＳ Ｐゴシック" pitchFamily="2"/>
              </a:defRPr>
            </a:defPPr>
            <a:lvl1pPr marL="342720" marR="0" lvl="0" indent="-34272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ＭＳ Ｐゴシック" pitchFamily="2"/>
                <a:cs typeface="ＭＳ Ｐゴシック" pitchFamily="2"/>
              </a:defRPr>
            </a:lvl1pPr>
            <a:lvl2pPr marL="742680" marR="0" lvl="1" indent="-28548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en-US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ＭＳ Ｐゴシック" pitchFamily="2"/>
                <a:cs typeface="ＭＳ Ｐゴシック" pitchFamily="2"/>
              </a:defRPr>
            </a:lvl2pPr>
            <a:lvl3pPr marL="1085759" marR="0" lvl="2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742680" algn="l"/>
                <a:tab pos="1657080" algn="l"/>
                <a:tab pos="2571480" algn="l"/>
                <a:tab pos="3485880" algn="l"/>
                <a:tab pos="4400280" algn="l"/>
                <a:tab pos="5314680" algn="l"/>
                <a:tab pos="6229080" algn="l"/>
                <a:tab pos="7143480" algn="l"/>
                <a:tab pos="8057880" algn="l"/>
                <a:tab pos="8972280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ＭＳ Ｐゴシック" pitchFamily="2"/>
                <a:cs typeface="ＭＳ Ｐゴシック" pitchFamily="2"/>
              </a:defRPr>
            </a:lvl3pPr>
            <a:lvl4pPr marL="1428480" marR="0" lvl="3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–"/>
              <a:tabLst>
                <a:tab pos="399960" algn="l"/>
                <a:tab pos="1314360" algn="l"/>
                <a:tab pos="2228760" algn="l"/>
                <a:tab pos="3143159" algn="l"/>
                <a:tab pos="4057559" algn="l"/>
                <a:tab pos="4971960" algn="l"/>
                <a:tab pos="5886360" algn="l"/>
                <a:tab pos="6800760" algn="l"/>
                <a:tab pos="7715160" algn="l"/>
                <a:tab pos="862956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ＭＳ Ｐゴシック" pitchFamily="2"/>
                <a:cs typeface="ＭＳ Ｐゴシック" pitchFamily="2"/>
              </a:defRPr>
            </a:lvl4pPr>
            <a:lvl5pPr marL="1771560" marR="0" lvl="4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56880" algn="l"/>
                <a:tab pos="971280" algn="l"/>
                <a:tab pos="1885680" algn="l"/>
                <a:tab pos="2800080" algn="l"/>
                <a:tab pos="3714480" algn="l"/>
                <a:tab pos="4628880" algn="l"/>
                <a:tab pos="5543280" algn="l"/>
                <a:tab pos="6457680" algn="l"/>
                <a:tab pos="7372079" algn="l"/>
                <a:tab pos="828648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ＭＳ Ｐゴシック" pitchFamily="2"/>
                <a:cs typeface="ＭＳ Ｐゴシック" pitchFamily="2"/>
              </a:defRPr>
            </a:lvl5pPr>
            <a:lvl6pPr marL="1771560" marR="0" lvl="5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56880" algn="l"/>
                <a:tab pos="971280" algn="l"/>
                <a:tab pos="1885680" algn="l"/>
                <a:tab pos="2800080" algn="l"/>
                <a:tab pos="3714480" algn="l"/>
                <a:tab pos="4628880" algn="l"/>
                <a:tab pos="5543280" algn="l"/>
                <a:tab pos="6457680" algn="l"/>
                <a:tab pos="7372079" algn="l"/>
                <a:tab pos="828648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ＭＳ Ｐゴシック" pitchFamily="2"/>
                <a:cs typeface="ＭＳ Ｐゴシック" pitchFamily="2"/>
              </a:defRPr>
            </a:lvl6pPr>
            <a:lvl7pPr marL="1771560" marR="0" lvl="6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56880" algn="l"/>
                <a:tab pos="971280" algn="l"/>
                <a:tab pos="1885680" algn="l"/>
                <a:tab pos="2800080" algn="l"/>
                <a:tab pos="3714480" algn="l"/>
                <a:tab pos="4628880" algn="l"/>
                <a:tab pos="5543280" algn="l"/>
                <a:tab pos="6457680" algn="l"/>
                <a:tab pos="7372079" algn="l"/>
                <a:tab pos="828648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ＭＳ Ｐゴシック" pitchFamily="2"/>
                <a:cs typeface="ＭＳ Ｐゴシック" pitchFamily="2"/>
              </a:defRPr>
            </a:lvl7pPr>
            <a:lvl8pPr marL="1771560" marR="0" lvl="7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56880" algn="l"/>
                <a:tab pos="971280" algn="l"/>
                <a:tab pos="1885680" algn="l"/>
                <a:tab pos="2800080" algn="l"/>
                <a:tab pos="3714480" algn="l"/>
                <a:tab pos="4628880" algn="l"/>
                <a:tab pos="5543280" algn="l"/>
                <a:tab pos="6457680" algn="l"/>
                <a:tab pos="7372079" algn="l"/>
                <a:tab pos="828648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ＭＳ Ｐゴシック" pitchFamily="2"/>
                <a:cs typeface="ＭＳ Ｐゴシック" pitchFamily="2"/>
              </a:defRPr>
            </a:lvl8pPr>
            <a:lvl9pPr marL="1771560" marR="0" lvl="8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56880" algn="l"/>
                <a:tab pos="971280" algn="l"/>
                <a:tab pos="1885680" algn="l"/>
                <a:tab pos="2800080" algn="l"/>
                <a:tab pos="3714480" algn="l"/>
                <a:tab pos="4628880" algn="l"/>
                <a:tab pos="5543280" algn="l"/>
                <a:tab pos="6457680" algn="l"/>
                <a:tab pos="7372079" algn="l"/>
                <a:tab pos="828648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ＭＳ Ｐゴシック" pitchFamily="2"/>
                <a:cs typeface="ＭＳ Ｐゴシック" pitchFamily="2"/>
              </a:defRPr>
            </a:lvl9pPr>
          </a:lstStyle>
          <a:p>
            <a:pPr lvl="0"/>
            <a:r>
              <a:rPr lang="en-US" dirty="0" smtClean="0">
                <a:latin typeface="" pitchFamily="16"/>
              </a:rPr>
              <a:t>NIST announcement April 16th:</a:t>
            </a:r>
          </a:p>
          <a:p>
            <a:pPr lvl="0"/>
            <a:r>
              <a:rPr lang="en-US" dirty="0" smtClean="0">
                <a:latin typeface="" pitchFamily="16"/>
              </a:rPr>
              <a:t>The Draft NIST Framework 3.0 Now Available for Public Comment</a:t>
            </a:r>
          </a:p>
          <a:p>
            <a:pPr lvl="0"/>
            <a:r>
              <a:rPr lang="en-US" dirty="0" smtClean="0">
                <a:latin typeface="" pitchFamily="16"/>
              </a:rPr>
              <a:t>URL</a:t>
            </a:r>
          </a:p>
          <a:p>
            <a:pPr lvl="1"/>
            <a:r>
              <a:rPr lang="en-US" dirty="0" smtClean="0">
                <a:latin typeface="" pitchFamily="16"/>
                <a:hlinkClick r:id="rId3"/>
              </a:rPr>
              <a:t>http://www.nist.gov/smartgrid/upload/Draft-NIST-SG-Framework-3.pdf</a:t>
            </a:r>
            <a:endParaRPr lang="en-US" dirty="0" smtClean="0">
              <a:latin typeface="" pitchFamily="16"/>
            </a:endParaRPr>
          </a:p>
          <a:p>
            <a:pPr lvl="1"/>
            <a:endParaRPr lang="en-US" dirty="0" smtClean="0">
              <a:latin typeface="" pitchFamily="16"/>
            </a:endParaRPr>
          </a:p>
          <a:p>
            <a:endParaRPr lang="en-US" dirty="0">
              <a:latin typeface="" pitchFamily="16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Catalog of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Table 4-1 “Identified Standards” (p69)</a:t>
            </a:r>
          </a:p>
          <a:p>
            <a:endParaRPr lang="en-US" dirty="0" smtClean="0"/>
          </a:p>
          <a:p>
            <a:r>
              <a:rPr lang="en-US" dirty="0" smtClean="0"/>
              <a:t>Includes 74 standards from various sources</a:t>
            </a:r>
          </a:p>
          <a:p>
            <a:endParaRPr lang="en-US" dirty="0" smtClean="0"/>
          </a:p>
          <a:p>
            <a:r>
              <a:rPr lang="en-US" dirty="0" smtClean="0"/>
              <a:t>IEEE 802 is (still) not included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SGIP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IEEE 802 input to SGIP</a:t>
            </a:r>
          </a:p>
          <a:p>
            <a:pPr lvl="1"/>
            <a:r>
              <a:rPr lang="en-US" dirty="0" smtClean="0"/>
              <a:t>Spreadsheets from 802 WG provided over past 3-4 years.</a:t>
            </a:r>
          </a:p>
          <a:p>
            <a:pPr lvl="1"/>
            <a:r>
              <a:rPr lang="en-US" dirty="0" smtClean="0"/>
              <a:t>SIF documents provided by 802.24</a:t>
            </a:r>
          </a:p>
          <a:p>
            <a:endParaRPr lang="en-US" dirty="0" smtClean="0"/>
          </a:p>
          <a:p>
            <a:r>
              <a:rPr lang="en-US" dirty="0" smtClean="0"/>
              <a:t>160 standards are on a list of “</a:t>
            </a:r>
            <a:r>
              <a:rPr lang="en-US" dirty="0" err="1" smtClean="0">
                <a:hlinkClick r:id="rId2"/>
              </a:rPr>
              <a:t>CoS</a:t>
            </a:r>
            <a:r>
              <a:rPr lang="en-US" dirty="0" smtClean="0">
                <a:hlinkClick r:id="rId2"/>
              </a:rPr>
              <a:t> Standards Review Pending</a:t>
            </a:r>
            <a:r>
              <a:rPr lang="en-US" dirty="0" smtClean="0"/>
              <a:t>”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Including IEEE 802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1816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this Framework matter anymore</a:t>
            </a:r>
            <a:r>
              <a:rPr lang="en-US" dirty="0" smtClean="0"/>
              <a:t>? </a:t>
            </a:r>
            <a:r>
              <a:rPr lang="en-US" dirty="0" smtClean="0">
                <a:solidFill>
                  <a:srgbClr val="FF0000"/>
                </a:solidFill>
              </a:rPr>
              <a:t>802.24 consensus: No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The SGIP process for maintaining the </a:t>
            </a:r>
            <a:r>
              <a:rPr lang="en-US" dirty="0" err="1" smtClean="0"/>
              <a:t>CoS</a:t>
            </a:r>
            <a:r>
              <a:rPr lang="en-US" dirty="0" smtClean="0"/>
              <a:t> is apparently not working</a:t>
            </a:r>
          </a:p>
          <a:p>
            <a:endParaRPr lang="en-US" dirty="0" smtClean="0"/>
          </a:p>
          <a:p>
            <a:r>
              <a:rPr lang="en-US" dirty="0" smtClean="0"/>
              <a:t>Is it worth our effort to comment or respond</a:t>
            </a:r>
            <a:r>
              <a:rPr lang="en-US" dirty="0" smtClean="0"/>
              <a:t>? </a:t>
            </a:r>
            <a:r>
              <a:rPr lang="en-US" smtClean="0">
                <a:solidFill>
                  <a:srgbClr val="FF0000"/>
                </a:solidFill>
              </a:rPr>
              <a:t>802.24 consensus: </a:t>
            </a:r>
            <a:r>
              <a:rPr lang="en-US" smtClean="0">
                <a:solidFill>
                  <a:srgbClr val="FF0000"/>
                </a:solidFill>
              </a:rPr>
              <a:t>No</a:t>
            </a:r>
            <a:r>
              <a:rPr lang="en-US" dirty="0" smtClean="0">
                <a:solidFill>
                  <a:srgbClr val="FF0000"/>
                </a:solidFill>
              </a:rPr>
              <a:t>, but see next slide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and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Jay: Work with TIA TR-51 (Jeff Hanna), ETSI , to develop an alternate </a:t>
            </a:r>
            <a:r>
              <a:rPr lang="en-US" dirty="0" err="1" smtClean="0"/>
              <a:t>CoS</a:t>
            </a:r>
            <a:endParaRPr lang="en-US" dirty="0" smtClean="0"/>
          </a:p>
          <a:p>
            <a:pPr lvl="1"/>
            <a:r>
              <a:rPr lang="en-US" dirty="0" smtClean="0"/>
              <a:t>Identify and IEEE 802 liaison to ETSI</a:t>
            </a:r>
          </a:p>
          <a:p>
            <a:pPr lvl="1"/>
            <a:r>
              <a:rPr lang="en-US" dirty="0" smtClean="0"/>
              <a:t>Check with Larry Taylor?</a:t>
            </a:r>
            <a:endParaRPr lang="en-US" dirty="0" smtClean="0"/>
          </a:p>
          <a:p>
            <a:pPr lvl="1"/>
            <a:r>
              <a:rPr lang="en-US" dirty="0" smtClean="0"/>
              <a:t>Include other SDO’s standards. </a:t>
            </a:r>
          </a:p>
          <a:p>
            <a:pPr lvl="1"/>
            <a:r>
              <a:rPr lang="en-US" dirty="0" smtClean="0"/>
              <a:t>Include Bill Ash as SA representative</a:t>
            </a:r>
            <a:endParaRPr lang="en-US" dirty="0" smtClean="0"/>
          </a:p>
          <a:p>
            <a:r>
              <a:rPr lang="en-US" dirty="0" smtClean="0"/>
              <a:t>Ben will develop contacts with TIA and ETSI.</a:t>
            </a:r>
          </a:p>
          <a:p>
            <a:r>
              <a:rPr lang="en-US" dirty="0" smtClean="0"/>
              <a:t>Limit our </a:t>
            </a:r>
            <a:r>
              <a:rPr lang="en-US" dirty="0" err="1" smtClean="0"/>
              <a:t>CoS</a:t>
            </a:r>
            <a:r>
              <a:rPr lang="en-US" dirty="0" smtClean="0"/>
              <a:t> to data link standards that are used in grid applications. </a:t>
            </a:r>
          </a:p>
          <a:p>
            <a:endParaRPr lang="en-US" dirty="0" smtClean="0"/>
          </a:p>
          <a:p>
            <a:r>
              <a:rPr lang="en-US" dirty="0" smtClean="0"/>
              <a:t>Drafting of response to NIST: Matt G. 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20736</TotalTime>
  <Words>226</Words>
  <Application>Microsoft Office PowerPoint</Application>
  <PresentationFormat>On-screen Show (4:3)</PresentationFormat>
  <Paragraphs>45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</vt:lpstr>
      <vt:lpstr>Slide 1</vt:lpstr>
      <vt:lpstr>Updated Framework</vt:lpstr>
      <vt:lpstr>Catalog of Standards</vt:lpstr>
      <vt:lpstr>SGIP Process</vt:lpstr>
      <vt:lpstr>Next Steps</vt:lpstr>
      <vt:lpstr>Conclusions and Actions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Phil Beecher</dc:creator>
  <cp:lastModifiedBy>Tim Godfrey</cp:lastModifiedBy>
  <cp:revision>973</cp:revision>
  <cp:lastPrinted>2000-03-06T17:55:37Z</cp:lastPrinted>
  <dcterms:created xsi:type="dcterms:W3CDTF">2008-07-14T11:46:05Z</dcterms:created>
  <dcterms:modified xsi:type="dcterms:W3CDTF">2014-05-13T02:42:59Z</dcterms:modified>
</cp:coreProperties>
</file>