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237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7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877572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775720"/>
            <a:ext cx="2975760" cy="4615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5B72046F-1079-4529-9F31-608E7D41D899}" type="slidenum">
              <a:rPr/>
              <a:pPr marL="0" marR="0" lvl="0" indent="0" algn="r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914400" algn="l"/>
                  <a:tab pos="1828800" algn="l"/>
                  <a:tab pos="2743199" algn="l"/>
                  <a:tab pos="3657600" algn="l"/>
                  <a:tab pos="4572000" algn="l"/>
                  <a:tab pos="5486399" algn="l"/>
                  <a:tab pos="6400799" algn="l"/>
                  <a:tab pos="7315200" algn="l"/>
                  <a:tab pos="8229600" algn="l"/>
                  <a:tab pos="9144000" algn="l"/>
                  <a:tab pos="10058400" algn="l"/>
                </a:tabLst>
                <a:defRPr sz="1400"/>
              </a:pPr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2376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Header Placeholder 2"/>
          <p:cNvSpPr txBox="1">
            <a:spLocks noGrp="1"/>
          </p:cNvSpPr>
          <p:nvPr>
            <p:ph type="hdr" sz="quarter"/>
          </p:nvPr>
        </p:nvSpPr>
        <p:spPr>
          <a:xfrm>
            <a:off x="3428639" y="95760"/>
            <a:ext cx="2784600" cy="2134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idx="1"/>
          </p:nvPr>
        </p:nvSpPr>
        <p:spPr>
          <a:xfrm>
            <a:off x="645840" y="95760"/>
            <a:ext cx="2708280" cy="2134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400" b="1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fld id="{292D95C9-F539-4439-9952-72E92AF4A580}" type="datetime1">
              <a:rPr lang="en-US"/>
              <a:pPr lvl="0"/>
              <a:t>5/12/2014</a:t>
            </a:fld>
            <a:endParaRPr lang="en-US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 idx="2"/>
          </p:nvPr>
        </p:nvSpPr>
        <p:spPr>
          <a:xfrm>
            <a:off x="1130400" y="698039"/>
            <a:ext cx="4602240" cy="345167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6" name="Notes Placeholder 5"/>
          <p:cNvSpPr txBox="1">
            <a:spLocks noGrp="1"/>
          </p:cNvSpPr>
          <p:nvPr>
            <p:ph type="body" sz="quarter" idx="3"/>
          </p:nvPr>
        </p:nvSpPr>
        <p:spPr>
          <a:xfrm>
            <a:off x="914400" y="4387320"/>
            <a:ext cx="5029200" cy="4156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4"/>
          </p:nvPr>
        </p:nvSpPr>
        <p:spPr>
          <a:xfrm>
            <a:off x="3730320" y="8942040"/>
            <a:ext cx="2482920" cy="1526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5"/>
          </p:nvPr>
        </p:nvSpPr>
        <p:spPr>
          <a:xfrm>
            <a:off x="2901960" y="8942040"/>
            <a:ext cx="792000" cy="36539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r>
              <a:rPr lang="en-US"/>
              <a:t>Page </a:t>
            </a:r>
            <a:fld id="{1C01A241-3F68-4EE6-A371-AFE16CD4B8B1}" type="slidenum">
              <a:rPr/>
              <a:pPr lvl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6040" y="8942400"/>
            <a:ext cx="2255760" cy="18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Tentative agenda Full WG</a:t>
            </a:r>
          </a:p>
        </p:txBody>
      </p:sp>
      <p:sp>
        <p:nvSpPr>
          <p:cNvPr id="10" name="Line 9"/>
          <p:cNvSpPr/>
          <p:nvPr/>
        </p:nvSpPr>
        <p:spPr>
          <a:xfrm>
            <a:off x="736559" y="8940960"/>
            <a:ext cx="5405401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11" name="Line 10"/>
          <p:cNvSpPr/>
          <p:nvPr/>
        </p:nvSpPr>
        <p:spPr>
          <a:xfrm>
            <a:off x="662040" y="295200"/>
            <a:ext cx="5554439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ＭＳ Ｐゴシック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0" tIns="0" rIns="0" bIns="0" anchor="b" anchorCtr="0" compatLnSpc="1"/>
          <a:lstStyle/>
          <a:p>
            <a:pPr lvl="0"/>
            <a:fld id="{292D95C9-F539-4439-9952-72E92AF4A580}" type="datetime1">
              <a:rPr lang="en-US"/>
              <a:pPr lvl="0"/>
              <a:t>5/12/2014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30300" y="698500"/>
            <a:ext cx="4602163" cy="3451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vert="horz" wrap="square" lIns="0" tIns="0" rIns="0" bIns="0" anchor="b" anchorCtr="0" compatLnSpc="1"/>
          <a:lstStyle/>
          <a:p>
            <a:pPr lvl="0"/>
            <a:fld id="{292D95C9-F539-4439-9952-72E92AF4A580}" type="datetime1">
              <a:rPr lang="en-US"/>
              <a:pPr lvl="0"/>
              <a:t>5/12/2014</a:t>
            </a:fld>
            <a:endParaRPr lang="en-US"/>
          </a:p>
        </p:txBody>
      </p:sp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30300" y="698500"/>
            <a:ext cx="4602163" cy="34512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C28D40C4-50A5-4C37-9DCC-300BA970115B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B5E5BA4B-121C-45BC-8129-51F932F4F70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85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FECEEE67-4061-4DA8-9090-889FC0FEAF73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B937F0E3-7153-4672-8B48-0A88777BE82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9A028ABC-89A4-481F-BAFA-CCFF4F8587B0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63675"/>
            <a:ext cx="3924300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63675"/>
            <a:ext cx="3924300" cy="4937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C9AC26D1-1C6D-4AA5-A8D5-1A10EEBDBE2F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3EF7E05E-8209-45B3-AEB2-DB1F57D1F0B2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A668E3A6-3D6E-4A3E-B800-EF25F8FD3C39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5B1A16CC-69E0-4BBB-B46E-385FD05B5F58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F99419D2-99EC-46DC-893B-EE163DD35374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D1FCA3B9-90A6-4F8D-AE0E-597ABF2673F3}" type="slidenum">
              <a:rPr/>
              <a:pPr lvl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572000" y="415454"/>
            <a:ext cx="3962520" cy="18466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1428480" marR="0" lvl="4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28480" algn="l"/>
                <a:tab pos="2342880" algn="l"/>
                <a:tab pos="3257280" algn="l"/>
                <a:tab pos="4171679" algn="l"/>
                <a:tab pos="5086080" algn="l"/>
                <a:tab pos="6000480" algn="l"/>
                <a:tab pos="6914879" algn="l"/>
                <a:tab pos="7829279" algn="l"/>
                <a:tab pos="8743680" algn="l"/>
                <a:tab pos="9658080" algn="l"/>
                <a:tab pos="10572480" algn="l"/>
                <a:tab pos="11486880" algn="l"/>
              </a:tabLst>
            </a:pPr>
            <a:r>
              <a:rPr lang="en-US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24-14-0013-00-0000</a:t>
            </a:r>
            <a:endParaRPr lang="en-US" sz="12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3" name="Line 8"/>
          <p:cNvSpPr/>
          <p:nvPr/>
        </p:nvSpPr>
        <p:spPr>
          <a:xfrm>
            <a:off x="685799" y="609480"/>
            <a:ext cx="7848721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685799" y="6477119"/>
            <a:ext cx="1523880" cy="1828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i="0" u="none" strike="noStrike" baseline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802.24 Smart Grid TAG</a:t>
            </a:r>
          </a:p>
        </p:txBody>
      </p:sp>
      <p:sp>
        <p:nvSpPr>
          <p:cNvPr id="5" name="Line 10"/>
          <p:cNvSpPr/>
          <p:nvPr/>
        </p:nvSpPr>
        <p:spPr>
          <a:xfrm>
            <a:off x="706320" y="6477119"/>
            <a:ext cx="7828200" cy="0"/>
          </a:xfrm>
          <a:prstGeom prst="line">
            <a:avLst/>
          </a:prstGeom>
          <a:noFill/>
          <a:ln w="12600">
            <a:solidFill>
              <a:srgbClr val="000000"/>
            </a:solidFill>
            <a:prstDash val="solid"/>
            <a:miter/>
          </a:ln>
        </p:spPr>
        <p:txBody>
          <a:bodyPr vert="horz" wrap="none" lIns="90000" tIns="46800" rIns="90000" bIns="4680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6" name="Text Box 11"/>
          <p:cNvSpPr/>
          <p:nvPr/>
        </p:nvSpPr>
        <p:spPr>
          <a:xfrm>
            <a:off x="685799" y="304920"/>
            <a:ext cx="1752479" cy="276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May 2014</a:t>
            </a:r>
            <a:endParaRPr lang="en-GB" sz="12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7" name="Text Box 12"/>
          <p:cNvSpPr/>
          <p:nvPr/>
        </p:nvSpPr>
        <p:spPr>
          <a:xfrm>
            <a:off x="6248520" y="6477119"/>
            <a:ext cx="2286000" cy="2764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•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•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•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•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•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•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•"/>
            </a:lvl9pPr>
          </a:lstStyle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b="0" i="0" u="none" strike="noStrike" baseline="0" dirty="0" smtClean="0">
                <a:ln>
                  <a:noFill/>
                </a:ln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rPr>
              <a:t>Tim Godfrey (EPRI)</a:t>
            </a:r>
            <a:endParaRPr lang="en-GB" sz="1200" b="0" i="0" u="none" strike="noStrike" baseline="0" dirty="0">
              <a:ln>
                <a:noFill/>
              </a:ln>
              <a:solidFill>
                <a:srgbClr val="000000"/>
              </a:solidFill>
              <a:latin typeface="Times New Roman" pitchFamily="18"/>
              <a:ea typeface="ＭＳ Ｐゴシック" pitchFamily="2"/>
              <a:cs typeface="ＭＳ Ｐゴシック" pitchFamily="2"/>
            </a:endParaRPr>
          </a:p>
        </p:txBody>
      </p:sp>
      <p:sp>
        <p:nvSpPr>
          <p:cNvPr id="8" name="Title Placeholder 7"/>
          <p:cNvSpPr txBox="1">
            <a:spLocks noGrp="1"/>
          </p:cNvSpPr>
          <p:nvPr>
            <p:ph type="title"/>
          </p:nvPr>
        </p:nvSpPr>
        <p:spPr>
          <a:xfrm>
            <a:off x="685799" y="685440"/>
            <a:ext cx="8000999" cy="76248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9" name="Text Placeholder 8"/>
          <p:cNvSpPr txBox="1">
            <a:spLocks noGrp="1"/>
          </p:cNvSpPr>
          <p:nvPr>
            <p:ph type="body" idx="1"/>
          </p:nvPr>
        </p:nvSpPr>
        <p:spPr>
          <a:xfrm>
            <a:off x="685799" y="1463039"/>
            <a:ext cx="8000999" cy="493776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2pPr>
            <a:lvl3pPr marL="1085759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742680" algn="l"/>
                <a:tab pos="1657080" algn="l"/>
                <a:tab pos="2571480" algn="l"/>
                <a:tab pos="3485880" algn="l"/>
                <a:tab pos="4400280" algn="l"/>
                <a:tab pos="5314680" algn="l"/>
                <a:tab pos="6229080" algn="l"/>
                <a:tab pos="7143480" algn="l"/>
                <a:tab pos="8057880" algn="l"/>
                <a:tab pos="897228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3pPr>
            <a:lvl4pPr marL="1428480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399960" algn="l"/>
                <a:tab pos="1314360" algn="l"/>
                <a:tab pos="2228760" algn="l"/>
                <a:tab pos="3143159" algn="l"/>
                <a:tab pos="4057559" algn="l"/>
                <a:tab pos="4971960" algn="l"/>
                <a:tab pos="5886360" algn="l"/>
                <a:tab pos="6800760" algn="l"/>
                <a:tab pos="7715160" algn="l"/>
                <a:tab pos="8629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4pPr>
            <a:lvl5pPr marL="177156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5pPr>
            <a:lvl6pPr marL="177156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6pPr>
            <a:lvl7pPr marL="177156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7pPr>
            <a:lvl8pPr marL="177156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8pPr>
            <a:lvl9pPr marL="177156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9"/>
          <p:cNvSpPr txBox="1">
            <a:spLocks noGrp="1"/>
          </p:cNvSpPr>
          <p:nvPr>
            <p:ph type="sldNum" sz="quarter" idx="4"/>
          </p:nvPr>
        </p:nvSpPr>
        <p:spPr>
          <a:xfrm>
            <a:off x="3657600" y="6474959"/>
            <a:ext cx="1294920" cy="3830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Times New Roman" pitchFamily="18"/>
                <a:ea typeface="ＭＳ Ｐゴシック" pitchFamily="2"/>
                <a:cs typeface="ＭＳ Ｐゴシック" pitchFamily="2"/>
              </a:defRPr>
            </a:lvl1pPr>
          </a:lstStyle>
          <a:p>
            <a:pPr lvl="0"/>
            <a:r>
              <a:rPr lang="en-US"/>
              <a:t>Slide </a:t>
            </a:r>
            <a:fld id="{7B2F91F8-4491-4DE6-A9C5-67E9AB61ED42}" type="slidenum">
              <a:rPr/>
              <a:pPr lvl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40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ＭＳ Ｐゴシック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799"/>
        </a:spcBef>
        <a:spcAft>
          <a:spcPts val="0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US" sz="3200" b="0" i="0" u="none" strike="noStrike" baseline="0">
          <a:ln>
            <a:noFill/>
          </a:ln>
          <a:solidFill>
            <a:srgbClr val="000000"/>
          </a:solidFill>
          <a:latin typeface="Arial" pitchFamily="18"/>
          <a:ea typeface="ＭＳ Ｐゴシック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st.gov/smartgrid/upload/Draft-NIST-SG-Framework-3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ollaborate.nist.gov/twiki-sggrid/bin/view/SmartGrid/CoSStandardsReviewPend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 txBox="1">
            <a:spLocks noGrp="1"/>
          </p:cNvSpPr>
          <p:nvPr>
            <p:ph type="subTitle" idx="4294967295"/>
          </p:nvPr>
        </p:nvSpPr>
        <p:spPr>
          <a:xfrm>
            <a:off x="685799" y="685799"/>
            <a:ext cx="7772400" cy="5211720"/>
          </a:xfrm>
        </p:spPr>
        <p:txBody>
          <a:bodyPr lIns="0" tIns="0" rIns="0" bIns="0" anchor="ctr"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–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–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pitchFamily="18"/>
              </a:rPr>
              <a:t>IEEE 802.24 Smart Grid TAG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dirty="0" smtClean="0">
              <a:latin typeface="Arial" pitchFamily="18"/>
            </a:endParaRP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pitchFamily="18"/>
              </a:rPr>
              <a:t>Discussion on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pitchFamily="18"/>
              </a:rPr>
              <a:t>NIST </a:t>
            </a:r>
            <a:r>
              <a:rPr lang="en-US" dirty="0" smtClean="0">
                <a:latin typeface="Arial" pitchFamily="18"/>
              </a:rPr>
              <a:t>Framework and Roadmap for 5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pitchFamily="18"/>
              </a:rPr>
              <a:t>Smart Grid Interoperability </a:t>
            </a:r>
            <a:r>
              <a:rPr lang="en-US" dirty="0" smtClean="0">
                <a:latin typeface="Arial" pitchFamily="18"/>
              </a:rPr>
              <a:t>Standards</a:t>
            </a:r>
            <a:r>
              <a:rPr lang="en-US" dirty="0" smtClean="0">
                <a:latin typeface="Arial" pitchFamily="18"/>
              </a:rPr>
              <a:t>, </a:t>
            </a:r>
          </a:p>
          <a:p>
            <a:pPr marL="0" lvl="0" indent="0" algn="ctr"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Arial" pitchFamily="18"/>
              </a:rPr>
              <a:t>Release 3.0</a:t>
            </a:r>
            <a:endParaRPr lang="en-US" dirty="0">
              <a:latin typeface="Arial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r>
              <a:rPr lang="en-US" smtClean="0"/>
              <a:t>Slide </a:t>
            </a:r>
            <a:fld id="{F8A80A2C-FDFB-4B11-B40B-F0F330CF047E}" type="slidenum">
              <a:rPr/>
              <a:pPr lvl="0"/>
              <a:t>2</a:t>
            </a:fld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685799" y="712373"/>
            <a:ext cx="8000999" cy="708613"/>
          </a:xfrm>
        </p:spPr>
        <p:txBody>
          <a:bodyPr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en-US" dirty="0" smtClean="0"/>
              <a:t>Updated Framework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7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2pPr>
            <a:lvl3pPr marL="1085759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742680" algn="l"/>
                <a:tab pos="1657080" algn="l"/>
                <a:tab pos="2571480" algn="l"/>
                <a:tab pos="3485880" algn="l"/>
                <a:tab pos="4400280" algn="l"/>
                <a:tab pos="5314680" algn="l"/>
                <a:tab pos="6229080" algn="l"/>
                <a:tab pos="7143480" algn="l"/>
                <a:tab pos="8057880" algn="l"/>
                <a:tab pos="897228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3pPr>
            <a:lvl4pPr marL="1428480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–"/>
              <a:tabLst>
                <a:tab pos="399960" algn="l"/>
                <a:tab pos="1314360" algn="l"/>
                <a:tab pos="2228760" algn="l"/>
                <a:tab pos="3143159" algn="l"/>
                <a:tab pos="4057559" algn="l"/>
                <a:tab pos="4971960" algn="l"/>
                <a:tab pos="5886360" algn="l"/>
                <a:tab pos="6800760" algn="l"/>
                <a:tab pos="7715160" algn="l"/>
                <a:tab pos="862956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4pPr>
            <a:lvl5pPr marL="177156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5pPr>
            <a:lvl6pPr marL="177156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6pPr>
            <a:lvl7pPr marL="177156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7pPr>
            <a:lvl8pPr marL="177156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8pPr>
            <a:lvl9pPr marL="177156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 pitchFamily="34"/>
              <a:buChar char="•"/>
              <a:tabLst>
                <a:tab pos="56880" algn="l"/>
                <a:tab pos="971280" algn="l"/>
                <a:tab pos="1885680" algn="l"/>
                <a:tab pos="2800080" algn="l"/>
                <a:tab pos="3714480" algn="l"/>
                <a:tab pos="4628880" algn="l"/>
                <a:tab pos="5543280" algn="l"/>
                <a:tab pos="6457680" algn="l"/>
                <a:tab pos="7372079" algn="l"/>
                <a:tab pos="828648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2"/>
                <a:ea typeface="ＭＳ Ｐゴシック" pitchFamily="2"/>
                <a:cs typeface="ＭＳ Ｐゴシック" pitchFamily="2"/>
              </a:defRPr>
            </a:lvl9pPr>
          </a:lstStyle>
          <a:p>
            <a:pPr lvl="0"/>
            <a:r>
              <a:rPr lang="en-US" dirty="0" smtClean="0">
                <a:latin typeface="" pitchFamily="16"/>
              </a:rPr>
              <a:t>NIST </a:t>
            </a:r>
            <a:r>
              <a:rPr lang="en-US" dirty="0" smtClean="0">
                <a:latin typeface="" pitchFamily="16"/>
              </a:rPr>
              <a:t>announcement April 16th:</a:t>
            </a:r>
          </a:p>
          <a:p>
            <a:pPr lvl="0"/>
            <a:r>
              <a:rPr lang="en-US" dirty="0" smtClean="0">
                <a:latin typeface="" pitchFamily="16"/>
              </a:rPr>
              <a:t>The </a:t>
            </a:r>
            <a:r>
              <a:rPr lang="en-US" dirty="0" smtClean="0">
                <a:latin typeface="" pitchFamily="16"/>
              </a:rPr>
              <a:t>Draft NIST Framework 3.0 Now Available for Public </a:t>
            </a:r>
            <a:r>
              <a:rPr lang="en-US" dirty="0" smtClean="0">
                <a:latin typeface="" pitchFamily="16"/>
              </a:rPr>
              <a:t>Comment</a:t>
            </a:r>
          </a:p>
          <a:p>
            <a:pPr lvl="0"/>
            <a:r>
              <a:rPr lang="en-US" dirty="0" smtClean="0">
                <a:latin typeface="" pitchFamily="16"/>
              </a:rPr>
              <a:t>URL</a:t>
            </a:r>
          </a:p>
          <a:p>
            <a:pPr lvl="1"/>
            <a:r>
              <a:rPr lang="en-US" dirty="0" smtClean="0">
                <a:latin typeface="" pitchFamily="16"/>
                <a:hlinkClick r:id="rId3"/>
              </a:rPr>
              <a:t>http</a:t>
            </a:r>
            <a:r>
              <a:rPr lang="en-US" dirty="0" smtClean="0">
                <a:latin typeface="" pitchFamily="16"/>
                <a:hlinkClick r:id="rId3"/>
              </a:rPr>
              <a:t>://</a:t>
            </a:r>
            <a:r>
              <a:rPr lang="en-US" dirty="0" smtClean="0">
                <a:latin typeface="" pitchFamily="16"/>
                <a:hlinkClick r:id="rId3"/>
              </a:rPr>
              <a:t>www.nist.gov/smartgrid/upload/Draft-NIST-SG-Framework-3.pdf</a:t>
            </a:r>
            <a:endParaRPr lang="en-US" dirty="0" smtClean="0">
              <a:latin typeface="" pitchFamily="16"/>
            </a:endParaRPr>
          </a:p>
          <a:p>
            <a:pPr lvl="1"/>
            <a:endParaRPr lang="en-US" dirty="0" smtClean="0">
              <a:latin typeface="" pitchFamily="16"/>
            </a:endParaRPr>
          </a:p>
          <a:p>
            <a:endParaRPr lang="en-US" dirty="0">
              <a:latin typeface="" pitchFamily="16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of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Table 4-1 “Identified Standards” (p69)</a:t>
            </a:r>
          </a:p>
          <a:p>
            <a:endParaRPr lang="en-US" dirty="0" smtClean="0"/>
          </a:p>
          <a:p>
            <a:r>
              <a:rPr lang="en-US" dirty="0" smtClean="0"/>
              <a:t>Includes 74 standards from various sources</a:t>
            </a:r>
          </a:p>
          <a:p>
            <a:endParaRPr lang="en-US" dirty="0" smtClean="0"/>
          </a:p>
          <a:p>
            <a:r>
              <a:rPr lang="en-US" dirty="0" smtClean="0"/>
              <a:t>IEEE 802 is (still) not included</a:t>
            </a:r>
            <a:endParaRPr lang="en-US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SGIP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IEEE 802 input to SGIP</a:t>
            </a:r>
          </a:p>
          <a:p>
            <a:pPr lvl="1"/>
            <a:r>
              <a:rPr lang="en-US" dirty="0" smtClean="0"/>
              <a:t>Spreadsheets from 802 WG provided over past 3-4 years.</a:t>
            </a:r>
          </a:p>
          <a:p>
            <a:pPr lvl="1"/>
            <a:r>
              <a:rPr lang="en-US" dirty="0" smtClean="0"/>
              <a:t>SIF documents provided by 802.24</a:t>
            </a:r>
          </a:p>
          <a:p>
            <a:endParaRPr lang="en-US" dirty="0" smtClean="0"/>
          </a:p>
          <a:p>
            <a:r>
              <a:rPr lang="en-US" dirty="0" smtClean="0"/>
              <a:t>160 standards are </a:t>
            </a:r>
            <a:r>
              <a:rPr lang="en-US" dirty="0" smtClean="0"/>
              <a:t>on </a:t>
            </a:r>
            <a:r>
              <a:rPr lang="en-US" dirty="0" smtClean="0"/>
              <a:t>a list </a:t>
            </a:r>
            <a:r>
              <a:rPr lang="en-US" dirty="0" smtClean="0"/>
              <a:t>of “</a:t>
            </a:r>
            <a:r>
              <a:rPr lang="en-US" dirty="0" err="1" smtClean="0">
                <a:hlinkClick r:id="rId2"/>
              </a:rPr>
              <a:t>CoS</a:t>
            </a:r>
            <a:r>
              <a:rPr lang="en-US" dirty="0" smtClean="0">
                <a:hlinkClick r:id="rId2"/>
              </a:rPr>
              <a:t> Standards Review Pending</a:t>
            </a:r>
            <a:r>
              <a:rPr lang="en-US" dirty="0" smtClean="0"/>
              <a:t>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Including IEEE 802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0"/>
            <a:ext cx="914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this Framework matter anymore?</a:t>
            </a:r>
          </a:p>
          <a:p>
            <a:endParaRPr lang="en-US" dirty="0" smtClean="0"/>
          </a:p>
          <a:p>
            <a:r>
              <a:rPr lang="en-US" dirty="0" smtClean="0"/>
              <a:t>The SGIP process for maintaining the </a:t>
            </a:r>
            <a:r>
              <a:rPr lang="en-US" dirty="0" err="1" smtClean="0"/>
              <a:t>CoS</a:t>
            </a:r>
            <a:r>
              <a:rPr lang="en-US" dirty="0" smtClean="0"/>
              <a:t> is apparently not working</a:t>
            </a:r>
          </a:p>
          <a:p>
            <a:endParaRPr lang="en-US" dirty="0" smtClean="0"/>
          </a:p>
          <a:p>
            <a:r>
              <a:rPr lang="en-US" dirty="0" smtClean="0"/>
              <a:t>Is it worth our effort to comment or respond?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20692</TotalTime>
  <Words>138</Words>
  <Application>Microsoft Office PowerPoint</Application>
  <PresentationFormat>On-screen Show (4:3)</PresentationFormat>
  <Paragraphs>35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Slide 1</vt:lpstr>
      <vt:lpstr>Updated Framework</vt:lpstr>
      <vt:lpstr>Catalog of Standards</vt:lpstr>
      <vt:lpstr>SGIP Process</vt:lpstr>
      <vt:lpstr>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 Beecher</dc:creator>
  <cp:lastModifiedBy>Tim Godfrey</cp:lastModifiedBy>
  <cp:revision>971</cp:revision>
  <cp:lastPrinted>2000-03-06T17:55:37Z</cp:lastPrinted>
  <dcterms:created xsi:type="dcterms:W3CDTF">2008-07-14T11:46:05Z</dcterms:created>
  <dcterms:modified xsi:type="dcterms:W3CDTF">2014-05-13T01:38:18Z</dcterms:modified>
</cp:coreProperties>
</file>