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Lst>
  <p:notesMasterIdLst>
    <p:notesMasterId r:id="rId9"/>
  </p:notesMasterIdLst>
  <p:sldIdLst>
    <p:sldId id="348" r:id="rId2"/>
    <p:sldId id="349" r:id="rId3"/>
    <p:sldId id="357" r:id="rId4"/>
    <p:sldId id="358" r:id="rId5"/>
    <p:sldId id="359" r:id="rId6"/>
    <p:sldId id="360" r:id="rId7"/>
    <p:sldId id="356" r:id="rId8"/>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2121" autoAdjust="0"/>
  </p:normalViewPr>
  <p:slideViewPr>
    <p:cSldViewPr snapToGrid="0">
      <p:cViewPr varScale="1">
        <p:scale>
          <a:sx n="111" d="100"/>
          <a:sy n="111" d="100"/>
        </p:scale>
        <p:origin x="1284" y="96"/>
      </p:cViewPr>
      <p:guideLst/>
    </p:cSldViewPr>
  </p:slideViewPr>
  <p:notesTextViewPr>
    <p:cViewPr>
      <p:scale>
        <a:sx n="3" d="2"/>
        <a:sy n="3" d="2"/>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2019-04-18</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xfrm>
            <a:off x="1371600" y="1143000"/>
            <a:ext cx="4114800" cy="3086100"/>
          </a:xfrm>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xfrm>
            <a:off x="1371600" y="1143000"/>
            <a:ext cx="4114800" cy="3086100"/>
          </a:xfrm>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21-19-0033-00-0000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21-19-0033-00-0000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4"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21-19-0033-00-0000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21-19-0033-00-0000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21-19-0033-00-0000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6"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1"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21-19-0033-00-0000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21-19-0033-00-0000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21-19-0033-00-0000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21-19-0033-00-0000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pl-PL"/>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21-19-0033-00-0000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21-19-0033-00-0000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422276"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422276"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380999" y="6400802"/>
            <a:ext cx="2319867" cy="2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200">
                <a:latin typeface="+mn-lt"/>
              </a:defRPr>
            </a:lvl1pPr>
          </a:lstStyle>
          <a:p>
            <a:pPr>
              <a:defRPr/>
            </a:pPr>
            <a:r>
              <a:rPr lang="en-US" altLang="pl-PL"/>
              <a:t>21-19-0033-00-0000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7772399" y="6400800"/>
            <a:ext cx="92075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200">
                <a:latin typeface="Times" panose="02020603050405020304" pitchFamily="18" charset="0"/>
              </a:defRPr>
            </a:lvl1pPr>
          </a:lstStyle>
          <a:p>
            <a:pPr>
              <a:defRPr/>
            </a:pPr>
            <a:fld id="{9471D420-187E-4573-B751-C2C806A44A53}" type="slidenum">
              <a:rPr lang="en-US" altLang="pl-PL" smtClean="0"/>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4192" y="125410"/>
            <a:ext cx="83189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04430" y="182562"/>
            <a:ext cx="83189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p:titleStyle>
    <p:body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195925" y="1046464"/>
            <a:ext cx="8752150" cy="5169160"/>
          </a:xfrm>
          <a:solidFill>
            <a:srgbClr val="66CCFF"/>
          </a:solidFill>
        </p:spPr>
        <p:txBody>
          <a:bodyPr/>
          <a:lstStyle/>
          <a:p>
            <a:pPr>
              <a:buClr>
                <a:srgbClr val="FAFD00"/>
              </a:buClr>
              <a:buFontTx/>
              <a:buNone/>
            </a:pPr>
            <a:r>
              <a:rPr lang="en-US" altLang="pl-PL" sz="2400" b="1" dirty="0">
                <a:cs typeface="Times New Roman" panose="02020603050405020304" pitchFamily="18" charset="0"/>
              </a:rPr>
              <a:t>IEEE 802.21 MEDIA INDEPENDENT SERVICES </a:t>
            </a:r>
          </a:p>
          <a:p>
            <a:pPr>
              <a:buClr>
                <a:srgbClr val="FAFD00"/>
              </a:buClr>
              <a:buFontTx/>
              <a:buNone/>
            </a:pPr>
            <a:r>
              <a:rPr lang="en-US" altLang="pl-PL" sz="2400" dirty="0">
                <a:cs typeface="Times New Roman" panose="02020603050405020304" pitchFamily="18" charset="0"/>
              </a:rPr>
              <a:t>DCN: 21-19-0033-00-0000</a:t>
            </a:r>
          </a:p>
          <a:p>
            <a:pPr marL="535781" indent="-535781">
              <a:buClr>
                <a:srgbClr val="FAFD00"/>
              </a:buClr>
              <a:buNone/>
            </a:pPr>
            <a:r>
              <a:rPr lang="en-US" altLang="pl-PL" sz="2400" dirty="0">
                <a:cs typeface="Times New Roman" panose="02020603050405020304" pitchFamily="18" charset="0"/>
              </a:rPr>
              <a:t>Title: VR SG Progress Report</a:t>
            </a:r>
            <a:endParaRPr lang="en-US" altLang="pl-PL" sz="2400" b="1" dirty="0">
              <a:cs typeface="Times New Roman" panose="02020603050405020304" pitchFamily="18" charset="0"/>
            </a:endParaRPr>
          </a:p>
          <a:p>
            <a:pPr>
              <a:buClr>
                <a:srgbClr val="FAFD00"/>
              </a:buClr>
              <a:buFontTx/>
              <a:buNone/>
            </a:pPr>
            <a:r>
              <a:rPr lang="en-US" altLang="pl-PL" sz="2400" dirty="0">
                <a:cs typeface="Times New Roman" panose="02020603050405020304" pitchFamily="18" charset="0"/>
              </a:rPr>
              <a:t>Date Submitted: April 18, 2019</a:t>
            </a:r>
          </a:p>
          <a:p>
            <a:pPr>
              <a:buClr>
                <a:srgbClr val="FAFD00"/>
              </a:buClr>
              <a:buFontTx/>
              <a:buNone/>
            </a:pPr>
            <a:r>
              <a:rPr lang="en-US" altLang="pl-PL" sz="2400" dirty="0">
                <a:cs typeface="Times New Roman" panose="02020603050405020304" pitchFamily="18" charset="0"/>
              </a:rPr>
              <a:t>Presented at IEEE 802.21VR SG Teleconference (April 18, 2019)</a:t>
            </a:r>
          </a:p>
          <a:p>
            <a:pPr>
              <a:lnSpc>
                <a:spcPct val="100000"/>
              </a:lnSpc>
              <a:buClr>
                <a:srgbClr val="FAFD00"/>
              </a:buClr>
              <a:buNone/>
            </a:pPr>
            <a:r>
              <a:rPr lang="en-US" altLang="pl-PL" sz="2400" dirty="0">
                <a:cs typeface="Times New Roman" panose="02020603050405020304" pitchFamily="18" charset="0"/>
              </a:rPr>
              <a:t>Authors or Source(s):  </a:t>
            </a:r>
            <a:r>
              <a:rPr lang="en-US" altLang="pl-PL" sz="2400" b="1" dirty="0" err="1">
                <a:ea typeface="ＭＳ Ｐゴシック" panose="020B0600070205080204" pitchFamily="34" charset="-128"/>
                <a:cs typeface="Times New Roman" panose="02020603050405020304" pitchFamily="18" charset="0"/>
              </a:rPr>
              <a:t>Seo</a:t>
            </a:r>
            <a:r>
              <a:rPr lang="en-US" altLang="pl-PL" sz="2400" b="1" dirty="0">
                <a:ea typeface="ＭＳ Ｐゴシック" panose="020B0600070205080204" pitchFamily="34" charset="-128"/>
                <a:cs typeface="Times New Roman" panose="02020603050405020304" pitchFamily="18" charset="0"/>
              </a:rPr>
              <a:t>, Dong-Il Dillon</a:t>
            </a:r>
            <a:r>
              <a:rPr lang="ja-JP" altLang="en-US" sz="2400" b="1" dirty="0">
                <a:ea typeface="ＭＳ Ｐゴシック" panose="020B0600070205080204" pitchFamily="34" charset="-128"/>
                <a:cs typeface="Times New Roman" panose="02020603050405020304" pitchFamily="18" charset="0"/>
              </a:rPr>
              <a:t> </a:t>
            </a:r>
            <a:r>
              <a:rPr lang="en-US" altLang="ja-JP" sz="2400" b="1" dirty="0">
                <a:ea typeface="ＭＳ Ｐゴシック" panose="020B0600070205080204" pitchFamily="34" charset="-128"/>
                <a:cs typeface="Times New Roman" panose="02020603050405020304" pitchFamily="18" charset="0"/>
              </a:rPr>
              <a:t>(</a:t>
            </a:r>
            <a:r>
              <a:rPr lang="en-US" altLang="ja-JP" sz="2400" b="1" dirty="0" err="1">
                <a:ea typeface="ＭＳ Ｐゴシック" panose="020B0600070205080204" pitchFamily="34" charset="-128"/>
                <a:cs typeface="Times New Roman" panose="02020603050405020304" pitchFamily="18" charset="0"/>
              </a:rPr>
              <a:t>JoyFun</a:t>
            </a:r>
            <a:r>
              <a:rPr lang="en-US" altLang="ja-JP" sz="2400" b="1" dirty="0">
                <a:ea typeface="ＭＳ Ｐゴシック" panose="020B0600070205080204" pitchFamily="34" charset="-128"/>
                <a:cs typeface="Times New Roman" panose="02020603050405020304" pitchFamily="18" charset="0"/>
              </a:rPr>
              <a:t>)</a:t>
            </a:r>
            <a:endParaRPr lang="en-US" altLang="pl-PL" sz="2400" b="1" dirty="0">
              <a:cs typeface="Times New Roman" panose="02020603050405020304" pitchFamily="18" charset="0"/>
            </a:endParaRPr>
          </a:p>
          <a:p>
            <a:pPr marL="871538" indent="-871538" algn="just">
              <a:buClr>
                <a:srgbClr val="FAFD00"/>
              </a:buClr>
              <a:buNone/>
            </a:pPr>
            <a:r>
              <a:rPr lang="en-US" altLang="pl-PL" sz="2400" dirty="0">
                <a:cs typeface="Times New Roman" panose="02020603050405020304" pitchFamily="18" charset="0"/>
              </a:rPr>
              <a:t>Abstract: This document provides the teleconference meeting schedule for the SG and the topics that need to be discussed during the session.</a:t>
            </a: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a:xfrm>
            <a:off x="324437" y="6400802"/>
            <a:ext cx="2319867" cy="258532"/>
          </a:xfrm>
        </p:spPr>
        <p:txBody>
          <a:bodyPr/>
          <a:lstStyle/>
          <a:p>
            <a:pPr eaLnBrk="0" fontAlgn="base" latinLnBrk="0" hangingPunct="0">
              <a:spcBef>
                <a:spcPct val="0"/>
              </a:spcBef>
              <a:spcAft>
                <a:spcPct val="0"/>
              </a:spcAft>
              <a:defRPr/>
            </a:pPr>
            <a:r>
              <a:rPr lang="en-US" altLang="pl-PL">
                <a:solidFill>
                  <a:srgbClr val="000000"/>
                </a:solidFill>
                <a:latin typeface="Times"/>
              </a:rPr>
              <a:t>21-19-0033-00-0000</a:t>
            </a:r>
            <a:endParaRPr lang="en-US" altLang="pl-PL" dirty="0">
              <a:solidFill>
                <a:srgbClr val="000000"/>
              </a:solidFill>
              <a:latin typeface="Times"/>
            </a:endParaRP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428751" y="1600200"/>
            <a:ext cx="6369844" cy="40005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15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15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name any IEEE Standards publication even though it may include portions of this contribution; and at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1500">
                <a:cs typeface="Times New Roman" panose="02020603050405020304" pitchFamily="18" charset="0"/>
              </a:rPr>
              <a:t>The contributor is familiar with IEEE patent policy, as outlined in </a:t>
            </a:r>
            <a:r>
              <a:rPr lang="en-US" altLang="pl-PL" sz="1500">
                <a:cs typeface="Times New Roman" panose="02020603050405020304" pitchFamily="18" charset="0"/>
                <a:hlinkClick r:id="rId3"/>
              </a:rPr>
              <a:t>Section 6.3 of the IEEE-SA Standards Board Operations Manual</a:t>
            </a:r>
            <a:r>
              <a:rPr lang="en-US" altLang="pl-PL" sz="1500">
                <a:solidFill>
                  <a:srgbClr val="000099"/>
                </a:solidFill>
                <a:cs typeface="Times New Roman" panose="02020603050405020304" pitchFamily="18" charset="0"/>
              </a:rPr>
              <a:t> </a:t>
            </a:r>
            <a:r>
              <a:rPr lang="en-US" altLang="pl-PL" sz="1500">
                <a:cs typeface="Times New Roman" panose="02020603050405020304" pitchFamily="18" charset="0"/>
              </a:rPr>
              <a:t>&lt;</a:t>
            </a:r>
            <a:r>
              <a:rPr lang="en-US" altLang="pl-PL" sz="1500">
                <a:cs typeface="Times New Roman" panose="02020603050405020304" pitchFamily="18" charset="0"/>
                <a:hlinkClick r:id="rId3"/>
              </a:rPr>
              <a:t>http://standards.ieee.org/guides/opman/sect6.html#6.3</a:t>
            </a:r>
            <a:r>
              <a:rPr lang="en-US" altLang="pl-PL" sz="1500">
                <a:cs typeface="Times New Roman" panose="02020603050405020304" pitchFamily="18" charset="0"/>
              </a:rPr>
              <a:t>&gt; and in </a:t>
            </a:r>
            <a:r>
              <a:rPr lang="en-US" altLang="pl-PL" sz="1500" i="1">
                <a:cs typeface="Times New Roman" panose="02020603050405020304" pitchFamily="18" charset="0"/>
              </a:rPr>
              <a:t>Understanding Patent Issues During IEEE Standards Development</a:t>
            </a:r>
            <a:r>
              <a:rPr lang="en-US" altLang="pl-PL" sz="1500">
                <a:cs typeface="Times New Roman" panose="02020603050405020304" pitchFamily="18" charset="0"/>
              </a:rPr>
              <a:t> </a:t>
            </a:r>
            <a:r>
              <a:rPr lang="en-US" altLang="pl-PL" sz="1500">
                <a:cs typeface="Times New Roman" panose="02020603050405020304" pitchFamily="18" charset="0"/>
                <a:hlinkClick r:id="rId4"/>
              </a:rPr>
              <a:t>http://standards.ieee.org/board/pat/guide.html</a:t>
            </a:r>
            <a:r>
              <a:rPr lang="en-US" altLang="pl-PL" sz="1500">
                <a:cs typeface="Times New Roman" panose="02020603050405020304" pitchFamily="18" charset="0"/>
              </a:rPr>
              <a:t>&gt;</a:t>
            </a:r>
            <a:r>
              <a:rPr lang="en-US" altLang="pl-PL" sz="1500">
                <a:latin typeface="Times New Roman" panose="02020603050405020304" pitchFamily="18" charset="0"/>
                <a:cs typeface="Times New Roman" panose="02020603050405020304" pitchFamily="18" charset="0"/>
              </a:rPr>
              <a:t> </a:t>
            </a:r>
            <a:endParaRPr lang="en-US" altLang="pl-PL" sz="15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531846" y="1257300"/>
            <a:ext cx="8161304" cy="5012871"/>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is familiar with IEEE patent policy, as stated in </a:t>
            </a:r>
            <a:r>
              <a:rPr lang="en-US" altLang="pl-PL" sz="1800" dirty="0">
                <a:solidFill>
                  <a:srgbClr val="000000"/>
                </a:solidFill>
                <a:cs typeface="Times New Roman" panose="02020603050405020304" pitchFamily="18" charset="0"/>
                <a:hlinkClick r:id="rId3"/>
              </a:rPr>
              <a:t>Section 6 of the IEEE-SA Standards Board bylaws</a:t>
            </a:r>
            <a:r>
              <a:rPr lang="en-US" altLang="pl-PL" sz="1800" dirty="0">
                <a:solidFill>
                  <a:srgbClr val="000099"/>
                </a:solidFill>
                <a:cs typeface="Times New Roman" panose="02020603050405020304" pitchFamily="18" charset="0"/>
              </a:rPr>
              <a:t> </a:t>
            </a:r>
            <a:r>
              <a:rPr lang="en-US" altLang="pl-PL" sz="1800" dirty="0">
                <a:solidFill>
                  <a:srgbClr val="000000"/>
                </a:solidFill>
                <a:cs typeface="Times New Roman" panose="02020603050405020304" pitchFamily="18" charset="0"/>
              </a:rPr>
              <a:t>&lt;</a:t>
            </a:r>
            <a:r>
              <a:rPr lang="en-US" altLang="pl-PL" sz="1800" dirty="0">
                <a:solidFill>
                  <a:srgbClr val="000000"/>
                </a:solidFill>
                <a:cs typeface="Times New Roman" panose="02020603050405020304" pitchFamily="18" charset="0"/>
                <a:hlinkClick r:id="rId5"/>
              </a:rPr>
              <a:t>http://standards.ieee.org/guides/bylaws/sect6-7.html#6</a:t>
            </a:r>
            <a:r>
              <a:rPr lang="en-US" altLang="pl-PL" sz="1800" dirty="0">
                <a:solidFill>
                  <a:srgbClr val="000000"/>
                </a:solidFill>
                <a:cs typeface="Times New Roman" panose="02020603050405020304" pitchFamily="18" charset="0"/>
              </a:rPr>
              <a:t>&gt; and in </a:t>
            </a:r>
            <a:r>
              <a:rPr lang="en-US" altLang="pl-PL" sz="1800" i="1" dirty="0">
                <a:solidFill>
                  <a:srgbClr val="000000"/>
                </a:solidFill>
                <a:cs typeface="Times New Roman" panose="02020603050405020304" pitchFamily="18" charset="0"/>
              </a:rPr>
              <a:t>Understanding Patent Issues During IEEE Standards Development</a:t>
            </a:r>
            <a:r>
              <a:rPr lang="en-US" altLang="pl-PL" sz="1800" dirty="0">
                <a:solidFill>
                  <a:srgbClr val="000000"/>
                </a:solidFill>
                <a:cs typeface="Times New Roman" panose="02020603050405020304" pitchFamily="18" charset="0"/>
              </a:rPr>
              <a:t> </a:t>
            </a:r>
            <a:r>
              <a:rPr lang="en-US" altLang="pl-PL" sz="1800" dirty="0">
                <a:solidFill>
                  <a:srgbClr val="000000"/>
                </a:solidFill>
                <a:cs typeface="Times New Roman" panose="02020603050405020304" pitchFamily="18" charset="0"/>
                <a:hlinkClick r:id="rId6"/>
              </a:rPr>
              <a:t>http://standards.ieee.org/board/pat/faq.pdf</a:t>
            </a:r>
            <a:r>
              <a:rPr lang="en-US" altLang="pl-PL" sz="1800" dirty="0">
                <a:solidFill>
                  <a:srgbClr val="000000"/>
                </a:solidFill>
                <a:cs typeface="Times New Roman" panose="02020603050405020304" pitchFamily="18" charset="0"/>
              </a:rPr>
              <a:t>&gt;</a:t>
            </a:r>
            <a:r>
              <a:rPr lang="en-US" altLang="pl-PL" sz="1800" dirty="0">
                <a:solidFill>
                  <a:srgbClr val="000000"/>
                </a:solidFill>
                <a:latin typeface="Times New Roman" panose="02020603050405020304" pitchFamily="18" charset="0"/>
                <a:cs typeface="Times New Roman" panose="02020603050405020304" pitchFamily="18" charset="0"/>
              </a:rPr>
              <a:t> </a:t>
            </a:r>
            <a:endParaRPr lang="en-US" altLang="pl-PL" sz="18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21-19-0033-00-0000</a:t>
            </a: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E4E7389-AF59-4810-999A-0537C90E1E39}"/>
              </a:ext>
            </a:extLst>
          </p:cNvPr>
          <p:cNvSpPr>
            <a:spLocks noGrp="1"/>
          </p:cNvSpPr>
          <p:nvPr>
            <p:ph type="title"/>
          </p:nvPr>
        </p:nvSpPr>
        <p:spPr/>
        <p:txBody>
          <a:bodyPr/>
          <a:lstStyle/>
          <a:p>
            <a:r>
              <a:rPr lang="en-US" altLang="ko-KR" dirty="0"/>
              <a:t>Network Enablers for</a:t>
            </a:r>
            <a:br>
              <a:rPr lang="en-US" altLang="ko-KR" dirty="0"/>
            </a:br>
            <a:r>
              <a:rPr lang="en-US" altLang="ko-KR" dirty="0"/>
              <a:t>Seamless HMD based VR Content Service</a:t>
            </a:r>
            <a:endParaRPr lang="ko-KR" altLang="en-US" dirty="0"/>
          </a:p>
        </p:txBody>
      </p:sp>
      <p:sp>
        <p:nvSpPr>
          <p:cNvPr id="4" name="바닥글 개체 틀 3">
            <a:extLst>
              <a:ext uri="{FF2B5EF4-FFF2-40B4-BE49-F238E27FC236}">
                <a16:creationId xmlns:a16="http://schemas.microsoft.com/office/drawing/2014/main" id="{E0D1C76D-3E07-4C63-86F8-4230889147DA}"/>
              </a:ext>
            </a:extLst>
          </p:cNvPr>
          <p:cNvSpPr>
            <a:spLocks noGrp="1"/>
          </p:cNvSpPr>
          <p:nvPr>
            <p:ph type="ftr" sz="quarter" idx="10"/>
          </p:nvPr>
        </p:nvSpPr>
        <p:spPr/>
        <p:txBody>
          <a:bodyPr/>
          <a:lstStyle/>
          <a:p>
            <a:pPr>
              <a:defRPr/>
            </a:pPr>
            <a:r>
              <a:rPr lang="en-US" altLang="pl-PL"/>
              <a:t>21-19-0033-00-0000</a:t>
            </a:r>
          </a:p>
        </p:txBody>
      </p:sp>
      <p:sp>
        <p:nvSpPr>
          <p:cNvPr id="5" name="슬라이드 번호 개체 틀 4">
            <a:extLst>
              <a:ext uri="{FF2B5EF4-FFF2-40B4-BE49-F238E27FC236}">
                <a16:creationId xmlns:a16="http://schemas.microsoft.com/office/drawing/2014/main" id="{A2BFA5EC-D0F8-4E12-B705-C5F827ED8A97}"/>
              </a:ext>
            </a:extLst>
          </p:cNvPr>
          <p:cNvSpPr>
            <a:spLocks noGrp="1"/>
          </p:cNvSpPr>
          <p:nvPr>
            <p:ph type="sldNum" sz="quarter" idx="11"/>
          </p:nvPr>
        </p:nvSpPr>
        <p:spPr/>
        <p:txBody>
          <a:bodyPr/>
          <a:lstStyle/>
          <a:p>
            <a:pPr>
              <a:defRPr/>
            </a:pPr>
            <a:fld id="{13D3D877-D406-4E0C-A0B8-A5405FE26974}" type="slidenum">
              <a:rPr lang="en-US" altLang="pl-PL" smtClean="0"/>
              <a:pPr>
                <a:defRPr/>
              </a:pPr>
              <a:t>2</a:t>
            </a:fld>
            <a:endParaRPr lang="en-US" altLang="pl-PL" dirty="0"/>
          </a:p>
        </p:txBody>
      </p:sp>
      <p:sp>
        <p:nvSpPr>
          <p:cNvPr id="10" name="Text Box 65">
            <a:extLst>
              <a:ext uri="{FF2B5EF4-FFF2-40B4-BE49-F238E27FC236}">
                <a16:creationId xmlns:a16="http://schemas.microsoft.com/office/drawing/2014/main" id="{19910AA2-A3BC-4132-B255-3C3D0C8B6E44}"/>
              </a:ext>
            </a:extLst>
          </p:cNvPr>
          <p:cNvSpPr txBox="1">
            <a:spLocks noChangeArrowheads="1"/>
          </p:cNvSpPr>
          <p:nvPr/>
        </p:nvSpPr>
        <p:spPr bwMode="auto">
          <a:xfrm>
            <a:off x="266700" y="1357313"/>
            <a:ext cx="2159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Progress Report</a:t>
            </a:r>
          </a:p>
        </p:txBody>
      </p:sp>
      <p:sp>
        <p:nvSpPr>
          <p:cNvPr id="11" name="TextBox 1">
            <a:extLst>
              <a:ext uri="{FF2B5EF4-FFF2-40B4-BE49-F238E27FC236}">
                <a16:creationId xmlns:a16="http://schemas.microsoft.com/office/drawing/2014/main" id="{34C538E1-3E1D-4262-B051-8530F6A207B7}"/>
              </a:ext>
            </a:extLst>
          </p:cNvPr>
          <p:cNvSpPr txBox="1">
            <a:spLocks noChangeArrowheads="1"/>
          </p:cNvSpPr>
          <p:nvPr/>
        </p:nvSpPr>
        <p:spPr bwMode="auto">
          <a:xfrm>
            <a:off x="628650" y="1917700"/>
            <a:ext cx="8191500" cy="3268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“Network Enablers for Seamless HMD based VR Content Service” Study Group was approved by IEEE 802 EC at the end of November, 2018 plenary meeting in Bangkok</a:t>
            </a:r>
          </a:p>
          <a:p>
            <a:pPr marL="457200" indent="-457200">
              <a:lnSpc>
                <a:spcPct val="150000"/>
              </a:lnSpc>
              <a:buFont typeface="Wingdings" panose="05000000000000000000" pitchFamily="2" charset="2"/>
              <a:buChar char="l"/>
            </a:pPr>
            <a:r>
              <a:rPr lang="en-US" altLang="ko-KR" sz="2000" dirty="0"/>
              <a:t>IEEE 802 EC asked the study group to do the followings:</a:t>
            </a:r>
          </a:p>
          <a:p>
            <a:pPr marL="857250" lvl="1" indent="-457200">
              <a:lnSpc>
                <a:spcPct val="150000"/>
              </a:lnSpc>
              <a:buFont typeface="Arial" panose="020B0604020202020204" pitchFamily="34" charset="0"/>
              <a:buChar char="•"/>
            </a:pPr>
            <a:r>
              <a:rPr lang="en-US" altLang="ko-KR" sz="2000" dirty="0"/>
              <a:t>Reach out to the rest of 802 WGs to increase the awareness of VR SG activities and goals</a:t>
            </a:r>
          </a:p>
          <a:p>
            <a:pPr marL="857250" lvl="1" indent="-457200">
              <a:lnSpc>
                <a:spcPct val="150000"/>
              </a:lnSpc>
              <a:buFont typeface="Arial" panose="020B0604020202020204" pitchFamily="34" charset="0"/>
              <a:buChar char="•"/>
            </a:pPr>
            <a:r>
              <a:rPr lang="en-US" altLang="ko-KR" sz="2000" dirty="0"/>
              <a:t>Study further and decide what outcomes the SG will produce</a:t>
            </a:r>
          </a:p>
        </p:txBody>
      </p:sp>
    </p:spTree>
    <p:extLst>
      <p:ext uri="{BB962C8B-B14F-4D97-AF65-F5344CB8AC3E}">
        <p14:creationId xmlns:p14="http://schemas.microsoft.com/office/powerpoint/2010/main" val="2743998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A89BF1A-311A-4491-B0F1-F3150189542D}"/>
              </a:ext>
            </a:extLst>
          </p:cNvPr>
          <p:cNvSpPr>
            <a:spLocks noGrp="1"/>
          </p:cNvSpPr>
          <p:nvPr>
            <p:ph type="title"/>
          </p:nvPr>
        </p:nvSpPr>
        <p:spPr/>
        <p:txBody>
          <a:bodyPr/>
          <a:lstStyle/>
          <a:p>
            <a:r>
              <a:rPr lang="en-US" altLang="ko-KR" dirty="0"/>
              <a:t>Network Enablers for</a:t>
            </a:r>
            <a:br>
              <a:rPr lang="en-US" altLang="ko-KR" dirty="0"/>
            </a:br>
            <a:r>
              <a:rPr lang="en-US" altLang="ko-KR" dirty="0"/>
              <a:t>Seamless HMD based VR Content Service</a:t>
            </a:r>
            <a:endParaRPr lang="ko-KR" altLang="en-US" dirty="0"/>
          </a:p>
        </p:txBody>
      </p:sp>
      <p:sp>
        <p:nvSpPr>
          <p:cNvPr id="4" name="바닥글 개체 틀 3">
            <a:extLst>
              <a:ext uri="{FF2B5EF4-FFF2-40B4-BE49-F238E27FC236}">
                <a16:creationId xmlns:a16="http://schemas.microsoft.com/office/drawing/2014/main" id="{51F59D47-B62C-4550-BB7C-D6E768ACC60C}"/>
              </a:ext>
            </a:extLst>
          </p:cNvPr>
          <p:cNvSpPr>
            <a:spLocks noGrp="1"/>
          </p:cNvSpPr>
          <p:nvPr>
            <p:ph type="ftr" sz="quarter" idx="10"/>
          </p:nvPr>
        </p:nvSpPr>
        <p:spPr/>
        <p:txBody>
          <a:bodyPr/>
          <a:lstStyle/>
          <a:p>
            <a:pPr>
              <a:defRPr/>
            </a:pPr>
            <a:r>
              <a:rPr lang="en-US" altLang="pl-PL"/>
              <a:t>21-19-0033-00-0000</a:t>
            </a:r>
          </a:p>
        </p:txBody>
      </p:sp>
      <p:sp>
        <p:nvSpPr>
          <p:cNvPr id="5" name="슬라이드 번호 개체 틀 4">
            <a:extLst>
              <a:ext uri="{FF2B5EF4-FFF2-40B4-BE49-F238E27FC236}">
                <a16:creationId xmlns:a16="http://schemas.microsoft.com/office/drawing/2014/main" id="{EF634E73-3821-4CC8-81F8-0FDD05A757BF}"/>
              </a:ext>
            </a:extLst>
          </p:cNvPr>
          <p:cNvSpPr>
            <a:spLocks noGrp="1"/>
          </p:cNvSpPr>
          <p:nvPr>
            <p:ph type="sldNum" sz="quarter" idx="11"/>
          </p:nvPr>
        </p:nvSpPr>
        <p:spPr/>
        <p:txBody>
          <a:bodyPr/>
          <a:lstStyle/>
          <a:p>
            <a:pPr>
              <a:defRPr/>
            </a:pPr>
            <a:fld id="{13D3D877-D406-4E0C-A0B8-A5405FE26974}" type="slidenum">
              <a:rPr lang="en-US" altLang="pl-PL" smtClean="0"/>
              <a:pPr>
                <a:defRPr/>
              </a:pPr>
              <a:t>3</a:t>
            </a:fld>
            <a:endParaRPr lang="en-US" altLang="pl-PL" dirty="0"/>
          </a:p>
        </p:txBody>
      </p:sp>
      <p:sp>
        <p:nvSpPr>
          <p:cNvPr id="6" name="Text Box 65">
            <a:extLst>
              <a:ext uri="{FF2B5EF4-FFF2-40B4-BE49-F238E27FC236}">
                <a16:creationId xmlns:a16="http://schemas.microsoft.com/office/drawing/2014/main" id="{6F6D237E-2415-4226-A137-8F29A3CEBD73}"/>
              </a:ext>
            </a:extLst>
          </p:cNvPr>
          <p:cNvSpPr txBox="1">
            <a:spLocks noChangeArrowheads="1"/>
          </p:cNvSpPr>
          <p:nvPr/>
        </p:nvSpPr>
        <p:spPr bwMode="auto">
          <a:xfrm>
            <a:off x="266700" y="1357313"/>
            <a:ext cx="34483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Progress Report continued</a:t>
            </a:r>
          </a:p>
        </p:txBody>
      </p:sp>
      <p:sp>
        <p:nvSpPr>
          <p:cNvPr id="7" name="TextBox 1">
            <a:extLst>
              <a:ext uri="{FF2B5EF4-FFF2-40B4-BE49-F238E27FC236}">
                <a16:creationId xmlns:a16="http://schemas.microsoft.com/office/drawing/2014/main" id="{33A4B2F9-3061-4605-A730-03DC5FA425EE}"/>
              </a:ext>
            </a:extLst>
          </p:cNvPr>
          <p:cNvSpPr txBox="1">
            <a:spLocks noChangeArrowheads="1"/>
          </p:cNvSpPr>
          <p:nvPr/>
        </p:nvSpPr>
        <p:spPr bwMode="auto">
          <a:xfrm>
            <a:off x="628650" y="1917700"/>
            <a:ext cx="8191500" cy="280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VR SG reached out the following IEEE 802 Working Groups during January Wireless Interim in St. Louis</a:t>
            </a:r>
          </a:p>
          <a:p>
            <a:pPr marL="857250" lvl="1" indent="-457200">
              <a:lnSpc>
                <a:spcPct val="150000"/>
              </a:lnSpc>
              <a:buFont typeface="Arial" panose="020B0604020202020204" pitchFamily="34" charset="0"/>
              <a:buChar char="•"/>
            </a:pPr>
            <a:r>
              <a:rPr lang="en-US" altLang="ko-KR" sz="2000" dirty="0"/>
              <a:t>IEEE 802.15 WNG, IEEE 802.11 RTA TIG, IEEE 802.24 TAG</a:t>
            </a:r>
          </a:p>
          <a:p>
            <a:pPr marL="457200" indent="-457200">
              <a:lnSpc>
                <a:spcPct val="150000"/>
              </a:lnSpc>
              <a:buFont typeface="Wingdings" panose="05000000000000000000" pitchFamily="2" charset="2"/>
              <a:buChar char="l"/>
            </a:pPr>
            <a:r>
              <a:rPr lang="en-US" altLang="ko-KR" sz="2000" dirty="0"/>
              <a:t>VR SG reached out the following IEEE 802 Working Groups during March Plenary in Vancouver</a:t>
            </a:r>
          </a:p>
          <a:p>
            <a:pPr marL="857250" lvl="1" indent="-457200">
              <a:lnSpc>
                <a:spcPct val="150000"/>
              </a:lnSpc>
              <a:buFont typeface="Arial" panose="020B0604020202020204" pitchFamily="34" charset="0"/>
              <a:buChar char="•"/>
            </a:pPr>
            <a:r>
              <a:rPr lang="en-US" altLang="ko-KR" sz="2000" dirty="0"/>
              <a:t>IEEE 802.1 NENDICA, IEEE 802.1 WG, IEEE 802.3 WG</a:t>
            </a:r>
          </a:p>
        </p:txBody>
      </p:sp>
    </p:spTree>
    <p:extLst>
      <p:ext uri="{BB962C8B-B14F-4D97-AF65-F5344CB8AC3E}">
        <p14:creationId xmlns:p14="http://schemas.microsoft.com/office/powerpoint/2010/main" val="2549664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97FEFEE-776D-4C9A-BA44-E5518292C517}"/>
              </a:ext>
            </a:extLst>
          </p:cNvPr>
          <p:cNvSpPr>
            <a:spLocks noGrp="1"/>
          </p:cNvSpPr>
          <p:nvPr>
            <p:ph type="title"/>
          </p:nvPr>
        </p:nvSpPr>
        <p:spPr/>
        <p:txBody>
          <a:bodyPr/>
          <a:lstStyle/>
          <a:p>
            <a:r>
              <a:rPr lang="en-US" altLang="ko-KR" dirty="0"/>
              <a:t>Network Enablers for</a:t>
            </a:r>
            <a:br>
              <a:rPr lang="en-US" altLang="ko-KR" dirty="0"/>
            </a:br>
            <a:r>
              <a:rPr lang="en-US" altLang="ko-KR" dirty="0"/>
              <a:t>Seamless HMD based VR Content Service</a:t>
            </a:r>
            <a:endParaRPr lang="ko-KR" altLang="en-US" dirty="0"/>
          </a:p>
        </p:txBody>
      </p:sp>
      <p:sp>
        <p:nvSpPr>
          <p:cNvPr id="4" name="바닥글 개체 틀 3">
            <a:extLst>
              <a:ext uri="{FF2B5EF4-FFF2-40B4-BE49-F238E27FC236}">
                <a16:creationId xmlns:a16="http://schemas.microsoft.com/office/drawing/2014/main" id="{CBCE7DE6-D7C5-4F1A-B494-A1654E7C4FCE}"/>
              </a:ext>
            </a:extLst>
          </p:cNvPr>
          <p:cNvSpPr>
            <a:spLocks noGrp="1"/>
          </p:cNvSpPr>
          <p:nvPr>
            <p:ph type="ftr" sz="quarter" idx="10"/>
          </p:nvPr>
        </p:nvSpPr>
        <p:spPr/>
        <p:txBody>
          <a:bodyPr/>
          <a:lstStyle/>
          <a:p>
            <a:pPr>
              <a:defRPr/>
            </a:pPr>
            <a:r>
              <a:rPr lang="en-US" altLang="pl-PL"/>
              <a:t>21-19-0033-00-0000</a:t>
            </a:r>
          </a:p>
        </p:txBody>
      </p:sp>
      <p:sp>
        <p:nvSpPr>
          <p:cNvPr id="5" name="슬라이드 번호 개체 틀 4">
            <a:extLst>
              <a:ext uri="{FF2B5EF4-FFF2-40B4-BE49-F238E27FC236}">
                <a16:creationId xmlns:a16="http://schemas.microsoft.com/office/drawing/2014/main" id="{24EE21FB-4876-46CF-8F70-BF01B1C96056}"/>
              </a:ext>
            </a:extLst>
          </p:cNvPr>
          <p:cNvSpPr>
            <a:spLocks noGrp="1"/>
          </p:cNvSpPr>
          <p:nvPr>
            <p:ph type="sldNum" sz="quarter" idx="11"/>
          </p:nvPr>
        </p:nvSpPr>
        <p:spPr/>
        <p:txBody>
          <a:bodyPr/>
          <a:lstStyle/>
          <a:p>
            <a:pPr>
              <a:defRPr/>
            </a:pPr>
            <a:fld id="{13D3D877-D406-4E0C-A0B8-A5405FE26974}" type="slidenum">
              <a:rPr lang="en-US" altLang="pl-PL" smtClean="0"/>
              <a:pPr>
                <a:defRPr/>
              </a:pPr>
              <a:t>4</a:t>
            </a:fld>
            <a:endParaRPr lang="en-US" altLang="pl-PL" dirty="0"/>
          </a:p>
        </p:txBody>
      </p:sp>
      <p:sp>
        <p:nvSpPr>
          <p:cNvPr id="7" name="Text Box 65">
            <a:extLst>
              <a:ext uri="{FF2B5EF4-FFF2-40B4-BE49-F238E27FC236}">
                <a16:creationId xmlns:a16="http://schemas.microsoft.com/office/drawing/2014/main" id="{ACB6AE4A-CD29-45E8-A0B3-07B7096A2233}"/>
              </a:ext>
            </a:extLst>
          </p:cNvPr>
          <p:cNvSpPr txBox="1">
            <a:spLocks noChangeArrowheads="1"/>
          </p:cNvSpPr>
          <p:nvPr/>
        </p:nvSpPr>
        <p:spPr bwMode="auto">
          <a:xfrm>
            <a:off x="266700" y="1357313"/>
            <a:ext cx="34483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Progress Report continued</a:t>
            </a:r>
          </a:p>
        </p:txBody>
      </p:sp>
      <p:sp>
        <p:nvSpPr>
          <p:cNvPr id="9" name="TextBox 1">
            <a:extLst>
              <a:ext uri="{FF2B5EF4-FFF2-40B4-BE49-F238E27FC236}">
                <a16:creationId xmlns:a16="http://schemas.microsoft.com/office/drawing/2014/main" id="{9FE1A260-A894-426F-83C0-E1CA6E2E7937}"/>
              </a:ext>
            </a:extLst>
          </p:cNvPr>
          <p:cNvSpPr txBox="1">
            <a:spLocks noChangeArrowheads="1"/>
          </p:cNvSpPr>
          <p:nvPr/>
        </p:nvSpPr>
        <p:spPr bwMode="auto">
          <a:xfrm>
            <a:off x="628649" y="1917700"/>
            <a:ext cx="8394581"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buFont typeface="Wingdings" panose="05000000000000000000" pitchFamily="2" charset="2"/>
              <a:buChar char="l"/>
            </a:pPr>
            <a:r>
              <a:rPr lang="en-US" altLang="ko-KR" sz="2000" dirty="0"/>
              <a:t>Outcome of Outreach</a:t>
            </a:r>
          </a:p>
          <a:p>
            <a:pPr marL="857250" lvl="1" indent="-457200">
              <a:buFont typeface="Arial" panose="020B0604020202020204" pitchFamily="34" charset="0"/>
              <a:buChar char="•"/>
            </a:pPr>
            <a:r>
              <a:rPr lang="en-US" altLang="ko-KR" sz="2000" dirty="0"/>
              <a:t>Positive Outcomes</a:t>
            </a:r>
          </a:p>
          <a:p>
            <a:pPr marL="1257300" lvl="2" indent="-457200">
              <a:buFont typeface="Wingdings" panose="05000000000000000000" pitchFamily="2" charset="2"/>
              <a:buChar char="§"/>
            </a:pPr>
            <a:r>
              <a:rPr lang="en-US" altLang="ko-KR" sz="2000" dirty="0"/>
              <a:t>Increased the awareness of VR SG goals</a:t>
            </a:r>
          </a:p>
          <a:p>
            <a:pPr marL="1257300" lvl="2" indent="-457200">
              <a:buFont typeface="Wingdings" panose="05000000000000000000" pitchFamily="2" charset="2"/>
              <a:buChar char="§"/>
            </a:pPr>
            <a:r>
              <a:rPr lang="en-US" altLang="ko-KR" sz="2000" dirty="0"/>
              <a:t>Developed some personal level discussion on the interest of VR SG</a:t>
            </a:r>
          </a:p>
          <a:p>
            <a:pPr marL="1257300" lvl="2" indent="-457200">
              <a:buFont typeface="Wingdings" panose="05000000000000000000" pitchFamily="2" charset="2"/>
              <a:buChar char="§"/>
            </a:pPr>
            <a:r>
              <a:rPr lang="en-US" altLang="ko-KR" sz="2000" dirty="0"/>
              <a:t>Began to understand the necessity of VR network requirements</a:t>
            </a:r>
          </a:p>
          <a:p>
            <a:pPr marL="1257300" lvl="2" indent="-457200">
              <a:buFont typeface="Wingdings" panose="05000000000000000000" pitchFamily="2" charset="2"/>
              <a:buChar char="§"/>
            </a:pPr>
            <a:r>
              <a:rPr lang="en-US" altLang="ko-KR" sz="2000" dirty="0"/>
              <a:t>Got some feedback on how VR SG can leverage the network technology developed by other IEEE 802 WGs</a:t>
            </a:r>
          </a:p>
          <a:p>
            <a:pPr marL="1257300" lvl="2" indent="-457200">
              <a:buFont typeface="Wingdings" panose="05000000000000000000" pitchFamily="2" charset="2"/>
              <a:buChar char="§"/>
            </a:pPr>
            <a:r>
              <a:rPr lang="en-US" altLang="ko-KR" sz="2000" dirty="0"/>
              <a:t>Two people outside of IEEE 802.21 WG joined the VR SG to explore what they can contribute</a:t>
            </a:r>
          </a:p>
          <a:p>
            <a:pPr marL="857250" lvl="1" indent="-457200">
              <a:buFont typeface="Arial" panose="020B0604020202020204" pitchFamily="34" charset="0"/>
              <a:buChar char="•"/>
            </a:pPr>
            <a:r>
              <a:rPr lang="en-US" altLang="ko-KR" sz="2000" dirty="0"/>
              <a:t>Negative Outcomes</a:t>
            </a:r>
          </a:p>
          <a:p>
            <a:pPr marL="1257300" lvl="2" indent="-457200">
              <a:buFont typeface="Wingdings" panose="05000000000000000000" pitchFamily="2" charset="2"/>
              <a:buChar char="§"/>
            </a:pPr>
            <a:r>
              <a:rPr lang="en-US" altLang="ko-KR" sz="2000" dirty="0"/>
              <a:t>Did not receive much feedback on the Whitepaper produced by VR IG</a:t>
            </a:r>
          </a:p>
          <a:p>
            <a:pPr marL="1257300" lvl="2" indent="-457200">
              <a:buFont typeface="Wingdings" panose="05000000000000000000" pitchFamily="2" charset="2"/>
              <a:buChar char="§"/>
            </a:pPr>
            <a:r>
              <a:rPr lang="en-US" altLang="ko-KR" sz="2000" dirty="0"/>
              <a:t>Did not see too many people coming to VR SG to</a:t>
            </a:r>
            <a:r>
              <a:rPr lang="ko-KR" altLang="en-US" sz="2000" dirty="0"/>
              <a:t> </a:t>
            </a:r>
            <a:r>
              <a:rPr lang="en-US" altLang="ko-KR" sz="2000" dirty="0"/>
              <a:t>work</a:t>
            </a:r>
            <a:r>
              <a:rPr lang="ko-KR" altLang="en-US" sz="2000" dirty="0"/>
              <a:t> </a:t>
            </a:r>
            <a:r>
              <a:rPr lang="en-US" altLang="ko-KR" sz="2000" dirty="0"/>
              <a:t>together</a:t>
            </a:r>
          </a:p>
          <a:p>
            <a:pPr marL="1257300" lvl="2" indent="-457200">
              <a:buFont typeface="Wingdings" panose="05000000000000000000" pitchFamily="2" charset="2"/>
              <a:buChar char="§"/>
            </a:pPr>
            <a:endParaRPr lang="en-US" altLang="ko-KR" dirty="0"/>
          </a:p>
        </p:txBody>
      </p:sp>
    </p:spTree>
    <p:extLst>
      <p:ext uri="{BB962C8B-B14F-4D97-AF65-F5344CB8AC3E}">
        <p14:creationId xmlns:p14="http://schemas.microsoft.com/office/powerpoint/2010/main" val="2903758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1521294-AF76-445D-A10A-9AD11D0292BA}"/>
              </a:ext>
            </a:extLst>
          </p:cNvPr>
          <p:cNvSpPr>
            <a:spLocks noGrp="1"/>
          </p:cNvSpPr>
          <p:nvPr>
            <p:ph type="title"/>
          </p:nvPr>
        </p:nvSpPr>
        <p:spPr/>
        <p:txBody>
          <a:bodyPr/>
          <a:lstStyle/>
          <a:p>
            <a:r>
              <a:rPr lang="en-US" altLang="ko-KR" dirty="0"/>
              <a:t>Network Enablers for</a:t>
            </a:r>
            <a:br>
              <a:rPr lang="en-US" altLang="ko-KR" dirty="0"/>
            </a:br>
            <a:r>
              <a:rPr lang="en-US" altLang="ko-KR" dirty="0"/>
              <a:t>Seamless HMD based VR Content Service</a:t>
            </a:r>
            <a:endParaRPr lang="ko-KR" altLang="en-US" dirty="0"/>
          </a:p>
        </p:txBody>
      </p:sp>
      <p:sp>
        <p:nvSpPr>
          <p:cNvPr id="4" name="바닥글 개체 틀 3">
            <a:extLst>
              <a:ext uri="{FF2B5EF4-FFF2-40B4-BE49-F238E27FC236}">
                <a16:creationId xmlns:a16="http://schemas.microsoft.com/office/drawing/2014/main" id="{4B9A2D8A-77FD-4E4D-AF45-2A2C53FB8D4F}"/>
              </a:ext>
            </a:extLst>
          </p:cNvPr>
          <p:cNvSpPr>
            <a:spLocks noGrp="1"/>
          </p:cNvSpPr>
          <p:nvPr>
            <p:ph type="ftr" sz="quarter" idx="10"/>
          </p:nvPr>
        </p:nvSpPr>
        <p:spPr/>
        <p:txBody>
          <a:bodyPr/>
          <a:lstStyle/>
          <a:p>
            <a:pPr>
              <a:defRPr/>
            </a:pPr>
            <a:r>
              <a:rPr lang="en-US" altLang="pl-PL"/>
              <a:t>21-19-0033-00-0000</a:t>
            </a:r>
          </a:p>
        </p:txBody>
      </p:sp>
      <p:sp>
        <p:nvSpPr>
          <p:cNvPr id="5" name="슬라이드 번호 개체 틀 4">
            <a:extLst>
              <a:ext uri="{FF2B5EF4-FFF2-40B4-BE49-F238E27FC236}">
                <a16:creationId xmlns:a16="http://schemas.microsoft.com/office/drawing/2014/main" id="{D38D5FDF-B467-43FA-844A-1459DF6F884B}"/>
              </a:ext>
            </a:extLst>
          </p:cNvPr>
          <p:cNvSpPr>
            <a:spLocks noGrp="1"/>
          </p:cNvSpPr>
          <p:nvPr>
            <p:ph type="sldNum" sz="quarter" idx="11"/>
          </p:nvPr>
        </p:nvSpPr>
        <p:spPr/>
        <p:txBody>
          <a:bodyPr/>
          <a:lstStyle/>
          <a:p>
            <a:pPr>
              <a:defRPr/>
            </a:pPr>
            <a:fld id="{13D3D877-D406-4E0C-A0B8-A5405FE26974}" type="slidenum">
              <a:rPr lang="en-US" altLang="pl-PL" smtClean="0"/>
              <a:pPr>
                <a:defRPr/>
              </a:pPr>
              <a:t>5</a:t>
            </a:fld>
            <a:endParaRPr lang="en-US" altLang="pl-PL" dirty="0"/>
          </a:p>
        </p:txBody>
      </p:sp>
      <p:sp>
        <p:nvSpPr>
          <p:cNvPr id="8" name="Text Box 65">
            <a:extLst>
              <a:ext uri="{FF2B5EF4-FFF2-40B4-BE49-F238E27FC236}">
                <a16:creationId xmlns:a16="http://schemas.microsoft.com/office/drawing/2014/main" id="{A221EED0-05EE-41A0-BF40-2499C1A92007}"/>
              </a:ext>
            </a:extLst>
          </p:cNvPr>
          <p:cNvSpPr txBox="1">
            <a:spLocks noChangeArrowheads="1"/>
          </p:cNvSpPr>
          <p:nvPr/>
        </p:nvSpPr>
        <p:spPr bwMode="auto">
          <a:xfrm>
            <a:off x="266700" y="1357313"/>
            <a:ext cx="34483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Progress Report continued</a:t>
            </a:r>
          </a:p>
        </p:txBody>
      </p:sp>
      <p:sp>
        <p:nvSpPr>
          <p:cNvPr id="9" name="TextBox 1">
            <a:extLst>
              <a:ext uri="{FF2B5EF4-FFF2-40B4-BE49-F238E27FC236}">
                <a16:creationId xmlns:a16="http://schemas.microsoft.com/office/drawing/2014/main" id="{88970614-C64E-4AA3-BD75-768B0D8784CF}"/>
              </a:ext>
            </a:extLst>
          </p:cNvPr>
          <p:cNvSpPr txBox="1">
            <a:spLocks noChangeArrowheads="1"/>
          </p:cNvSpPr>
          <p:nvPr/>
        </p:nvSpPr>
        <p:spPr bwMode="auto">
          <a:xfrm>
            <a:off x="628649" y="1917700"/>
            <a:ext cx="8394581" cy="280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Quantitative Outcomes</a:t>
            </a:r>
          </a:p>
          <a:p>
            <a:pPr marL="857250" lvl="1" indent="-457200">
              <a:lnSpc>
                <a:spcPct val="150000"/>
              </a:lnSpc>
              <a:buFont typeface="Arial" panose="020B0604020202020204" pitchFamily="34" charset="0"/>
              <a:buChar char="•"/>
            </a:pPr>
            <a:r>
              <a:rPr lang="en-US" altLang="ko-KR" sz="2000" dirty="0"/>
              <a:t>Number of contributed documents: 10</a:t>
            </a:r>
          </a:p>
          <a:p>
            <a:pPr marL="857250" lvl="1" indent="-457200">
              <a:lnSpc>
                <a:spcPct val="150000"/>
              </a:lnSpc>
              <a:buFont typeface="Arial" panose="020B0604020202020204" pitchFamily="34" charset="0"/>
              <a:buChar char="•"/>
            </a:pPr>
            <a:r>
              <a:rPr lang="en-US" altLang="ko-KR" sz="2000" dirty="0"/>
              <a:t>Number of participants for VR SG: 8</a:t>
            </a:r>
          </a:p>
          <a:p>
            <a:pPr marL="857250" lvl="1" indent="-457200">
              <a:lnSpc>
                <a:spcPct val="150000"/>
              </a:lnSpc>
              <a:buFont typeface="Arial" panose="020B0604020202020204" pitchFamily="34" charset="0"/>
              <a:buChar char="•"/>
            </a:pPr>
            <a:r>
              <a:rPr lang="en-US" altLang="ko-KR" sz="2000" dirty="0"/>
              <a:t>Number of SG sessions</a:t>
            </a:r>
          </a:p>
          <a:p>
            <a:pPr marL="1257300" lvl="2" indent="-457200">
              <a:lnSpc>
                <a:spcPct val="150000"/>
              </a:lnSpc>
              <a:buFont typeface="Wingdings" panose="05000000000000000000" pitchFamily="2" charset="2"/>
              <a:buChar char="§"/>
            </a:pPr>
            <a:r>
              <a:rPr lang="en-US" altLang="ko-KR" sz="2000" dirty="0"/>
              <a:t>January, 2019 Interim: 4</a:t>
            </a:r>
          </a:p>
          <a:p>
            <a:pPr marL="1257300" lvl="2" indent="-457200">
              <a:lnSpc>
                <a:spcPct val="150000"/>
              </a:lnSpc>
              <a:buFont typeface="Wingdings" panose="05000000000000000000" pitchFamily="2" charset="2"/>
              <a:buChar char="§"/>
            </a:pPr>
            <a:r>
              <a:rPr lang="en-US" altLang="ko-KR" sz="2000" dirty="0"/>
              <a:t>March, 2019 Plenary: 4</a:t>
            </a:r>
          </a:p>
        </p:txBody>
      </p:sp>
    </p:spTree>
    <p:extLst>
      <p:ext uri="{BB962C8B-B14F-4D97-AF65-F5344CB8AC3E}">
        <p14:creationId xmlns:p14="http://schemas.microsoft.com/office/powerpoint/2010/main" val="1049961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40439B9-240D-4E2F-9E9F-5BB954D760AC}"/>
              </a:ext>
            </a:extLst>
          </p:cNvPr>
          <p:cNvSpPr>
            <a:spLocks noGrp="1"/>
          </p:cNvSpPr>
          <p:nvPr>
            <p:ph type="title"/>
          </p:nvPr>
        </p:nvSpPr>
        <p:spPr/>
        <p:txBody>
          <a:bodyPr/>
          <a:lstStyle/>
          <a:p>
            <a:r>
              <a:rPr lang="en-US" altLang="ko-KR" dirty="0"/>
              <a:t>Network Enablers for</a:t>
            </a:r>
            <a:br>
              <a:rPr lang="en-US" altLang="ko-KR" dirty="0"/>
            </a:br>
            <a:r>
              <a:rPr lang="en-US" altLang="ko-KR" dirty="0"/>
              <a:t>Seamless HMD based VR Content Service</a:t>
            </a:r>
            <a:endParaRPr lang="ko-KR" altLang="en-US" dirty="0"/>
          </a:p>
        </p:txBody>
      </p:sp>
      <p:sp>
        <p:nvSpPr>
          <p:cNvPr id="4" name="바닥글 개체 틀 3">
            <a:extLst>
              <a:ext uri="{FF2B5EF4-FFF2-40B4-BE49-F238E27FC236}">
                <a16:creationId xmlns:a16="http://schemas.microsoft.com/office/drawing/2014/main" id="{45A5FD71-6FA8-4165-8EA6-71F89F288501}"/>
              </a:ext>
            </a:extLst>
          </p:cNvPr>
          <p:cNvSpPr>
            <a:spLocks noGrp="1"/>
          </p:cNvSpPr>
          <p:nvPr>
            <p:ph type="ftr" sz="quarter" idx="10"/>
          </p:nvPr>
        </p:nvSpPr>
        <p:spPr/>
        <p:txBody>
          <a:bodyPr/>
          <a:lstStyle/>
          <a:p>
            <a:pPr>
              <a:defRPr/>
            </a:pPr>
            <a:r>
              <a:rPr lang="en-US" altLang="pl-PL"/>
              <a:t>21-19-0033-00-0000</a:t>
            </a:r>
          </a:p>
        </p:txBody>
      </p:sp>
      <p:sp>
        <p:nvSpPr>
          <p:cNvPr id="5" name="슬라이드 번호 개체 틀 4">
            <a:extLst>
              <a:ext uri="{FF2B5EF4-FFF2-40B4-BE49-F238E27FC236}">
                <a16:creationId xmlns:a16="http://schemas.microsoft.com/office/drawing/2014/main" id="{CE3A931B-A2E9-484E-923B-D846570B1F87}"/>
              </a:ext>
            </a:extLst>
          </p:cNvPr>
          <p:cNvSpPr>
            <a:spLocks noGrp="1"/>
          </p:cNvSpPr>
          <p:nvPr>
            <p:ph type="sldNum" sz="quarter" idx="11"/>
          </p:nvPr>
        </p:nvSpPr>
        <p:spPr/>
        <p:txBody>
          <a:bodyPr/>
          <a:lstStyle/>
          <a:p>
            <a:pPr>
              <a:defRPr/>
            </a:pPr>
            <a:fld id="{13D3D877-D406-4E0C-A0B8-A5405FE26974}" type="slidenum">
              <a:rPr lang="en-US" altLang="pl-PL" smtClean="0"/>
              <a:pPr>
                <a:defRPr/>
              </a:pPr>
              <a:t>6</a:t>
            </a:fld>
            <a:endParaRPr lang="en-US" altLang="pl-PL" dirty="0"/>
          </a:p>
        </p:txBody>
      </p:sp>
      <p:sp>
        <p:nvSpPr>
          <p:cNvPr id="6" name="Text Box 65">
            <a:extLst>
              <a:ext uri="{FF2B5EF4-FFF2-40B4-BE49-F238E27FC236}">
                <a16:creationId xmlns:a16="http://schemas.microsoft.com/office/drawing/2014/main" id="{500A55AE-6B0A-449C-88DE-16BC1B0AAFD4}"/>
              </a:ext>
            </a:extLst>
          </p:cNvPr>
          <p:cNvSpPr txBox="1">
            <a:spLocks noChangeArrowheads="1"/>
          </p:cNvSpPr>
          <p:nvPr/>
        </p:nvSpPr>
        <p:spPr bwMode="auto">
          <a:xfrm>
            <a:off x="266700" y="1357313"/>
            <a:ext cx="22797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Open Discussion</a:t>
            </a:r>
          </a:p>
        </p:txBody>
      </p:sp>
      <p:sp>
        <p:nvSpPr>
          <p:cNvPr id="7" name="TextBox 1">
            <a:extLst>
              <a:ext uri="{FF2B5EF4-FFF2-40B4-BE49-F238E27FC236}">
                <a16:creationId xmlns:a16="http://schemas.microsoft.com/office/drawing/2014/main" id="{D9FB3E20-6151-4139-BBEB-CC8024510715}"/>
              </a:ext>
            </a:extLst>
          </p:cNvPr>
          <p:cNvSpPr txBox="1">
            <a:spLocks noChangeArrowheads="1"/>
          </p:cNvSpPr>
          <p:nvPr/>
        </p:nvSpPr>
        <p:spPr bwMode="auto">
          <a:xfrm>
            <a:off x="628650" y="1917700"/>
            <a:ext cx="8191500" cy="2345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IEEE 802.21 SG Meeting Plan for IEEE 802 Wireless Interim in Atlanta1</a:t>
            </a:r>
          </a:p>
          <a:p>
            <a:pPr marL="857250" lvl="1" indent="-457200">
              <a:lnSpc>
                <a:spcPct val="150000"/>
              </a:lnSpc>
              <a:buFont typeface="Arial" panose="020B0604020202020204" pitchFamily="34" charset="0"/>
              <a:buChar char="•"/>
            </a:pPr>
            <a:r>
              <a:rPr lang="en-US" altLang="ko-KR" sz="2000" dirty="0"/>
              <a:t>Number of Sessions Required: ?</a:t>
            </a:r>
          </a:p>
          <a:p>
            <a:pPr marL="457200" indent="-457200">
              <a:lnSpc>
                <a:spcPct val="150000"/>
              </a:lnSpc>
              <a:buFont typeface="Wingdings" panose="05000000000000000000" pitchFamily="2" charset="2"/>
              <a:buChar char="l"/>
            </a:pPr>
            <a:r>
              <a:rPr lang="en-US" altLang="ko-KR" sz="2000" dirty="0"/>
              <a:t>Plan for VR SG activities after July Plenary Session</a:t>
            </a:r>
          </a:p>
          <a:p>
            <a:pPr marL="857250" lvl="1" indent="-457200">
              <a:lnSpc>
                <a:spcPct val="150000"/>
              </a:lnSpc>
              <a:buFont typeface="Arial" panose="020B0604020202020204" pitchFamily="34" charset="0"/>
              <a:buChar char="•"/>
            </a:pPr>
            <a:r>
              <a:rPr lang="en-US" altLang="ko-KR" sz="2000" dirty="0"/>
              <a:t>PAR/CSD? Explore other options?</a:t>
            </a:r>
          </a:p>
          <a:p>
            <a:pPr marL="457200" indent="-457200">
              <a:lnSpc>
                <a:spcPct val="150000"/>
              </a:lnSpc>
              <a:buFont typeface="Wingdings" panose="05000000000000000000" pitchFamily="2" charset="2"/>
              <a:buChar char="l"/>
            </a:pPr>
            <a:r>
              <a:rPr lang="en-US" altLang="ko-KR" sz="2000" dirty="0"/>
              <a:t>Next steps?</a:t>
            </a:r>
          </a:p>
        </p:txBody>
      </p:sp>
    </p:spTree>
    <p:extLst>
      <p:ext uri="{BB962C8B-B14F-4D97-AF65-F5344CB8AC3E}">
        <p14:creationId xmlns:p14="http://schemas.microsoft.com/office/powerpoint/2010/main" val="3104890048"/>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8016</TotalTime>
  <Words>844</Words>
  <Application>Microsoft Office PowerPoint</Application>
  <PresentationFormat>화면 슬라이드 쇼(4:3)</PresentationFormat>
  <Paragraphs>68</Paragraphs>
  <Slides>7</Slides>
  <Notes>2</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7</vt:i4>
      </vt:variant>
    </vt:vector>
  </HeadingPairs>
  <TitlesOfParts>
    <vt:vector size="14" baseType="lpstr">
      <vt:lpstr>Rotis Sans Serif for Nokia</vt:lpstr>
      <vt:lpstr>맑은 고딕</vt:lpstr>
      <vt:lpstr>Arial</vt:lpstr>
      <vt:lpstr>Times</vt:lpstr>
      <vt:lpstr>Times New Roman</vt:lpstr>
      <vt:lpstr>Wingdings</vt:lpstr>
      <vt:lpstr>blank presentation</vt:lpstr>
      <vt:lpstr>PowerPoint 프레젠테이션</vt:lpstr>
      <vt:lpstr>PowerPoint 프레젠테이션</vt:lpstr>
      <vt:lpstr>Network Enablers for Seamless HMD based VR Content Service</vt:lpstr>
      <vt:lpstr>Network Enablers for Seamless HMD based VR Content Service</vt:lpstr>
      <vt:lpstr>Network Enablers for Seamless HMD based VR Content Service</vt:lpstr>
      <vt:lpstr>Network Enablers for Seamless HMD based VR Content Service</vt:lpstr>
      <vt:lpstr>Network Enablers for Seamless HMD based VR Content Service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동일 서</cp:lastModifiedBy>
  <cp:revision>286</cp:revision>
  <dcterms:created xsi:type="dcterms:W3CDTF">2017-08-15T12:18:13Z</dcterms:created>
  <dcterms:modified xsi:type="dcterms:W3CDTF">2019-04-18T05:37:27Z</dcterms:modified>
</cp:coreProperties>
</file>