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3" d="100"/>
          <a:sy n="83" d="100"/>
        </p:scale>
        <p:origin x="48" y="51"/>
      </p:cViewPr>
      <p:guideLst>
        <p:guide orient="horz" pos="2160"/>
        <p:guide pos="3840"/>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a:t>
            </a:r>
            <a:r>
              <a:rPr lang="en-US" altLang="pl-PL" dirty="0" smtClean="0">
                <a:cs typeface="Times New Roman" panose="02020603050405020304" pitchFamily="18" charset="0"/>
              </a:rPr>
              <a:t>21-19-0010-00-0000</a:t>
            </a:r>
            <a:endParaRPr lang="en-US" altLang="pl-PL" dirty="0">
              <a:cs typeface="Times New Roman" panose="02020603050405020304" pitchFamily="18" charset="0"/>
            </a:endParaRPr>
          </a:p>
          <a:p>
            <a:pPr marL="714375" indent="-714375">
              <a:buClr>
                <a:srgbClr val="FAFD00"/>
              </a:buClr>
              <a:buFontTx/>
              <a:buNone/>
            </a:pPr>
            <a:r>
              <a:rPr lang="en-US" altLang="pl-PL" dirty="0">
                <a:cs typeface="Times New Roman" panose="02020603050405020304" pitchFamily="18" charset="0"/>
              </a:rPr>
              <a:t>Title: </a:t>
            </a:r>
            <a:r>
              <a:rPr lang="en-US" altLang="pl-PL" b="1" dirty="0" smtClean="0">
                <a:cs typeface="Times New Roman" panose="02020603050405020304" pitchFamily="18" charset="0"/>
              </a:rPr>
              <a:t>IoT/IoL based VR Games Interaction Service for VR System</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a:t>
            </a:r>
            <a:r>
              <a:rPr lang="en-US" altLang="pl-PL" dirty="0" smtClean="0">
                <a:cs typeface="Times New Roman" panose="02020603050405020304" pitchFamily="18" charset="0"/>
              </a:rPr>
              <a:t>January 17, 2019</a:t>
            </a:r>
            <a:endParaRPr lang="en-US" altLang="pl-PL"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Presented at IEEE 802.21 session #</a:t>
            </a:r>
            <a:r>
              <a:rPr lang="en-US" altLang="pl-PL" dirty="0" smtClean="0">
                <a:cs typeface="Times New Roman" panose="02020603050405020304" pitchFamily="18" charset="0"/>
              </a:rPr>
              <a:t>89 in St. Louis, USA</a:t>
            </a:r>
            <a:endParaRPr lang="en-US" altLang="pl-PL"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Jaesang Cha (SNUST), Vinayagam Mariappan (SNUST</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Minwoo Lee (SNUST),</a:t>
            </a:r>
            <a:r>
              <a:rPr lang="en-US" altLang="pl-PL" b="1" dirty="0" smtClean="0">
                <a:ea typeface="ＭＳ Ｐゴシック" panose="020B0600070205080204" pitchFamily="34" charset="-128"/>
                <a:cs typeface="Times New Roman" panose="02020603050405020304" pitchFamily="18" charset="0"/>
              </a:rPr>
              <a:t> Hyeong </a:t>
            </a:r>
            <a:r>
              <a:rPr lang="en-US" altLang="pl-PL" b="1" dirty="0">
                <a:ea typeface="ＭＳ Ｐゴシック" panose="020B0600070205080204" pitchFamily="34" charset="-128"/>
                <a:cs typeface="Times New Roman" panose="02020603050405020304" pitchFamily="18" charset="0"/>
              </a:rPr>
              <a:t>Ho </a:t>
            </a:r>
            <a:r>
              <a:rPr lang="en-US" altLang="pl-PL" b="1" dirty="0" smtClean="0">
                <a:ea typeface="ＭＳ Ｐゴシック" panose="020B0600070205080204" pitchFamily="34" charset="-128"/>
                <a:cs typeface="Times New Roman" panose="02020603050405020304" pitchFamily="18" charset="0"/>
              </a:rPr>
              <a:t>Lee (</a:t>
            </a:r>
            <a:r>
              <a:rPr lang="en-US" altLang="pl-PL" b="1" dirty="0">
                <a:ea typeface="ＭＳ Ｐゴシック" panose="020B0600070205080204" pitchFamily="34" charset="-128"/>
                <a:cs typeface="Times New Roman" panose="02020603050405020304" pitchFamily="18" charset="0"/>
              </a:rPr>
              <a:t>Netvision Telecom Inc., Korea Univ.), </a:t>
            </a:r>
            <a:r>
              <a:rPr lang="en-US" altLang="pl-PL" b="1" dirty="0" smtClean="0">
                <a:ea typeface="ＭＳ Ｐゴシック" panose="020B0600070205080204" pitchFamily="34" charset="-128"/>
                <a:cs typeface="Times New Roman" panose="02020603050405020304" pitchFamily="18" charset="0"/>
              </a:rPr>
              <a:t>Soo Young </a:t>
            </a:r>
            <a:r>
              <a:rPr lang="en-US" altLang="pl-PL" b="1" dirty="0">
                <a:ea typeface="ＭＳ Ｐゴシック" panose="020B0600070205080204" pitchFamily="34" charset="-128"/>
                <a:cs typeface="Times New Roman" panose="02020603050405020304" pitchFamily="18" charset="0"/>
              </a:rPr>
              <a:t>Chang (SYCA) </a:t>
            </a:r>
          </a:p>
          <a:p>
            <a:pPr>
              <a:buClr>
                <a:srgbClr val="FAFD00"/>
              </a:buClr>
              <a:buFontTx/>
              <a:buNone/>
            </a:pP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 describe the </a:t>
            </a:r>
            <a:r>
              <a:rPr lang="en-US" altLang="pl-PL" dirty="0" smtClean="0">
                <a:cs typeface="Times New Roman" panose="02020603050405020304" pitchFamily="18" charset="0"/>
              </a:rPr>
              <a:t>IoT/IoL based Virtual Game Interaction Service</a:t>
            </a:r>
            <a:r>
              <a:rPr lang="en-US" altLang="pl-PL" dirty="0">
                <a:cs typeface="Times New Roman" panose="02020603050405020304" pitchFamily="18" charset="0"/>
              </a:rPr>
              <a:t> </a:t>
            </a:r>
            <a:r>
              <a:rPr lang="en-US" altLang="pl-PL" dirty="0" smtClean="0">
                <a:cs typeface="Times New Roman" panose="02020603050405020304" pitchFamily="18" charset="0"/>
              </a:rPr>
              <a:t>for VR System</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21-19-0010-00-0000</a:t>
            </a:r>
            <a:endParaRPr lang="en-US" altLang="pl-PL" dirty="0">
              <a:solidFill>
                <a:srgbClr val="000000"/>
              </a:solidFill>
              <a:latin typeface="Times"/>
            </a:endParaRPr>
          </a:p>
        </p:txBody>
      </p:sp>
      <p:sp>
        <p:nvSpPr>
          <p:cNvPr id="3" name="슬라이드 번호 개체 틀 2">
            <a:extLst>
              <a:ext uri="{FF2B5EF4-FFF2-40B4-BE49-F238E27FC236}">
                <a16:creationId xmlns=""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3" name="슬라이드 번호 개체 틀 2">
            <a:extLst>
              <a:ext uri="{FF2B5EF4-FFF2-40B4-BE49-F238E27FC236}">
                <a16:creationId xmlns=""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
        <p:nvSpPr>
          <p:cNvPr id="6" name="フッター プレースホルダー 1">
            <a:extLst>
              <a:ext uri="{FF2B5EF4-FFF2-40B4-BE49-F238E27FC236}">
                <a16:creationId xmlns="" xmlns:a16="http://schemas.microsoft.com/office/drawing/2014/main" id="{59D88C36-AB78-43AC-82D2-673DD58C073A}"/>
              </a:ext>
            </a:extLst>
          </p:cNvPr>
          <p:cNvSpPr>
            <a:spLocks noGrp="1"/>
          </p:cNvSpPr>
          <p:nvPr>
            <p:ph type="ftr" sz="quarter" idx="10"/>
          </p:nvPr>
        </p:nvSpPr>
        <p:spPr>
          <a:xfrm>
            <a:off x="508000" y="6400801"/>
            <a:ext cx="2641600" cy="284163"/>
          </a:xfrm>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21-19-0010-00-0000</a:t>
            </a:r>
            <a:endParaRPr lang="en-US" altLang="pl-PL" dirty="0">
              <a:solidFill>
                <a:srgbClr val="000000"/>
              </a:solidFill>
              <a:latin typeface="Time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 xmlns:a16="http://schemas.microsoft.com/office/drawing/2014/main" id="{D49502A4-FA2B-4AFD-92BE-2AC7BFEB2672}"/>
              </a:ext>
            </a:extLst>
          </p:cNvPr>
          <p:cNvGrpSpPr>
            <a:grpSpLocks/>
          </p:cNvGrpSpPr>
          <p:nvPr/>
        </p:nvGrpSpPr>
        <p:grpSpPr bwMode="auto">
          <a:xfrm>
            <a:off x="2666577" y="1856669"/>
            <a:ext cx="8551319" cy="622991"/>
            <a:chOff x="1185" y="1364"/>
            <a:chExt cx="5800" cy="432"/>
          </a:xfrm>
        </p:grpSpPr>
        <p:pic>
          <p:nvPicPr>
            <p:cNvPr id="37" name="Picture 3" descr="001">
              <a:extLst>
                <a:ext uri="{FF2B5EF4-FFF2-40B4-BE49-F238E27FC236}">
                  <a16:creationId xmlns=""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58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 xmlns:a16="http://schemas.microsoft.com/office/drawing/2014/main" id="{D8F9A27D-7EEA-4310-88C5-1A533727F598}"/>
                </a:ext>
              </a:extLst>
            </p:cNvPr>
            <p:cNvSpPr>
              <a:spLocks noChangeArrowheads="1"/>
            </p:cNvSpPr>
            <p:nvPr/>
          </p:nvSpPr>
          <p:spPr bwMode="auto">
            <a:xfrm>
              <a:off x="1947" y="1429"/>
              <a:ext cx="4899"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a:t>
              </a:r>
              <a:r>
                <a:rPr kumimoji="0" lang="en-US" altLang="ko-KR" sz="2200" b="0" i="0" u="none" strike="noStrike" kern="1200" cap="none" spc="0" normalizeH="0" baseline="0" noProof="0" dirty="0" smtClean="0">
                  <a:ln>
                    <a:noFill/>
                  </a:ln>
                  <a:solidFill>
                    <a:prstClr val="black"/>
                  </a:solidFill>
                  <a:effectLst/>
                  <a:uLnTx/>
                  <a:uFillTx/>
                  <a:latin typeface="HY헤드라인M" pitchFamily="18" charset="-127"/>
                  <a:ea typeface="HY헤드라인M" pitchFamily="18" charset="-127"/>
                  <a:cs typeface="+mn-cs"/>
                </a:rPr>
                <a:t>of VR Game </a:t>
              </a:r>
              <a:r>
                <a:rPr lang="en-US" altLang="ko-KR" sz="2200" dirty="0" smtClean="0">
                  <a:solidFill>
                    <a:prstClr val="black"/>
                  </a:solidFill>
                  <a:latin typeface="HY헤드라인M" pitchFamily="18" charset="-127"/>
                  <a:ea typeface="HY헤드라인M" pitchFamily="18" charset="-127"/>
                </a:rPr>
                <a:t>Interaction Service for VR System</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 xmlns:a16="http://schemas.microsoft.com/office/drawing/2014/main" id="{B741948A-950D-4339-9B62-A882AF0CEC64}"/>
                </a:ext>
              </a:extLst>
            </p:cNvPr>
            <p:cNvSpPr>
              <a:spLocks noChangeArrowheads="1"/>
            </p:cNvSpPr>
            <p:nvPr/>
          </p:nvSpPr>
          <p:spPr bwMode="auto">
            <a:xfrm>
              <a:off x="1495"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 xmlns:a16="http://schemas.microsoft.com/office/drawing/2014/main" id="{27D9EA27-7B3F-4466-BEBD-7169E9A3A8EE}"/>
              </a:ext>
            </a:extLst>
          </p:cNvPr>
          <p:cNvGrpSpPr>
            <a:grpSpLocks/>
          </p:cNvGrpSpPr>
          <p:nvPr/>
        </p:nvGrpSpPr>
        <p:grpSpPr bwMode="auto">
          <a:xfrm>
            <a:off x="2666576" y="2659179"/>
            <a:ext cx="8551319" cy="638043"/>
            <a:chOff x="1185" y="1792"/>
            <a:chExt cx="4259" cy="442"/>
          </a:xfrm>
        </p:grpSpPr>
        <p:pic>
          <p:nvPicPr>
            <p:cNvPr id="41" name="Picture 7" descr="001">
              <a:extLst>
                <a:ext uri="{FF2B5EF4-FFF2-40B4-BE49-F238E27FC236}">
                  <a16:creationId xmlns=""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 xmlns:a16="http://schemas.microsoft.com/office/drawing/2014/main" id="{5722CE34-1810-4A7F-9A4A-1EE55F501B98}"/>
                </a:ext>
              </a:extLst>
            </p:cNvPr>
            <p:cNvSpPr>
              <a:spLocks noChangeArrowheads="1"/>
            </p:cNvSpPr>
            <p:nvPr/>
          </p:nvSpPr>
          <p:spPr bwMode="auto">
            <a:xfrm>
              <a:off x="1762" y="1866"/>
              <a:ext cx="2958"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smtClean="0">
                  <a:ln>
                    <a:noFill/>
                  </a:ln>
                  <a:solidFill>
                    <a:prstClr val="black"/>
                  </a:solidFill>
                  <a:effectLst/>
                  <a:uLnTx/>
                  <a:uFillTx/>
                  <a:latin typeface="HY헤드라인M" pitchFamily="18" charset="-127"/>
                  <a:ea typeface="HY헤드라인M" pitchFamily="18" charset="-127"/>
                  <a:cs typeface="+mn-cs"/>
                </a:rPr>
                <a:t>IoT</a:t>
              </a:r>
              <a:r>
                <a:rPr lang="en-US" altLang="ko-KR" sz="2200" dirty="0" smtClean="0">
                  <a:solidFill>
                    <a:prstClr val="black"/>
                  </a:solidFill>
                  <a:latin typeface="HY헤드라인M" pitchFamily="18" charset="-127"/>
                  <a:ea typeface="HY헤드라인M" pitchFamily="18" charset="-127"/>
                </a:rPr>
                <a:t>/IoL based</a:t>
              </a:r>
              <a:r>
                <a:rPr kumimoji="0" lang="en-US" altLang="ko-KR" sz="2200" b="0" i="0" u="none" strike="noStrike" kern="1200" cap="none" spc="0" normalizeH="0" noProof="0" dirty="0" smtClean="0">
                  <a:ln>
                    <a:noFill/>
                  </a:ln>
                  <a:solidFill>
                    <a:prstClr val="black"/>
                  </a:solidFill>
                  <a:effectLst/>
                  <a:uLnTx/>
                  <a:uFillTx/>
                  <a:latin typeface="HY헤드라인M" pitchFamily="18" charset="-127"/>
                  <a:ea typeface="HY헤드라인M" pitchFamily="18" charset="-127"/>
                  <a:cs typeface="+mn-cs"/>
                </a:rPr>
                <a:t> VR Game Interaction Service</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 xmlns:a16="http://schemas.microsoft.com/office/drawing/2014/main" id="{CB153B14-C9B2-4FF8-A50D-5E3B629FA60E}"/>
                </a:ext>
              </a:extLst>
            </p:cNvPr>
            <p:cNvSpPr>
              <a:spLocks noChangeArrowheads="1"/>
            </p:cNvSpPr>
            <p:nvPr/>
          </p:nvSpPr>
          <p:spPr bwMode="auto">
            <a:xfrm>
              <a:off x="1379"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 xmlns:a16="http://schemas.microsoft.com/office/drawing/2014/main" id="{0C9BAADE-7718-4E4E-9E6B-BBA17C59AB0F}"/>
              </a:ext>
            </a:extLst>
          </p:cNvPr>
          <p:cNvGrpSpPr>
            <a:grpSpLocks/>
          </p:cNvGrpSpPr>
          <p:nvPr/>
        </p:nvGrpSpPr>
        <p:grpSpPr bwMode="auto">
          <a:xfrm>
            <a:off x="2666577" y="3515856"/>
            <a:ext cx="8551318" cy="603692"/>
            <a:chOff x="1185" y="2254"/>
            <a:chExt cx="4527" cy="418"/>
          </a:xfrm>
        </p:grpSpPr>
        <p:pic>
          <p:nvPicPr>
            <p:cNvPr id="45" name="Picture 11" descr="001">
              <a:extLst>
                <a:ext uri="{FF2B5EF4-FFF2-40B4-BE49-F238E27FC236}">
                  <a16:creationId xmlns=""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 xmlns:a16="http://schemas.microsoft.com/office/drawing/2014/main" id="{BAC2B93F-F78B-4669-A85D-8D0FC54415AB}"/>
                </a:ext>
              </a:extLst>
            </p:cNvPr>
            <p:cNvSpPr>
              <a:spLocks noChangeArrowheads="1"/>
            </p:cNvSpPr>
            <p:nvPr/>
          </p:nvSpPr>
          <p:spPr bwMode="auto">
            <a:xfrm>
              <a:off x="1349"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21-19-0010-00-0000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6C9E5B0F-7730-408C-8B72-103AFCA15723}"/>
              </a:ext>
            </a:extLst>
          </p:cNvPr>
          <p:cNvSpPr>
            <a:spLocks noGrp="1"/>
          </p:cNvSpPr>
          <p:nvPr>
            <p:ph type="title"/>
          </p:nvPr>
        </p:nvSpPr>
        <p:spPr/>
        <p:txBody>
          <a:bodyPr>
            <a:normAutofit fontScale="90000"/>
          </a:bodyPr>
          <a:lstStyle/>
          <a:p>
            <a:r>
              <a:rPr lang="en-US" altLang="ko-KR" dirty="0"/>
              <a:t>Need of </a:t>
            </a:r>
            <a:r>
              <a:rPr lang="en-US" altLang="ko-KR" dirty="0" smtClean="0"/>
              <a:t>VR Game Interaction </a:t>
            </a:r>
            <a:r>
              <a:rPr lang="en-US" altLang="ko-KR" dirty="0"/>
              <a:t>Service for </a:t>
            </a:r>
            <a:r>
              <a:rPr lang="en-US" altLang="ko-KR" dirty="0" smtClean="0"/>
              <a:t>VR System</a:t>
            </a:r>
            <a:endParaRPr lang="en-US" altLang="ko-KR" dirty="0"/>
          </a:p>
        </p:txBody>
      </p:sp>
      <p:sp>
        <p:nvSpPr>
          <p:cNvPr id="3" name="바닥글 개체 틀 2">
            <a:extLst>
              <a:ext uri="{FF2B5EF4-FFF2-40B4-BE49-F238E27FC236}">
                <a16:creationId xmlns="" xmlns:a16="http://schemas.microsoft.com/office/drawing/2014/main" id="{B39F8C20-B1E4-4A0F-B62E-98264AAD3D3E}"/>
              </a:ext>
            </a:extLst>
          </p:cNvPr>
          <p:cNvSpPr>
            <a:spLocks noGrp="1"/>
          </p:cNvSpPr>
          <p:nvPr>
            <p:ph type="ftr" sz="quarter" idx="3"/>
          </p:nvPr>
        </p:nvSpPr>
        <p:spPr/>
        <p:txBody>
          <a:bodyPr/>
          <a:lstStyle/>
          <a:p>
            <a:r>
              <a:rPr lang="en-US" altLang="ko-KR" dirty="0" smtClean="0"/>
              <a:t>21-19-0010-00-0000</a:t>
            </a:r>
            <a:endParaRPr lang="ko-KR" altLang="en-US" dirty="0"/>
          </a:p>
        </p:txBody>
      </p:sp>
      <p:sp>
        <p:nvSpPr>
          <p:cNvPr id="4" name="슬라이드 번호 개체 틀 3">
            <a:extLst>
              <a:ext uri="{FF2B5EF4-FFF2-40B4-BE49-F238E27FC236}">
                <a16:creationId xmlns=""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 xmlns:a16="http://schemas.microsoft.com/office/drawing/2014/main" id="{75EC477C-2EB9-485E-8957-7D36A72F7C19}"/>
              </a:ext>
            </a:extLst>
          </p:cNvPr>
          <p:cNvSpPr txBox="1"/>
          <p:nvPr/>
        </p:nvSpPr>
        <p:spPr>
          <a:xfrm>
            <a:off x="5979744" y="1585129"/>
            <a:ext cx="5467570" cy="43858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In </a:t>
            </a:r>
            <a:r>
              <a:rPr lang="en-US" altLang="ko-KR" sz="1400" b="1" spc="-100" dirty="0" smtClean="0">
                <a:ea typeface="나눔고딕" panose="020D0604000000000000" pitchFamily="50" charset="-127"/>
              </a:rPr>
              <a:t>VR </a:t>
            </a:r>
            <a:r>
              <a:rPr lang="en-US" altLang="ko-KR" sz="1400" b="1" spc="-100" dirty="0">
                <a:ea typeface="나눔고딕" panose="020D0604000000000000" pitchFamily="50" charset="-127"/>
              </a:rPr>
              <a:t>gaming systems, there is no other way </a:t>
            </a:r>
            <a:r>
              <a:rPr lang="en-US" altLang="ko-KR" sz="1400" b="1" spc="-100" dirty="0" smtClean="0">
                <a:ea typeface="나눔고딕" panose="020D0604000000000000" pitchFamily="50" charset="-127"/>
              </a:rPr>
              <a:t>to interact </a:t>
            </a:r>
            <a:r>
              <a:rPr lang="en-US" altLang="ko-KR" sz="1400" b="1" spc="-100" dirty="0">
                <a:ea typeface="나눔고딕" panose="020D0604000000000000" pitchFamily="50" charset="-127"/>
              </a:rPr>
              <a:t>with users other than the user to make physical </a:t>
            </a:r>
            <a:r>
              <a:rPr lang="en-US" altLang="ko-KR" sz="1400" b="1" spc="-100" dirty="0" smtClean="0">
                <a:ea typeface="나눔고딕" panose="020D0604000000000000" pitchFamily="50" charset="-127"/>
              </a:rPr>
              <a:t>contact with wireless controllers </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A body-wrapped VR system has also been introduced but is incomplete</a:t>
            </a:r>
            <a:r>
              <a:rPr lang="en-US" altLang="ko-KR" sz="1400" b="1" spc="-100" dirty="0" smtClean="0">
                <a:ea typeface="나눔고딕" panose="020D0604000000000000" pitchFamily="50" charset="-127"/>
              </a:rPr>
              <a:t>.</a:t>
            </a:r>
          </a:p>
          <a:p>
            <a:pPr lvl="1" algn="just">
              <a:lnSpc>
                <a:spcPct val="150000"/>
              </a:lnSpc>
            </a:pPr>
            <a:endParaRPr lang="en-IN" altLang="ko-KR" sz="1400" b="1" spc="-100" dirty="0" smtClean="0">
              <a:ea typeface="나눔고딕" panose="020D0604000000000000" pitchFamily="50" charset="-127"/>
            </a:endParaRPr>
          </a:p>
          <a:p>
            <a:pPr marL="285750" indent="-285750">
              <a:lnSpc>
                <a:spcPct val="150000"/>
              </a:lnSpc>
              <a:buFont typeface="Wingdings" panose="05000000000000000000" pitchFamily="2" charset="2"/>
              <a:buChar char="l"/>
            </a:pPr>
            <a:r>
              <a:rPr lang="en-IN" altLang="ko-KR" sz="1600" b="1" spc="-100" dirty="0" smtClean="0">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The user mounts an HMD device coupled with a VR system or a smartphone equipped with a camera</a:t>
            </a:r>
            <a:r>
              <a:rPr lang="en-US" altLang="ko-KR" sz="1400" b="1" spc="-100" dirty="0" smtClean="0">
                <a:ea typeface="나눔고딕" panose="020D0604000000000000" pitchFamily="50" charset="-127"/>
              </a:rPr>
              <a:t>.</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LED lighting and </a:t>
            </a:r>
            <a:r>
              <a:rPr lang="en-US" altLang="ko-KR" sz="1400" b="1" spc="-100" dirty="0" smtClean="0">
                <a:ea typeface="나눔고딕" panose="020D0604000000000000" pitchFamily="50" charset="-127"/>
              </a:rPr>
              <a:t>Display’s </a:t>
            </a:r>
            <a:r>
              <a:rPr lang="en-US" altLang="ko-KR" sz="1400" b="1" spc="-100" dirty="0">
                <a:ea typeface="나눔고딕" panose="020D0604000000000000" pitchFamily="50" charset="-127"/>
              </a:rPr>
              <a:t>light source </a:t>
            </a:r>
            <a:r>
              <a:rPr lang="en-US" altLang="ko-KR" sz="1400" b="1" spc="-100" dirty="0" smtClean="0">
                <a:ea typeface="나눔고딕" panose="020D0604000000000000" pitchFamily="50" charset="-127"/>
              </a:rPr>
              <a:t>used IoT/IoL connectivity with HMD devices to provide VR game engine interaction service</a:t>
            </a:r>
          </a:p>
        </p:txBody>
      </p:sp>
      <p:sp>
        <p:nvSpPr>
          <p:cNvPr id="32" name="TextBox 53"/>
          <p:cNvSpPr txBox="1">
            <a:spLocks noChangeArrowheads="1"/>
          </p:cNvSpPr>
          <p:nvPr/>
        </p:nvSpPr>
        <p:spPr bwMode="auto">
          <a:xfrm>
            <a:off x="1903562" y="6100273"/>
            <a:ext cx="4168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 </a:t>
            </a:r>
            <a:r>
              <a:rPr lang="en-US" altLang="ko-KR" sz="1400" b="1" dirty="0" smtClean="0">
                <a:cs typeface="Times New Roman" panose="02020603050405020304" pitchFamily="18" charset="0"/>
              </a:rPr>
              <a:t>VR Game System with Interaction Interface </a:t>
            </a:r>
            <a:r>
              <a:rPr kumimoji="0" lang="en-US" altLang="ko-KR" sz="1400" b="1" dirty="0">
                <a:cs typeface="Times New Roman" panose="02020603050405020304" pitchFamily="18" charset="0"/>
              </a:rPr>
              <a:t>&gt;  </a:t>
            </a:r>
          </a:p>
        </p:txBody>
      </p:sp>
      <p:grpSp>
        <p:nvGrpSpPr>
          <p:cNvPr id="5" name="그룹 4"/>
          <p:cNvGrpSpPr/>
          <p:nvPr/>
        </p:nvGrpSpPr>
        <p:grpSpPr>
          <a:xfrm>
            <a:off x="2451034" y="2339313"/>
            <a:ext cx="3125863" cy="3760960"/>
            <a:chOff x="2451034" y="1506011"/>
            <a:chExt cx="3125863" cy="3760960"/>
          </a:xfrm>
        </p:grpSpPr>
        <p:pic>
          <p:nvPicPr>
            <p:cNvPr id="1026" name="Picture 2" descr="Image result for VR G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034" y="1506011"/>
              <a:ext cx="3125863" cy="1759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R Ga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034" y="3265657"/>
              <a:ext cx="3125863" cy="200131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5"/>
          <a:stretch>
            <a:fillRect/>
          </a:stretch>
        </p:blipFill>
        <p:spPr>
          <a:xfrm>
            <a:off x="2161219" y="1503776"/>
            <a:ext cx="1519531" cy="837107"/>
          </a:xfrm>
          <a:prstGeom prst="rect">
            <a:avLst/>
          </a:prstGeom>
        </p:spPr>
      </p:pic>
      <p:pic>
        <p:nvPicPr>
          <p:cNvPr id="8" name="Picture 7"/>
          <p:cNvPicPr>
            <a:picLocks noChangeAspect="1"/>
          </p:cNvPicPr>
          <p:nvPr/>
        </p:nvPicPr>
        <p:blipFill>
          <a:blip r:embed="rId6"/>
          <a:stretch>
            <a:fillRect/>
          </a:stretch>
        </p:blipFill>
        <p:spPr>
          <a:xfrm>
            <a:off x="3680750" y="1511615"/>
            <a:ext cx="1881932" cy="806884"/>
          </a:xfrm>
          <a:prstGeom prst="rect">
            <a:avLst/>
          </a:prstGeom>
        </p:spPr>
      </p:pic>
    </p:spTree>
    <p:extLst>
      <p:ext uri="{BB962C8B-B14F-4D97-AF65-F5344CB8AC3E}">
        <p14:creationId xmlns:p14="http://schemas.microsoft.com/office/powerpoint/2010/main" val="124580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7E0C281-1C72-4C1B-A43B-8B1DA8D9F49D}"/>
              </a:ext>
            </a:extLst>
          </p:cNvPr>
          <p:cNvSpPr>
            <a:spLocks noGrp="1"/>
          </p:cNvSpPr>
          <p:nvPr>
            <p:ph type="title"/>
          </p:nvPr>
        </p:nvSpPr>
        <p:spPr/>
        <p:txBody>
          <a:bodyPr>
            <a:normAutofit/>
          </a:bodyPr>
          <a:lstStyle/>
          <a:p>
            <a:r>
              <a:rPr lang="en-US" altLang="ko-KR" dirty="0" smtClean="0"/>
              <a:t>IoT/IoL based VR Game Interaction Service</a:t>
            </a:r>
            <a:endParaRPr lang="ko-KR" altLang="en-US" dirty="0"/>
          </a:p>
        </p:txBody>
      </p:sp>
      <p:sp>
        <p:nvSpPr>
          <p:cNvPr id="7" name="바닥글 개체 틀 6">
            <a:extLst>
              <a:ext uri="{FF2B5EF4-FFF2-40B4-BE49-F238E27FC236}">
                <a16:creationId xmlns="" xmlns:a16="http://schemas.microsoft.com/office/drawing/2014/main" id="{99789448-BC75-4A1D-884A-4A5998FC10EC}"/>
              </a:ext>
            </a:extLst>
          </p:cNvPr>
          <p:cNvSpPr>
            <a:spLocks noGrp="1"/>
          </p:cNvSpPr>
          <p:nvPr>
            <p:ph type="ftr" sz="quarter" idx="3"/>
          </p:nvPr>
        </p:nvSpPr>
        <p:spPr/>
        <p:txBody>
          <a:bodyPr/>
          <a:lstStyle/>
          <a:p>
            <a:r>
              <a:rPr lang="en-US" altLang="ko-KR" dirty="0" smtClean="0"/>
              <a:t>21-19-0010-00-0000</a:t>
            </a:r>
            <a:endParaRPr lang="ko-KR" altLang="en-US" dirty="0"/>
          </a:p>
        </p:txBody>
      </p:sp>
      <p:sp>
        <p:nvSpPr>
          <p:cNvPr id="8" name="슬라이드 번호 개체 틀 7">
            <a:extLst>
              <a:ext uri="{FF2B5EF4-FFF2-40B4-BE49-F238E27FC236}">
                <a16:creationId xmlns=""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dirty="0"/>
          </a:p>
        </p:txBody>
      </p:sp>
      <p:sp>
        <p:nvSpPr>
          <p:cNvPr id="45" name="TextBox 44">
            <a:extLst>
              <a:ext uri="{FF2B5EF4-FFF2-40B4-BE49-F238E27FC236}">
                <a16:creationId xmlns="" xmlns:a16="http://schemas.microsoft.com/office/drawing/2014/main" id="{FB903489-B813-4045-9A33-328C47169179}"/>
              </a:ext>
            </a:extLst>
          </p:cNvPr>
          <p:cNvSpPr txBox="1"/>
          <p:nvPr/>
        </p:nvSpPr>
        <p:spPr>
          <a:xfrm>
            <a:off x="6616381" y="1366914"/>
            <a:ext cx="5182890" cy="3785652"/>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l"/>
              <a:defRPr/>
            </a:pPr>
            <a:r>
              <a:rPr lang="en-US" altLang="ko-KR" sz="1600" b="1" spc="-100" dirty="0">
                <a:ea typeface="나눔고딕" panose="020D0604000000000000" pitchFamily="50" charset="-127"/>
              </a:rPr>
              <a:t>Users who are using the VR system have virtually no way to receive input from outside.</a:t>
            </a:r>
          </a:p>
          <a:p>
            <a:pPr marL="285750" lvl="0" indent="-285750" algn="just">
              <a:lnSpc>
                <a:spcPct val="150000"/>
              </a:lnSpc>
              <a:buFont typeface="Wingdings" panose="05000000000000000000" pitchFamily="2" charset="2"/>
              <a:buChar char="l"/>
              <a:defRPr/>
            </a:pPr>
            <a:r>
              <a:rPr lang="en-US" altLang="ko-KR" sz="1600" b="1" spc="-100" dirty="0" smtClean="0">
                <a:ea typeface="나눔고딕" panose="020D0604000000000000" pitchFamily="50" charset="-127"/>
              </a:rPr>
              <a:t>An </a:t>
            </a:r>
            <a:r>
              <a:rPr lang="en-US" altLang="ko-KR" sz="1600" b="1" spc="-100" dirty="0">
                <a:ea typeface="나눔고딕" panose="020D0604000000000000" pitchFamily="50" charset="-127"/>
              </a:rPr>
              <a:t>LED light or a display light source is installed in a dedicated space where the VR system is installed and is used as a transmitter for external input.</a:t>
            </a:r>
          </a:p>
          <a:p>
            <a:pPr marL="285750" lvl="0" indent="-285750" algn="just">
              <a:lnSpc>
                <a:spcPct val="150000"/>
              </a:lnSpc>
              <a:buFont typeface="Wingdings" panose="05000000000000000000" pitchFamily="2" charset="2"/>
              <a:buChar char="l"/>
              <a:defRPr/>
            </a:pPr>
            <a:r>
              <a:rPr lang="en-US" altLang="ko-KR" sz="1600" b="1" spc="-100" dirty="0" smtClean="0">
                <a:ea typeface="나눔고딕" panose="020D0604000000000000" pitchFamily="50" charset="-127"/>
              </a:rPr>
              <a:t>In </a:t>
            </a:r>
            <a:r>
              <a:rPr lang="en-US" altLang="ko-KR" sz="1600" b="1" spc="-100" dirty="0">
                <a:ea typeface="나눔고딕" panose="020D0604000000000000" pitchFamily="50" charset="-127"/>
              </a:rPr>
              <a:t>addition, the camera mounted on the VR system can be used to acquire visible light communication-based </a:t>
            </a:r>
            <a:r>
              <a:rPr lang="en-US" altLang="ko-KR" sz="1600" b="1" spc="-100" dirty="0" err="1">
                <a:ea typeface="나눔고딕" panose="020D0604000000000000" pitchFamily="50" charset="-127"/>
              </a:rPr>
              <a:t>IoL</a:t>
            </a:r>
            <a:r>
              <a:rPr lang="en-US" altLang="ko-KR" sz="1600" b="1" spc="-100" dirty="0">
                <a:ea typeface="나눔고딕" panose="020D0604000000000000" pitchFamily="50" charset="-127"/>
              </a:rPr>
              <a:t> data displayed on the LED light or the display light source</a:t>
            </a:r>
            <a:r>
              <a:rPr lang="en-US" altLang="ko-KR" sz="1600" b="1" spc="-100" dirty="0" smtClean="0">
                <a:ea typeface="나눔고딕" panose="020D0604000000000000" pitchFamily="50" charset="-127"/>
              </a:rPr>
              <a:t>.</a:t>
            </a:r>
            <a:br>
              <a:rPr lang="en-US" altLang="ko-KR" sz="1600" b="1" spc="-100" dirty="0" smtClean="0">
                <a:ea typeface="나눔고딕" panose="020D0604000000000000" pitchFamily="50" charset="-127"/>
              </a:rPr>
            </a:br>
            <a:endParaRPr lang="en-US" altLang="ko-KR" sz="1600" b="1" spc="-100" dirty="0" smtClean="0">
              <a:ea typeface="나눔고딕" panose="020D0604000000000000" pitchFamily="50" charset="-127"/>
            </a:endParaRPr>
          </a:p>
        </p:txBody>
      </p:sp>
      <p:grpSp>
        <p:nvGrpSpPr>
          <p:cNvPr id="37" name="그룹 36"/>
          <p:cNvGrpSpPr/>
          <p:nvPr/>
        </p:nvGrpSpPr>
        <p:grpSpPr>
          <a:xfrm>
            <a:off x="1805797" y="1366914"/>
            <a:ext cx="4742044" cy="3709871"/>
            <a:chOff x="731003" y="836763"/>
            <a:chExt cx="4996938" cy="4223610"/>
          </a:xfrm>
        </p:grpSpPr>
        <p:grpSp>
          <p:nvGrpSpPr>
            <p:cNvPr id="38" name="그룹 37"/>
            <p:cNvGrpSpPr/>
            <p:nvPr/>
          </p:nvGrpSpPr>
          <p:grpSpPr>
            <a:xfrm>
              <a:off x="1751462" y="836763"/>
              <a:ext cx="3976479" cy="4223610"/>
              <a:chOff x="1751462" y="836763"/>
              <a:chExt cx="3976479" cy="4223610"/>
            </a:xfrm>
          </p:grpSpPr>
          <p:pic>
            <p:nvPicPr>
              <p:cNvPr id="64" name="Picture 4" descr="Image result for VR 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462" y="836763"/>
                <a:ext cx="3976478" cy="198684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그룹 64"/>
              <p:cNvGrpSpPr/>
              <p:nvPr/>
            </p:nvGrpSpPr>
            <p:grpSpPr>
              <a:xfrm>
                <a:off x="4982404" y="1612900"/>
                <a:ext cx="409684" cy="986394"/>
                <a:chOff x="6383372" y="1431984"/>
                <a:chExt cx="1269517" cy="3056607"/>
              </a:xfrm>
            </p:grpSpPr>
            <p:pic>
              <p:nvPicPr>
                <p:cNvPr id="79" name="Picture 6" descr="Image result for Stand lights clipart"/>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6383372" y="1431984"/>
                  <a:ext cx="1269517" cy="3056607"/>
                </a:xfrm>
                <a:prstGeom prst="rect">
                  <a:avLst/>
                </a:prstGeom>
                <a:noFill/>
                <a:extLst>
                  <a:ext uri="{909E8E84-426E-40DD-AFC4-6F175D3DCCD1}">
                    <a14:hiddenFill xmlns:a14="http://schemas.microsoft.com/office/drawing/2010/main">
                      <a:solidFill>
                        <a:srgbClr val="FFFFFF"/>
                      </a:solidFill>
                    </a14:hiddenFill>
                  </a:ext>
                </a:extLst>
              </p:spPr>
            </p:pic>
            <p:sp>
              <p:nvSpPr>
                <p:cNvPr id="80" name="타원 79"/>
                <p:cNvSpPr/>
                <p:nvPr/>
              </p:nvSpPr>
              <p:spPr>
                <a:xfrm>
                  <a:off x="6888956" y="1633536"/>
                  <a:ext cx="304802" cy="30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6" name="그룹 65"/>
              <p:cNvGrpSpPr/>
              <p:nvPr/>
            </p:nvGrpSpPr>
            <p:grpSpPr>
              <a:xfrm>
                <a:off x="3871154" y="1497874"/>
                <a:ext cx="319846" cy="770092"/>
                <a:chOff x="6383372" y="1431984"/>
                <a:chExt cx="1269517" cy="3056607"/>
              </a:xfrm>
            </p:grpSpPr>
            <p:pic>
              <p:nvPicPr>
                <p:cNvPr id="77" name="Picture 6" descr="Image result for Stand lights clipart"/>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6383372" y="1431984"/>
                  <a:ext cx="1269517" cy="3056607"/>
                </a:xfrm>
                <a:prstGeom prst="rect">
                  <a:avLst/>
                </a:prstGeom>
                <a:noFill/>
                <a:extLst>
                  <a:ext uri="{909E8E84-426E-40DD-AFC4-6F175D3DCCD1}">
                    <a14:hiddenFill xmlns:a14="http://schemas.microsoft.com/office/drawing/2010/main">
                      <a:solidFill>
                        <a:srgbClr val="FFFFFF"/>
                      </a:solidFill>
                    </a14:hiddenFill>
                  </a:ext>
                </a:extLst>
              </p:spPr>
            </p:pic>
            <p:sp>
              <p:nvSpPr>
                <p:cNvPr id="78" name="타원 77"/>
                <p:cNvSpPr/>
                <p:nvPr/>
              </p:nvSpPr>
              <p:spPr>
                <a:xfrm>
                  <a:off x="6888956" y="1633536"/>
                  <a:ext cx="304802" cy="30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7" name="그룹 66"/>
              <p:cNvGrpSpPr/>
              <p:nvPr/>
            </p:nvGrpSpPr>
            <p:grpSpPr>
              <a:xfrm>
                <a:off x="2402562" y="1624247"/>
                <a:ext cx="430642" cy="1036856"/>
                <a:chOff x="6383372" y="1431984"/>
                <a:chExt cx="1269517" cy="3056607"/>
              </a:xfrm>
            </p:grpSpPr>
            <p:pic>
              <p:nvPicPr>
                <p:cNvPr id="75" name="Picture 6" descr="Image result for Stand lights clipart"/>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6383372" y="1431984"/>
                  <a:ext cx="1269517" cy="3056607"/>
                </a:xfrm>
                <a:prstGeom prst="rect">
                  <a:avLst/>
                </a:prstGeom>
                <a:noFill/>
                <a:extLst>
                  <a:ext uri="{909E8E84-426E-40DD-AFC4-6F175D3DCCD1}">
                    <a14:hiddenFill xmlns:a14="http://schemas.microsoft.com/office/drawing/2010/main">
                      <a:solidFill>
                        <a:srgbClr val="FFFFFF"/>
                      </a:solidFill>
                    </a14:hiddenFill>
                  </a:ext>
                </a:extLst>
              </p:spPr>
            </p:pic>
            <p:sp>
              <p:nvSpPr>
                <p:cNvPr id="76" name="타원 75"/>
                <p:cNvSpPr/>
                <p:nvPr/>
              </p:nvSpPr>
              <p:spPr>
                <a:xfrm>
                  <a:off x="6888956" y="1633536"/>
                  <a:ext cx="304802" cy="30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8" name="직사각형 67"/>
              <p:cNvSpPr/>
              <p:nvPr/>
            </p:nvSpPr>
            <p:spPr>
              <a:xfrm>
                <a:off x="1924124" y="1054081"/>
                <a:ext cx="1428676" cy="1428676"/>
              </a:xfrm>
              <a:prstGeom prst="rect">
                <a:avLst/>
              </a:prstGeom>
              <a:blipFill dpi="0" rotWithShape="1">
                <a:blip r:embed="rId6">
                  <a:alphaModFix amt="9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p:cNvSpPr/>
              <p:nvPr/>
            </p:nvSpPr>
            <p:spPr>
              <a:xfrm>
                <a:off x="3323157" y="909909"/>
                <a:ext cx="1428676" cy="1428676"/>
              </a:xfrm>
              <a:prstGeom prst="rect">
                <a:avLst/>
              </a:prstGeom>
              <a:blipFill dpi="0" rotWithShape="1">
                <a:blip r:embed="rId6">
                  <a:alphaModFix amt="9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0" name="Picture 16" descr="Image result for VR scre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1463" y="2823603"/>
                <a:ext cx="3976478" cy="2236770"/>
              </a:xfrm>
              <a:prstGeom prst="rect">
                <a:avLst/>
              </a:prstGeom>
              <a:noFill/>
              <a:extLst>
                <a:ext uri="{909E8E84-426E-40DD-AFC4-6F175D3DCCD1}">
                  <a14:hiddenFill xmlns:a14="http://schemas.microsoft.com/office/drawing/2010/main">
                    <a:solidFill>
                      <a:srgbClr val="FFFFFF"/>
                    </a:solidFill>
                  </a14:hiddenFill>
                </a:ext>
              </a:extLst>
            </p:spPr>
          </p:pic>
          <p:sp>
            <p:nvSpPr>
              <p:cNvPr id="71" name="타원 70"/>
              <p:cNvSpPr/>
              <p:nvPr/>
            </p:nvSpPr>
            <p:spPr>
              <a:xfrm>
                <a:off x="2065973" y="3924300"/>
                <a:ext cx="193281" cy="193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타원 71"/>
              <p:cNvSpPr/>
              <p:nvPr/>
            </p:nvSpPr>
            <p:spPr>
              <a:xfrm>
                <a:off x="2617883" y="3684595"/>
                <a:ext cx="193281" cy="193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타원 72"/>
              <p:cNvSpPr/>
              <p:nvPr/>
            </p:nvSpPr>
            <p:spPr>
              <a:xfrm>
                <a:off x="4220864" y="3924300"/>
                <a:ext cx="193281" cy="193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타원 73"/>
              <p:cNvSpPr/>
              <p:nvPr/>
            </p:nvSpPr>
            <p:spPr>
              <a:xfrm>
                <a:off x="4772774" y="3684595"/>
                <a:ext cx="193281" cy="193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9" name="TextBox 38"/>
            <p:cNvSpPr txBox="1"/>
            <p:nvPr/>
          </p:nvSpPr>
          <p:spPr>
            <a:xfrm>
              <a:off x="890318" y="3350348"/>
              <a:ext cx="746760" cy="430887"/>
            </a:xfrm>
            <a:prstGeom prst="rect">
              <a:avLst/>
            </a:prstGeom>
            <a:noFill/>
          </p:spPr>
          <p:txBody>
            <a:bodyPr wrap="square" rtlCol="0">
              <a:spAutoFit/>
            </a:bodyPr>
            <a:lstStyle/>
            <a:p>
              <a:pPr algn="r"/>
              <a:r>
                <a:rPr lang="en-US" altLang="ko-KR" sz="1100" b="1" dirty="0" smtClean="0">
                  <a:solidFill>
                    <a:srgbClr val="FF0000"/>
                  </a:solidFill>
                  <a:latin typeface="Times New Roman" panose="02020603050405020304" pitchFamily="18" charset="0"/>
                  <a:cs typeface="Times New Roman" panose="02020603050405020304" pitchFamily="18" charset="0"/>
                </a:rPr>
                <a:t>Notice New Info.</a:t>
              </a:r>
              <a:endParaRPr lang="ko-KR" altLang="en-US" sz="1100" b="1" dirty="0">
                <a:solidFill>
                  <a:srgbClr val="FF0000"/>
                </a:solidFill>
                <a:latin typeface="Times New Roman" panose="02020603050405020304" pitchFamily="18" charset="0"/>
                <a:cs typeface="Times New Roman" panose="02020603050405020304" pitchFamily="18" charset="0"/>
              </a:endParaRPr>
            </a:p>
          </p:txBody>
        </p:sp>
        <p:cxnSp>
          <p:nvCxnSpPr>
            <p:cNvPr id="40" name="꺾인 연결선 39"/>
            <p:cNvCxnSpPr>
              <a:stCxn id="39" idx="3"/>
              <a:endCxn id="72" idx="0"/>
            </p:cNvCxnSpPr>
            <p:nvPr/>
          </p:nvCxnSpPr>
          <p:spPr>
            <a:xfrm>
              <a:off x="1637078" y="3565792"/>
              <a:ext cx="1077446" cy="118803"/>
            </a:xfrm>
            <a:prstGeom prst="bentConnector2">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1" name="직선 연결선 40"/>
            <p:cNvCxnSpPr>
              <a:stCxn id="71" idx="0"/>
            </p:cNvCxnSpPr>
            <p:nvPr/>
          </p:nvCxnSpPr>
          <p:spPr>
            <a:xfrm flipH="1" flipV="1">
              <a:off x="2162613" y="3565791"/>
              <a:ext cx="1" cy="358509"/>
            </a:xfrm>
            <a:prstGeom prst="lin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2" name="타원 41"/>
            <p:cNvSpPr/>
            <p:nvPr/>
          </p:nvSpPr>
          <p:spPr>
            <a:xfrm>
              <a:off x="2330167" y="1453347"/>
              <a:ext cx="565954" cy="56595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p:cNvSpPr/>
            <p:nvPr/>
          </p:nvSpPr>
          <p:spPr>
            <a:xfrm>
              <a:off x="3756976" y="1331427"/>
              <a:ext cx="565954" cy="56595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p:cNvSpPr txBox="1"/>
            <p:nvPr/>
          </p:nvSpPr>
          <p:spPr>
            <a:xfrm>
              <a:off x="731003" y="2184700"/>
              <a:ext cx="1020459" cy="683274"/>
            </a:xfrm>
            <a:prstGeom prst="rect">
              <a:avLst/>
            </a:prstGeom>
            <a:noFill/>
          </p:spPr>
          <p:txBody>
            <a:bodyPr wrap="square" rtlCol="0">
              <a:spAutoFit/>
            </a:bodyPr>
            <a:lstStyle/>
            <a:p>
              <a:pPr algn="r"/>
              <a:r>
                <a:rPr lang="en-US" altLang="ko-KR" sz="1100" b="1" dirty="0" smtClean="0">
                  <a:solidFill>
                    <a:srgbClr val="0070C0"/>
                  </a:solidFill>
                  <a:latin typeface="Times New Roman" panose="02020603050405020304" pitchFamily="18" charset="0"/>
                  <a:cs typeface="Times New Roman" panose="02020603050405020304" pitchFamily="18" charset="0"/>
                </a:rPr>
                <a:t>Send </a:t>
              </a:r>
            </a:p>
            <a:p>
              <a:pPr algn="r"/>
              <a:r>
                <a:rPr lang="en-US" altLang="ko-KR" sz="1100" b="1" dirty="0" smtClean="0">
                  <a:solidFill>
                    <a:srgbClr val="0070C0"/>
                  </a:solidFill>
                  <a:latin typeface="Times New Roman" panose="02020603050405020304" pitchFamily="18" charset="0"/>
                  <a:cs typeface="Times New Roman" panose="02020603050405020304" pitchFamily="18" charset="0"/>
                </a:rPr>
                <a:t>IoT/IoL Data</a:t>
              </a:r>
              <a:endParaRPr lang="ko-KR" altLang="en-US" sz="1100" b="1" dirty="0">
                <a:solidFill>
                  <a:srgbClr val="0070C0"/>
                </a:solidFill>
                <a:latin typeface="Times New Roman" panose="02020603050405020304" pitchFamily="18" charset="0"/>
                <a:cs typeface="Times New Roman" panose="02020603050405020304" pitchFamily="18" charset="0"/>
              </a:endParaRPr>
            </a:p>
          </p:txBody>
        </p:sp>
        <p:cxnSp>
          <p:nvCxnSpPr>
            <p:cNvPr id="62" name="꺾인 연결선 61"/>
            <p:cNvCxnSpPr>
              <a:stCxn id="44" idx="3"/>
              <a:endCxn id="43" idx="4"/>
            </p:cNvCxnSpPr>
            <p:nvPr/>
          </p:nvCxnSpPr>
          <p:spPr>
            <a:xfrm flipV="1">
              <a:off x="1751461" y="1897381"/>
              <a:ext cx="2288493" cy="628956"/>
            </a:xfrm>
            <a:prstGeom prst="bentConnector2">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3" name="직선 연결선 62"/>
            <p:cNvCxnSpPr>
              <a:endCxn id="42" idx="4"/>
            </p:cNvCxnSpPr>
            <p:nvPr/>
          </p:nvCxnSpPr>
          <p:spPr>
            <a:xfrm flipH="1" flipV="1">
              <a:off x="2613144" y="2019301"/>
              <a:ext cx="3056" cy="374649"/>
            </a:xfrm>
            <a:prstGeom prst="lin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1" name="TextBox 53"/>
          <p:cNvSpPr txBox="1">
            <a:spLocks noChangeArrowheads="1"/>
          </p:cNvSpPr>
          <p:nvPr/>
        </p:nvSpPr>
        <p:spPr bwMode="auto">
          <a:xfrm>
            <a:off x="2895384" y="5174440"/>
            <a:ext cx="3390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 </a:t>
            </a:r>
            <a:r>
              <a:rPr lang="en-US" altLang="ko-KR" sz="1400" b="1" dirty="0" smtClean="0">
                <a:cs typeface="Times New Roman" panose="02020603050405020304" pitchFamily="18" charset="0"/>
              </a:rPr>
              <a:t>IoT/IoL based User Interaction Service in VR Game System </a:t>
            </a:r>
            <a:r>
              <a:rPr kumimoji="0" lang="en-US" altLang="ko-KR" sz="1400" b="1" dirty="0">
                <a:cs typeface="Times New Roman" panose="02020603050405020304" pitchFamily="18" charset="0"/>
              </a:rPr>
              <a:t>&gt;  </a:t>
            </a:r>
          </a:p>
        </p:txBody>
      </p:sp>
      <p:sp>
        <p:nvSpPr>
          <p:cNvPr id="3" name="직사각형 2"/>
          <p:cNvSpPr/>
          <p:nvPr/>
        </p:nvSpPr>
        <p:spPr>
          <a:xfrm>
            <a:off x="6894440" y="4766253"/>
            <a:ext cx="4904831" cy="1020216"/>
          </a:xfrm>
          <a:prstGeom prst="rect">
            <a:avLst/>
          </a:prstGeom>
        </p:spPr>
        <p:txBody>
          <a:bodyPr wrap="square">
            <a:spAutoFit/>
          </a:bodyPr>
          <a:lstStyle/>
          <a:p>
            <a:pPr marL="285750" lvl="0" indent="-285750" algn="just">
              <a:lnSpc>
                <a:spcPct val="150000"/>
              </a:lnSpc>
              <a:buFont typeface="Verdana" panose="020B0604030504040204" pitchFamily="34" charset="0"/>
              <a:buChar char="-"/>
              <a:defRPr/>
            </a:pPr>
            <a:r>
              <a:rPr lang="en-US" altLang="ko-KR" sz="1400" b="1" spc="-100" dirty="0" smtClean="0">
                <a:ea typeface="나눔고딕" panose="020D0604000000000000" pitchFamily="50" charset="-127"/>
              </a:rPr>
              <a:t>In </a:t>
            </a:r>
            <a:r>
              <a:rPr lang="en-US" altLang="ko-KR" sz="1400" b="1" spc="-100" dirty="0">
                <a:ea typeface="나눔고딕" panose="020D0604000000000000" pitchFamily="50" charset="-127"/>
              </a:rPr>
              <a:t>this </a:t>
            </a:r>
            <a:r>
              <a:rPr lang="en-US" altLang="ko-KR" sz="1400" b="1" spc="-100" dirty="0" err="1">
                <a:ea typeface="나눔고딕" panose="020D0604000000000000" pitchFamily="50" charset="-127"/>
              </a:rPr>
              <a:t>IoT</a:t>
            </a:r>
            <a:r>
              <a:rPr lang="en-US" altLang="ko-KR" sz="1400" b="1" spc="-100" dirty="0">
                <a:ea typeface="나눔고딕" panose="020D0604000000000000" pitchFamily="50" charset="-127"/>
              </a:rPr>
              <a:t> / </a:t>
            </a:r>
            <a:r>
              <a:rPr lang="en-US" altLang="ko-KR" sz="1400" b="1" spc="-100" dirty="0" err="1">
                <a:ea typeface="나눔고딕" panose="020D0604000000000000" pitchFamily="50" charset="-127"/>
              </a:rPr>
              <a:t>IoL</a:t>
            </a:r>
            <a:r>
              <a:rPr lang="en-US" altLang="ko-KR" sz="1400" b="1" spc="-100" dirty="0">
                <a:ea typeface="나눔고딕" panose="020D0604000000000000" pitchFamily="50" charset="-127"/>
              </a:rPr>
              <a:t> based Interaction service to perform interfacing with the user, notifications, additional information on the VR screen, etc.</a:t>
            </a:r>
          </a:p>
        </p:txBody>
      </p:sp>
    </p:spTree>
    <p:extLst>
      <p:ext uri="{BB962C8B-B14F-4D97-AF65-F5344CB8AC3E}">
        <p14:creationId xmlns:p14="http://schemas.microsoft.com/office/powerpoint/2010/main" val="299782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 xmlns:a16="http://schemas.microsoft.com/office/drawing/2014/main" id="{CB873462-968B-470C-9ABC-E4220627B46F}"/>
              </a:ext>
            </a:extLst>
          </p:cNvPr>
          <p:cNvSpPr txBox="1"/>
          <p:nvPr/>
        </p:nvSpPr>
        <p:spPr>
          <a:xfrm>
            <a:off x="2322314" y="2212738"/>
            <a:ext cx="9359786"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ea typeface="나눔고딕" panose="020D0604000000000000" pitchFamily="50" charset="-127"/>
              </a:rPr>
              <a:t>Proposed the </a:t>
            </a:r>
            <a:r>
              <a:rPr lang="en-IN" altLang="ko-KR" b="1" spc="-100" dirty="0" smtClean="0">
                <a:ea typeface="나눔고딕" panose="020D0604000000000000" pitchFamily="50" charset="-127"/>
              </a:rPr>
              <a:t>IoT/IoL </a:t>
            </a:r>
            <a:r>
              <a:rPr lang="en-IN" altLang="ko-KR" b="1" spc="-100" dirty="0">
                <a:ea typeface="나눔고딕" panose="020D0604000000000000" pitchFamily="50" charset="-127"/>
              </a:rPr>
              <a:t>based </a:t>
            </a:r>
            <a:r>
              <a:rPr lang="en-IN" altLang="ko-KR" b="1" spc="-100" dirty="0" smtClean="0">
                <a:ea typeface="나눔고딕" panose="020D0604000000000000" pitchFamily="50" charset="-127"/>
              </a:rPr>
              <a:t>VR Game interaction service for VR system</a:t>
            </a: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US" altLang="ko-KR" b="1" spc="-100" dirty="0">
                <a:ea typeface="나눔고딕" panose="020D0604000000000000" pitchFamily="50" charset="-127"/>
              </a:rPr>
              <a:t>Using the proposed technology, users who use the VR system can also receive new services by utilizing the interaction system based on </a:t>
            </a:r>
            <a:r>
              <a:rPr lang="en-US" altLang="ko-KR" b="1" spc="-100" dirty="0" smtClean="0">
                <a:ea typeface="나눔고딕" panose="020D0604000000000000" pitchFamily="50" charset="-127"/>
              </a:rPr>
              <a:t>IoT/IoL.</a:t>
            </a: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US" altLang="ko-KR" b="1" spc="-100" dirty="0">
                <a:ea typeface="나눔고딕" panose="020D0604000000000000" pitchFamily="50" charset="-127"/>
              </a:rPr>
              <a:t>Originally, the user's camera receives </a:t>
            </a:r>
            <a:r>
              <a:rPr lang="en-US" altLang="ko-KR" b="1" spc="-100" dirty="0" smtClean="0">
                <a:ea typeface="나눔고딕" panose="020D0604000000000000" pitchFamily="50" charset="-127"/>
              </a:rPr>
              <a:t>IoT/IoL </a:t>
            </a:r>
            <a:r>
              <a:rPr lang="en-US" altLang="ko-KR" b="1" spc="-100" dirty="0">
                <a:ea typeface="나눔고딕" panose="020D0604000000000000" pitchFamily="50" charset="-127"/>
              </a:rPr>
              <a:t>data </a:t>
            </a:r>
            <a:r>
              <a:rPr lang="en-US" altLang="ko-KR" b="1" spc="-100" dirty="0" smtClean="0">
                <a:ea typeface="나눔고딕" panose="020D0604000000000000" pitchFamily="50" charset="-127"/>
              </a:rPr>
              <a:t>from illumination devices installed in the physical space where VR system installed and conversely, </a:t>
            </a:r>
            <a:r>
              <a:rPr lang="en-US" altLang="ko-KR" b="1" spc="-100" dirty="0">
                <a:ea typeface="나눔고딕" panose="020D0604000000000000" pitchFamily="50" charset="-127"/>
              </a:rPr>
              <a:t>the HMD's built-in flash light can be used as a </a:t>
            </a:r>
            <a:r>
              <a:rPr lang="en-US" altLang="ko-KR" b="1" spc="-100" dirty="0" smtClean="0">
                <a:ea typeface="나눔고딕" panose="020D0604000000000000" pitchFamily="50" charset="-127"/>
              </a:rPr>
              <a:t>transmitter to interact bi-directionally.</a:t>
            </a:r>
            <a:endParaRPr lang="ko-KR" altLang="en-US" b="1" spc="-100" dirty="0">
              <a:ea typeface="나눔고딕" panose="020D0604000000000000" pitchFamily="50" charset="-127"/>
            </a:endParaRPr>
          </a:p>
        </p:txBody>
      </p:sp>
      <p:sp>
        <p:nvSpPr>
          <p:cNvPr id="5" name="바닥글 개체 틀 4">
            <a:extLst>
              <a:ext uri="{FF2B5EF4-FFF2-40B4-BE49-F238E27FC236}">
                <a16:creationId xmlns="" xmlns:a16="http://schemas.microsoft.com/office/drawing/2014/main" id="{FB15591C-AD21-4DCF-A8AE-4EDC470EB8E6}"/>
              </a:ext>
            </a:extLst>
          </p:cNvPr>
          <p:cNvSpPr>
            <a:spLocks noGrp="1"/>
          </p:cNvSpPr>
          <p:nvPr>
            <p:ph type="ftr" sz="quarter" idx="3"/>
          </p:nvPr>
        </p:nvSpPr>
        <p:spPr/>
        <p:txBody>
          <a:bodyPr/>
          <a:lstStyle/>
          <a:p>
            <a:r>
              <a:rPr lang="en-US" altLang="ko-KR" dirty="0" smtClean="0"/>
              <a:t>21-19-0010-00-0000</a:t>
            </a:r>
            <a:endParaRPr lang="ko-KR" altLang="en-US" dirty="0"/>
          </a:p>
        </p:txBody>
      </p:sp>
      <p:sp>
        <p:nvSpPr>
          <p:cNvPr id="6" name="슬라이드 번호 개체 틀 5">
            <a:extLst>
              <a:ext uri="{FF2B5EF4-FFF2-40B4-BE49-F238E27FC236}">
                <a16:creationId xmlns=""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dirty="0"/>
          </a:p>
        </p:txBody>
      </p:sp>
    </p:spTree>
    <p:extLst>
      <p:ext uri="{BB962C8B-B14F-4D97-AF65-F5344CB8AC3E}">
        <p14:creationId xmlns:p14="http://schemas.microsoft.com/office/powerpoint/2010/main" val="103680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3992</TotalTime>
  <Words>781</Words>
  <Application>Microsoft Office PowerPoint</Application>
  <PresentationFormat>Widescreen</PresentationFormat>
  <Paragraphs>60</Paragraphs>
  <Slides>6</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vt:i4>
      </vt:variant>
    </vt:vector>
  </HeadingPairs>
  <TitlesOfParts>
    <vt:vector size="19" baseType="lpstr">
      <vt:lpstr>HY헤드라인M</vt:lpstr>
      <vt:lpstr>맑은 고딕</vt:lpstr>
      <vt:lpstr>ＭＳ Ｐゴシック</vt:lpstr>
      <vt:lpstr>Rotis Sans Serif for Nokia</vt:lpstr>
      <vt:lpstr>나눔고딕</vt:lpstr>
      <vt:lpstr>-윤명조340</vt:lpstr>
      <vt:lpstr>Arial</vt:lpstr>
      <vt:lpstr>Times</vt:lpstr>
      <vt:lpstr>Times New Roman</vt:lpstr>
      <vt:lpstr>Verdana</vt:lpstr>
      <vt:lpstr>Wingdings</vt:lpstr>
      <vt:lpstr>1_Office 테마</vt:lpstr>
      <vt:lpstr>blank presentation</vt:lpstr>
      <vt:lpstr>PowerPoint Presentation</vt:lpstr>
      <vt:lpstr>PowerPoint Presentation</vt:lpstr>
      <vt:lpstr>Table of Contents</vt:lpstr>
      <vt:lpstr>Need of VR Game Interaction Service for VR System</vt:lpstr>
      <vt:lpstr>IoT/IoL based VR Game Interaction Service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VINA</cp:lastModifiedBy>
  <cp:revision>239</cp:revision>
  <dcterms:created xsi:type="dcterms:W3CDTF">2017-08-15T12:18:13Z</dcterms:created>
  <dcterms:modified xsi:type="dcterms:W3CDTF">2019-01-17T12:25:32Z</dcterms:modified>
</cp:coreProperties>
</file>