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923" r:id="rId2"/>
  </p:sldMasterIdLst>
  <p:notesMasterIdLst>
    <p:notesMasterId r:id="rId24"/>
  </p:notesMasterIdLst>
  <p:handoutMasterIdLst>
    <p:handoutMasterId r:id="rId25"/>
  </p:handoutMasterIdLst>
  <p:sldIdLst>
    <p:sldId id="348" r:id="rId3"/>
    <p:sldId id="349" r:id="rId4"/>
    <p:sldId id="353" r:id="rId5"/>
    <p:sldId id="343" r:id="rId6"/>
    <p:sldId id="344" r:id="rId7"/>
    <p:sldId id="326" r:id="rId8"/>
    <p:sldId id="329" r:id="rId9"/>
    <p:sldId id="376" r:id="rId10"/>
    <p:sldId id="377" r:id="rId11"/>
    <p:sldId id="410" r:id="rId12"/>
    <p:sldId id="350" r:id="rId13"/>
    <p:sldId id="351" r:id="rId14"/>
    <p:sldId id="352" r:id="rId15"/>
    <p:sldId id="383" r:id="rId16"/>
    <p:sldId id="369" r:id="rId17"/>
    <p:sldId id="372" r:id="rId18"/>
    <p:sldId id="373" r:id="rId19"/>
    <p:sldId id="411" r:id="rId20"/>
    <p:sldId id="412" r:id="rId21"/>
    <p:sldId id="413" r:id="rId22"/>
    <p:sldId id="414"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102" y="12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r:embed="rId3"/>
          <a:srcRect/>
          <a:stretch>
            <a:fillRect/>
          </a:stretch>
        </p:blipFill>
        <p:spPr bwMode="auto">
          <a:xfrm>
            <a:off x="0" y="501651"/>
            <a:ext cx="12192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4"/>
          <a:srcRect/>
          <a:stretch>
            <a:fillRect/>
          </a:stretch>
        </p:blipFill>
        <p:spPr bwMode="auto">
          <a:xfrm>
            <a:off x="10668000" y="577851"/>
            <a:ext cx="1202267"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711200" y="1676400"/>
            <a:ext cx="98552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711200" y="1219200"/>
            <a:ext cx="8636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21-18-0068-00-0000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90000" y="304800"/>
            <a:ext cx="2692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78740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제목 슬라이드">
    <p:bg>
      <p:bgPr>
        <a:solidFill>
          <a:srgbClr val="1088C4"/>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765175"/>
            <a:ext cx="109728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pic>
        <p:nvPicPr>
          <p:cNvPr id="6" name="Picture 2" descr="제목_바"/>
          <p:cNvPicPr>
            <a:picLocks noChangeAspect="1" noChangeArrowheads="1"/>
          </p:cNvPicPr>
          <p:nvPr userDrawn="1"/>
        </p:nvPicPr>
        <p:blipFill>
          <a:blip r:embed="rId2">
            <a:extLst>
              <a:ext uri="{28A0092B-C50C-407E-A947-70E740481C1C}">
                <a14:useLocalDpi xmlns:a14="http://schemas.microsoft.com/office/drawing/2010/main" val="0"/>
              </a:ext>
            </a:extLst>
          </a:blip>
          <a:srcRect t="29004" b="45418"/>
          <a:stretch>
            <a:fillRect/>
          </a:stretch>
        </p:blipFill>
        <p:spPr bwMode="auto">
          <a:xfrm>
            <a:off x="-12700" y="981076"/>
            <a:ext cx="121920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683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993867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039765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1014524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211424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183577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209590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1306447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3823362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1376096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2076586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21-18-0068-00-0000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338855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524000"/>
            <a:ext cx="528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524000"/>
            <a:ext cx="5283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
            <a:ext cx="9982200" cy="762000"/>
          </a:xfrm>
        </p:spPr>
        <p:txBody>
          <a:bodyPr anchor="t"/>
          <a:lstStyle>
            <a:lvl1pPr>
              <a:defRPr sz="3200">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extLst>
      <p:ext uri="{BB962C8B-B14F-4D97-AF65-F5344CB8AC3E}">
        <p14:creationId xmlns:p14="http://schemas.microsoft.com/office/powerpoint/2010/main" val="217945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pic>
        <p:nvPicPr>
          <p:cNvPr id="7" name="그림 6">
            <a:extLst>
              <a:ext uri="{FF2B5EF4-FFF2-40B4-BE49-F238E27FC236}">
                <a16:creationId xmlns:a16="http://schemas.microsoft.com/office/drawing/2014/main" id="{50561EE8-5CD8-4401-A1EB-72E5700F73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6400" y="375680"/>
            <a:ext cx="8686800" cy="5791200"/>
          </a:xfrm>
          <a:prstGeom prst="rect">
            <a:avLst/>
          </a:prstGeom>
        </p:spPr>
      </p:pic>
      <p:sp>
        <p:nvSpPr>
          <p:cNvPr id="8" name="TextBox 7">
            <a:extLst>
              <a:ext uri="{FF2B5EF4-FFF2-40B4-BE49-F238E27FC236}">
                <a16:creationId xmlns:a16="http://schemas.microsoft.com/office/drawing/2014/main" id="{3D710637-F05C-4832-BC6C-5D32AB729F68}"/>
              </a:ext>
            </a:extLst>
          </p:cNvPr>
          <p:cNvSpPr txBox="1"/>
          <p:nvPr userDrawn="1"/>
        </p:nvSpPr>
        <p:spPr>
          <a:xfrm>
            <a:off x="4724400" y="4419600"/>
            <a:ext cx="2383153" cy="1569660"/>
          </a:xfrm>
          <a:prstGeom prst="rect">
            <a:avLst/>
          </a:prstGeom>
          <a:noFill/>
        </p:spPr>
        <p:txBody>
          <a:bodyPr wrap="none" rtlCol="0">
            <a:spAutoFit/>
          </a:bodyPr>
          <a:lstStyle/>
          <a:p>
            <a:pPr>
              <a:lnSpc>
                <a:spcPct val="150000"/>
              </a:lnSpc>
            </a:pPr>
            <a:r>
              <a:rPr lang="en-US" altLang="ko-KR" sz="1600" i="1" dirty="0">
                <a:latin typeface="Times New Roman" panose="02020603050405020304" pitchFamily="18" charset="0"/>
                <a:cs typeface="Times New Roman" panose="02020603050405020304" pitchFamily="18" charset="0"/>
              </a:rPr>
              <a:t>Sangkwon Peter</a:t>
            </a:r>
            <a:r>
              <a:rPr lang="ko-KR" altLang="en-US" sz="1600" i="1" dirty="0">
                <a:latin typeface="Times New Roman" panose="02020603050405020304" pitchFamily="18" charset="0"/>
                <a:cs typeface="Times New Roman" panose="02020603050405020304" pitchFamily="18" charset="0"/>
              </a:rPr>
              <a:t> </a:t>
            </a:r>
            <a:r>
              <a:rPr lang="en-US" altLang="ko-KR" sz="1600" i="1" dirty="0">
                <a:latin typeface="Times New Roman" panose="02020603050405020304" pitchFamily="18" charset="0"/>
                <a:cs typeface="Times New Roman" panose="02020603050405020304" pitchFamily="18" charset="0"/>
              </a:rPr>
              <a:t>Jeong</a:t>
            </a:r>
          </a:p>
          <a:p>
            <a:pPr>
              <a:lnSpc>
                <a:spcPct val="150000"/>
              </a:lnSpc>
            </a:pPr>
            <a:r>
              <a:rPr lang="en-US" altLang="ko-KR" sz="1600" i="1" dirty="0">
                <a:latin typeface="Times New Roman" panose="02020603050405020304" pitchFamily="18" charset="0"/>
                <a:cs typeface="Times New Roman" panose="02020603050405020304" pitchFamily="18" charset="0"/>
              </a:rPr>
              <a:t>CEO</a:t>
            </a:r>
          </a:p>
          <a:p>
            <a:pPr>
              <a:lnSpc>
                <a:spcPct val="150000"/>
              </a:lnSpc>
            </a:pPr>
            <a:r>
              <a:rPr lang="en-US" altLang="ko-KR" sz="1600" i="1" dirty="0">
                <a:latin typeface="Times New Roman" panose="02020603050405020304" pitchFamily="18" charset="0"/>
                <a:cs typeface="Times New Roman" panose="02020603050405020304" pitchFamily="18" charset="0"/>
              </a:rPr>
              <a:t>H.P. +82 (0)10-8667-7329</a:t>
            </a:r>
          </a:p>
          <a:p>
            <a:pPr>
              <a:lnSpc>
                <a:spcPct val="150000"/>
              </a:lnSpc>
            </a:pPr>
            <a:r>
              <a:rPr lang="en-US" altLang="ko-KR" sz="1600" i="1" dirty="0">
                <a:latin typeface="Times New Roman" panose="02020603050405020304" pitchFamily="18" charset="0"/>
                <a:cs typeface="Times New Roman" panose="02020603050405020304" pitchFamily="18" charset="0"/>
              </a:rPr>
              <a:t>E-mail: ceo@joyfun.kr</a:t>
            </a:r>
            <a:endParaRPr lang="ko-KR" altLang="en-US"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21-18-0068-00-0000</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812800" y="304800"/>
            <a:ext cx="107696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812800" y="1524000"/>
            <a:ext cx="107696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448800" y="6629400"/>
            <a:ext cx="14224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812800" y="6629400"/>
            <a:ext cx="64008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eaLnBrk="0" hangingPunct="0">
              <a:defRPr sz="1200" b="1">
                <a:solidFill>
                  <a:srgbClr val="000000"/>
                </a:solidFill>
                <a:latin typeface="Arial" charset="0"/>
                <a:ea typeface="ＭＳ Ｐゴシック" pitchFamily="-112" charset="-128"/>
                <a:cs typeface="+mn-cs"/>
              </a:defRPr>
            </a:lvl1pPr>
          </a:lstStyle>
          <a:p>
            <a:pPr>
              <a:defRPr/>
            </a:pPr>
            <a:r>
              <a:rPr lang="en-US"/>
              <a:t>21-18-0068-00-0000</a:t>
            </a:r>
          </a:p>
        </p:txBody>
      </p:sp>
      <p:sp>
        <p:nvSpPr>
          <p:cNvPr id="1030" name="Rectangle 6"/>
          <p:cNvSpPr>
            <a:spLocks noGrp="1" noChangeArrowheads="1"/>
          </p:cNvSpPr>
          <p:nvPr>
            <p:ph type="sldNum" sz="quarter" idx="4"/>
          </p:nvPr>
        </p:nvSpPr>
        <p:spPr bwMode="auto">
          <a:xfrm>
            <a:off x="11607800" y="6629400"/>
            <a:ext cx="584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3" name="그림 2">
            <a:extLst>
              <a:ext uri="{FF2B5EF4-FFF2-40B4-BE49-F238E27FC236}">
                <a16:creationId xmlns:a16="http://schemas.microsoft.com/office/drawing/2014/main" id="{10271E39-B797-4118-A910-199D597A489B}"/>
              </a:ext>
            </a:extLst>
          </p:cNvPr>
          <p:cNvPicPr>
            <a:picLocks noChangeAspect="1"/>
          </p:cNvPicPr>
          <p:nvPr userDrawn="1"/>
        </p:nvPicPr>
        <p:blipFill>
          <a:blip r:embed="rId16"/>
          <a:stretch>
            <a:fillRect/>
          </a:stretch>
        </p:blipFill>
        <p:spPr>
          <a:xfrm>
            <a:off x="0" y="6190488"/>
            <a:ext cx="12192000" cy="469392"/>
          </a:xfrm>
          <a:prstGeom prst="rect">
            <a:avLst/>
          </a:prstGeom>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900" r:id="rId7"/>
    <p:sldLayoutId id="2147483899" r:id="rId8"/>
    <p:sldLayoutId id="2147483891" r:id="rId9"/>
    <p:sldLayoutId id="2147483892" r:id="rId10"/>
    <p:sldLayoutId id="2147483893" r:id="rId11"/>
    <p:sldLayoutId id="2147483894" r:id="rId12"/>
    <p:sldLayoutId id="2147483895" r:id="rId13"/>
    <p:sldLayoutId id="2147483901" r:id="rId14"/>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21-18-0068-00-0000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11872"/>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hyperlink" Target="https://development.standards.ieee.org/P982400033/par" TargetMode="External"/><Relationship Id="rId3" Type="http://schemas.openxmlformats.org/officeDocument/2006/relationships/hyperlink" Target="https://development.standards.ieee.org/pub/par-report?o=5a&amp;s=2048&amp;committee_id=&amp;par_report=3" TargetMode="External"/><Relationship Id="rId7" Type="http://schemas.openxmlformats.org/officeDocument/2006/relationships/hyperlink" Target="https://development.standards.ieee.org/P982300033/par" TargetMode="External"/><Relationship Id="rId2" Type="http://schemas.openxmlformats.org/officeDocument/2006/relationships/hyperlink" Target="https://development.standards.ieee.org/pub/par-report?o=4a&amp;s=2048&amp;committee_id=&amp;par_report=3" TargetMode="External"/><Relationship Id="rId1" Type="http://schemas.openxmlformats.org/officeDocument/2006/relationships/slideLayout" Target="../slideLayouts/slideLayout6.xml"/><Relationship Id="rId6" Type="http://schemas.openxmlformats.org/officeDocument/2006/relationships/hyperlink" Target="https://development.standards.ieee.org/P982200033/par" TargetMode="External"/><Relationship Id="rId5" Type="http://schemas.openxmlformats.org/officeDocument/2006/relationships/hyperlink" Target="https://development.standards.ieee.org/P982100033/par" TargetMode="External"/><Relationship Id="rId4" Type="http://schemas.openxmlformats.org/officeDocument/2006/relationships/hyperlink" Target="https://development.standards.ieee.org/pub/par-report?o=8a&amp;s=2048&amp;committee_id=&amp;par_report=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hyperlink" Target="https://development.standards.ieee.org/P982400033/par" TargetMode="External"/><Relationship Id="rId3" Type="http://schemas.openxmlformats.org/officeDocument/2006/relationships/hyperlink" Target="https://development.standards.ieee.org/pub/par-report?o=5a&amp;s=2048&amp;committee_id=&amp;par_report=3" TargetMode="External"/><Relationship Id="rId7" Type="http://schemas.openxmlformats.org/officeDocument/2006/relationships/hyperlink" Target="https://development.standards.ieee.org/P982300033/par" TargetMode="External"/><Relationship Id="rId12" Type="http://schemas.openxmlformats.org/officeDocument/2006/relationships/hyperlink" Target="https://development.standards.ieee.org/P997100033/par" TargetMode="External"/><Relationship Id="rId2" Type="http://schemas.openxmlformats.org/officeDocument/2006/relationships/hyperlink" Target="https://development.standards.ieee.org/pub/par-report?o=4a&amp;s=2048&amp;committee_id=&amp;par_report=3" TargetMode="External"/><Relationship Id="rId1" Type="http://schemas.openxmlformats.org/officeDocument/2006/relationships/slideLayout" Target="../slideLayouts/slideLayout6.xml"/><Relationship Id="rId6" Type="http://schemas.openxmlformats.org/officeDocument/2006/relationships/hyperlink" Target="https://development.standards.ieee.org/P982200033/par" TargetMode="External"/><Relationship Id="rId11" Type="http://schemas.openxmlformats.org/officeDocument/2006/relationships/hyperlink" Target="https://development.standards.ieee.org/P997000033/par" TargetMode="External"/><Relationship Id="rId5" Type="http://schemas.openxmlformats.org/officeDocument/2006/relationships/hyperlink" Target="https://development.standards.ieee.org/P982100033/par" TargetMode="External"/><Relationship Id="rId10" Type="http://schemas.openxmlformats.org/officeDocument/2006/relationships/hyperlink" Target="https://development.standards.ieee.org/P996900033/par" TargetMode="External"/><Relationship Id="rId4" Type="http://schemas.openxmlformats.org/officeDocument/2006/relationships/hyperlink" Target="https://development.standards.ieee.org/pub/par-report?o=8a&amp;s=2048&amp;committee_id=&amp;par_report=3" TargetMode="External"/><Relationship Id="rId9" Type="http://schemas.openxmlformats.org/officeDocument/2006/relationships/hyperlink" Target="https://development.standards.ieee.org/P982500033/pa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668931" y="838200"/>
            <a:ext cx="10854138" cy="5562600"/>
          </a:xfrm>
          <a:solidFill>
            <a:srgbClr val="66CCFF"/>
          </a:solidFill>
        </p:spPr>
        <p:txBody>
          <a:bodyPr/>
          <a:lstStyle/>
          <a:p>
            <a:pPr>
              <a:lnSpc>
                <a:spcPct val="130000"/>
              </a:lnSpc>
              <a:buClr>
                <a:srgbClr val="FAFD00"/>
              </a:buClr>
              <a:buFontTx/>
              <a:buNone/>
            </a:pPr>
            <a:r>
              <a:rPr lang="en-US" altLang="pl-PL" b="1" dirty="0">
                <a:cs typeface="Times New Roman" panose="02020603050405020304" pitchFamily="18" charset="0"/>
              </a:rPr>
              <a:t>IEEE 802.21 MEDIA INDEPENDENT HANDOVER </a:t>
            </a:r>
          </a:p>
          <a:p>
            <a:pPr>
              <a:lnSpc>
                <a:spcPct val="130000"/>
              </a:lnSpc>
              <a:buClr>
                <a:srgbClr val="FAFD00"/>
              </a:buClr>
              <a:buFontTx/>
              <a:buNone/>
            </a:pPr>
            <a:r>
              <a:rPr lang="en-US" altLang="pl-PL" dirty="0">
                <a:cs typeface="Times New Roman" panose="02020603050405020304" pitchFamily="18" charset="0"/>
              </a:rPr>
              <a:t>DCN: 21-1-0068-00-0000</a:t>
            </a:r>
          </a:p>
          <a:p>
            <a:pPr marL="714375" indent="-714375">
              <a:lnSpc>
                <a:spcPct val="130000"/>
              </a:lnSpc>
              <a:buClr>
                <a:srgbClr val="FAFD00"/>
              </a:buClr>
              <a:buFontTx/>
              <a:buNone/>
            </a:pPr>
            <a:r>
              <a:rPr lang="en-US" altLang="pl-PL" dirty="0">
                <a:cs typeface="Times New Roman" panose="02020603050405020304" pitchFamily="18" charset="0"/>
              </a:rPr>
              <a:t>Title: </a:t>
            </a:r>
            <a:r>
              <a:rPr lang="en-US" altLang="pl-PL" b="1" dirty="0">
                <a:cs typeface="Times New Roman" panose="02020603050405020304" pitchFamily="18" charset="0"/>
              </a:rPr>
              <a:t>HMD based VR Tech Standard Activities</a:t>
            </a:r>
          </a:p>
          <a:p>
            <a:pPr>
              <a:lnSpc>
                <a:spcPct val="130000"/>
              </a:lnSpc>
              <a:buClr>
                <a:srgbClr val="FAFD00"/>
              </a:buClr>
              <a:buFontTx/>
              <a:buNone/>
            </a:pPr>
            <a:r>
              <a:rPr lang="en-US" altLang="pl-PL" dirty="0">
                <a:cs typeface="Times New Roman" panose="02020603050405020304" pitchFamily="18" charset="0"/>
              </a:rPr>
              <a:t>Date Submitted: November 13, 2018</a:t>
            </a:r>
          </a:p>
          <a:p>
            <a:pPr>
              <a:lnSpc>
                <a:spcPct val="130000"/>
              </a:lnSpc>
              <a:buClr>
                <a:srgbClr val="FAFD00"/>
              </a:buClr>
              <a:buFontTx/>
              <a:buNone/>
            </a:pPr>
            <a:r>
              <a:rPr lang="en-US" altLang="pl-PL" dirty="0">
                <a:cs typeface="Times New Roman" panose="02020603050405020304" pitchFamily="18" charset="0"/>
              </a:rPr>
              <a:t>Presented at IEEE 802.21 #88 Bangkok, Thailand</a:t>
            </a:r>
          </a:p>
          <a:p>
            <a:pPr>
              <a:lnSpc>
                <a:spcPct val="130000"/>
              </a:lnSpc>
              <a:buClr>
                <a:srgbClr val="FAFD00"/>
              </a:buClr>
              <a:buFontTx/>
              <a:buNone/>
            </a:pPr>
            <a:r>
              <a:rPr lang="en-US" altLang="pl-PL" dirty="0">
                <a:cs typeface="Times New Roman" panose="02020603050405020304" pitchFamily="18" charset="0"/>
              </a:rPr>
              <a:t>Authors or Source(s):  </a:t>
            </a:r>
            <a:r>
              <a:rPr lang="en-US" altLang="pl-PL" b="1" dirty="0">
                <a:ea typeface="ＭＳ Ｐゴシック" panose="020B0600070205080204" pitchFamily="34" charset="-128"/>
                <a:cs typeface="Times New Roman" panose="02020603050405020304" pitchFamily="18" charset="0"/>
              </a:rPr>
              <a:t>Jeong, Sangkwon Peter (JoyFun)</a:t>
            </a:r>
          </a:p>
          <a:p>
            <a:pPr marL="2778125" indent="0">
              <a:lnSpc>
                <a:spcPct val="130000"/>
              </a:lnSpc>
              <a:buClr>
                <a:srgbClr val="FAFD00"/>
              </a:buClr>
              <a:buFontTx/>
              <a:buNone/>
            </a:pPr>
            <a:r>
              <a:rPr lang="en-US" altLang="pl-PL" b="1" dirty="0" err="1">
                <a:ea typeface="ＭＳ Ｐゴシック" panose="020B0600070205080204" pitchFamily="34" charset="-128"/>
                <a:cs typeface="Times New Roman" panose="02020603050405020304" pitchFamily="18" charset="0"/>
              </a:rPr>
              <a:t>Seo</a:t>
            </a:r>
            <a:r>
              <a:rPr lang="en-US" altLang="pl-PL" b="1" dirty="0">
                <a:ea typeface="ＭＳ Ｐゴシック" panose="020B0600070205080204" pitchFamily="34" charset="-128"/>
                <a:cs typeface="Times New Roman" panose="02020603050405020304" pitchFamily="18" charset="0"/>
              </a:rPr>
              <a:t>, Dong-Il Dillon</a:t>
            </a:r>
            <a:r>
              <a:rPr lang="ja-JP" altLang="en-US" b="1" dirty="0">
                <a:ea typeface="ＭＳ Ｐゴシック" panose="020B0600070205080204" pitchFamily="34" charset="-128"/>
                <a:cs typeface="Times New Roman" panose="02020603050405020304" pitchFamily="18" charset="0"/>
              </a:rPr>
              <a:t> </a:t>
            </a:r>
            <a:r>
              <a:rPr lang="en-US" altLang="ja-JP" b="1" dirty="0">
                <a:ea typeface="ＭＳ Ｐゴシック" panose="020B0600070205080204" pitchFamily="34" charset="-128"/>
                <a:cs typeface="Times New Roman" panose="02020603050405020304" pitchFamily="18" charset="0"/>
              </a:rPr>
              <a:t>(</a:t>
            </a:r>
            <a:r>
              <a:rPr lang="en-US" altLang="ja-JP" b="1" dirty="0" err="1">
                <a:ea typeface="ＭＳ Ｐゴシック" panose="020B0600070205080204" pitchFamily="34" charset="-128"/>
                <a:cs typeface="Times New Roman" panose="02020603050405020304" pitchFamily="18" charset="0"/>
              </a:rPr>
              <a:t>VoleR</a:t>
            </a:r>
            <a:r>
              <a:rPr lang="en-US" altLang="ja-JP" b="1" dirty="0">
                <a:ea typeface="ＭＳ Ｐゴシック" panose="020B0600070205080204" pitchFamily="34" charset="-128"/>
                <a:cs typeface="Times New Roman" panose="02020603050405020304" pitchFamily="18" charset="0"/>
              </a:rPr>
              <a:t> Creative)</a:t>
            </a:r>
            <a:endParaRPr lang="en-US" altLang="pl-PL" b="1" dirty="0">
              <a:cs typeface="Times New Roman" panose="02020603050405020304" pitchFamily="18" charset="0"/>
            </a:endParaRPr>
          </a:p>
          <a:p>
            <a:pPr marL="1162050" indent="-1162050" algn="just">
              <a:lnSpc>
                <a:spcPct val="130000"/>
              </a:lnSpc>
              <a:buClr>
                <a:srgbClr val="FAFD00"/>
              </a:buClr>
              <a:buFontTx/>
              <a:buNone/>
            </a:pPr>
            <a:r>
              <a:rPr lang="en-US" altLang="pl-PL" dirty="0">
                <a:cs typeface="Times New Roman" panose="02020603050405020304" pitchFamily="18" charset="0"/>
              </a:rPr>
              <a:t>Abstract: This document is to</a:t>
            </a:r>
            <a:r>
              <a:rPr lang="ko-KR" altLang="en-US" dirty="0">
                <a:cs typeface="Times New Roman" panose="02020603050405020304" pitchFamily="18" charset="0"/>
              </a:rPr>
              <a:t> </a:t>
            </a:r>
            <a:r>
              <a:rPr lang="en-US" altLang="ko-KR" dirty="0">
                <a:cs typeface="Times New Roman" panose="02020603050405020304" pitchFamily="18" charset="0"/>
              </a:rPr>
              <a:t>introduce some of the standard activities around the VR technology from various global standard organizations.</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pl-PL" sz="1400" b="0" i="0" u="none" strike="noStrike" kern="1200" cap="none" spc="0" normalizeH="0" baseline="0" noProof="0">
                <a:ln>
                  <a:noFill/>
                </a:ln>
                <a:solidFill>
                  <a:srgbClr val="000000"/>
                </a:solidFill>
                <a:effectLst/>
                <a:uLnTx/>
                <a:uFillTx/>
                <a:latin typeface="Times"/>
                <a:ea typeface="+mn-ea"/>
                <a:cs typeface="+mn-cs"/>
              </a:rPr>
              <a:t>21-18-0068-00-0000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marL="0" marR="0" lvl="0" indent="0" algn="r" defTabSz="914400" rtl="0" eaLnBrk="1" fontAlgn="auto" latinLnBrk="1" hangingPunct="1">
              <a:lnSpc>
                <a:spcPct val="90000"/>
              </a:lnSpc>
              <a:spcBef>
                <a:spcPts val="0"/>
              </a:spcBef>
              <a:spcAft>
                <a:spcPts val="0"/>
              </a:spcAft>
              <a:buClrTx/>
              <a:buSzTx/>
              <a:buFontTx/>
              <a:buNone/>
              <a:tabLst/>
              <a:defRPr/>
            </a:pPr>
            <a:fld id="{13D3D877-D406-4E0C-A0B8-A5405FE26974}" type="slidenum">
              <a:rPr kumimoji="0" lang="en-US" altLang="pl-PL" sz="14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auto" latinLnBrk="1" hangingPunct="1">
                <a:lnSpc>
                  <a:spcPct val="90000"/>
                </a:lnSpc>
                <a:spcBef>
                  <a:spcPts val="0"/>
                </a:spcBef>
                <a:spcAft>
                  <a:spcPts val="0"/>
                </a:spcAft>
                <a:buClrTx/>
                <a:buSzTx/>
                <a:buFontTx/>
                <a:buNone/>
                <a:tabLst/>
                <a:defRPr/>
              </a:pPr>
              <a:t>1</a:t>
            </a:fld>
            <a:endParaRPr kumimoji="0" lang="en-US" altLang="pl-PL"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표 4"/>
          <p:cNvGraphicFramePr>
            <a:graphicFrameLocks noGrp="1"/>
          </p:cNvGraphicFramePr>
          <p:nvPr>
            <p:extLst>
              <p:ext uri="{D42A27DB-BD31-4B8C-83A1-F6EECF244321}">
                <p14:modId xmlns:p14="http://schemas.microsoft.com/office/powerpoint/2010/main" val="178994884"/>
              </p:ext>
            </p:extLst>
          </p:nvPr>
        </p:nvGraphicFramePr>
        <p:xfrm>
          <a:off x="609600" y="1295400"/>
          <a:ext cx="10998200" cy="2057399"/>
        </p:xfrm>
        <a:graphic>
          <a:graphicData uri="http://schemas.openxmlformats.org/drawingml/2006/table">
            <a:tbl>
              <a:tblPr/>
              <a:tblGrid>
                <a:gridCol w="712846">
                  <a:extLst>
                    <a:ext uri="{9D8B030D-6E8A-4147-A177-3AD203B41FA5}">
                      <a16:colId xmlns:a16="http://schemas.microsoft.com/office/drawing/2014/main" val="85830640"/>
                    </a:ext>
                  </a:extLst>
                </a:gridCol>
                <a:gridCol w="712846">
                  <a:extLst>
                    <a:ext uri="{9D8B030D-6E8A-4147-A177-3AD203B41FA5}">
                      <a16:colId xmlns:a16="http://schemas.microsoft.com/office/drawing/2014/main" val="2064576223"/>
                    </a:ext>
                  </a:extLst>
                </a:gridCol>
                <a:gridCol w="1018352">
                  <a:extLst>
                    <a:ext uri="{9D8B030D-6E8A-4147-A177-3AD203B41FA5}">
                      <a16:colId xmlns:a16="http://schemas.microsoft.com/office/drawing/2014/main" val="3721301686"/>
                    </a:ext>
                  </a:extLst>
                </a:gridCol>
                <a:gridCol w="3083064">
                  <a:extLst>
                    <a:ext uri="{9D8B030D-6E8A-4147-A177-3AD203B41FA5}">
                      <a16:colId xmlns:a16="http://schemas.microsoft.com/office/drawing/2014/main" val="8696251"/>
                    </a:ext>
                  </a:extLst>
                </a:gridCol>
                <a:gridCol w="2902756">
                  <a:extLst>
                    <a:ext uri="{9D8B030D-6E8A-4147-A177-3AD203B41FA5}">
                      <a16:colId xmlns:a16="http://schemas.microsoft.com/office/drawing/2014/main" val="1398030344"/>
                    </a:ext>
                  </a:extLst>
                </a:gridCol>
                <a:gridCol w="856112">
                  <a:extLst>
                    <a:ext uri="{9D8B030D-6E8A-4147-A177-3AD203B41FA5}">
                      <a16:colId xmlns:a16="http://schemas.microsoft.com/office/drawing/2014/main" val="3797786733"/>
                    </a:ext>
                  </a:extLst>
                </a:gridCol>
                <a:gridCol w="856112">
                  <a:extLst>
                    <a:ext uri="{9D8B030D-6E8A-4147-A177-3AD203B41FA5}">
                      <a16:colId xmlns:a16="http://schemas.microsoft.com/office/drawing/2014/main" val="2781100281"/>
                    </a:ext>
                  </a:extLst>
                </a:gridCol>
                <a:gridCol w="856112">
                  <a:extLst>
                    <a:ext uri="{9D8B030D-6E8A-4147-A177-3AD203B41FA5}">
                      <a16:colId xmlns:a16="http://schemas.microsoft.com/office/drawing/2014/main" val="964169135"/>
                    </a:ext>
                  </a:extLst>
                </a:gridCol>
              </a:tblGrid>
              <a:tr h="312026">
                <a:tc>
                  <a:txBody>
                    <a:bodyPr/>
                    <a:lstStyle/>
                    <a:p>
                      <a:pPr algn="ctr"/>
                      <a:r>
                        <a:rPr lang="en-US" sz="900" b="1" i="0" u="none" strike="noStrike" dirty="0">
                          <a:solidFill>
                            <a:srgbClr val="0066CC"/>
                          </a:solidFill>
                          <a:effectLst/>
                          <a:latin typeface="inherit"/>
                        </a:rPr>
                        <a:t>PAR</a:t>
                      </a:r>
                    </a:p>
                    <a:p>
                      <a:pPr algn="ctr"/>
                      <a:r>
                        <a:rPr lang="en-US" sz="900" b="1" i="0" u="none" strike="noStrike" dirty="0">
                          <a:solidFill>
                            <a:srgbClr val="0066CC"/>
                          </a:solidFill>
                          <a:effectLst/>
                          <a:latin typeface="inherit"/>
                        </a:rPr>
                        <a:t>Number</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 action="ppaction://noaction"/>
                        </a:rPr>
                        <a:t>Project</a:t>
                      </a:r>
                    </a:p>
                    <a:p>
                      <a:pPr algn="ctr"/>
                      <a:r>
                        <a:rPr lang="en-US" sz="900" b="1" i="0" u="none" strike="noStrike" dirty="0">
                          <a:solidFill>
                            <a:srgbClr val="0066CC"/>
                          </a:solidFill>
                          <a:effectLst/>
                          <a:latin typeface="inherit"/>
                          <a:hlinkClick r:id="" action="ppaction://noaction"/>
                        </a:rPr>
                        <a:t>Type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rId2"/>
                        </a:rPr>
                        <a:t>Committee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rId3"/>
                        </a:rPr>
                        <a:t>Title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rId4"/>
                        </a:rPr>
                        <a:t>Scope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 action="ppaction://noaction"/>
                        </a:rPr>
                        <a:t>Approval</a:t>
                      </a:r>
                    </a:p>
                    <a:p>
                      <a:pPr algn="ctr"/>
                      <a:r>
                        <a:rPr lang="en-US" sz="900" b="1" i="0" u="none" strike="noStrike" dirty="0">
                          <a:solidFill>
                            <a:srgbClr val="0066CC"/>
                          </a:solidFill>
                          <a:effectLst/>
                          <a:latin typeface="inherit"/>
                          <a:hlinkClick r:id="" action="ppaction://noaction"/>
                        </a:rPr>
                        <a:t>Date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 action="ppaction://noaction"/>
                        </a:rPr>
                        <a:t>PAR</a:t>
                      </a:r>
                    </a:p>
                    <a:p>
                      <a:pPr algn="ctr"/>
                      <a:r>
                        <a:rPr lang="en-US" sz="900" b="1" i="0" u="none" strike="noStrike" dirty="0">
                          <a:solidFill>
                            <a:srgbClr val="0066CC"/>
                          </a:solidFill>
                          <a:effectLst/>
                          <a:latin typeface="inherit"/>
                          <a:hlinkClick r:id="" action="ppaction://noaction"/>
                        </a:rPr>
                        <a:t>Expiration</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dirty="0">
                          <a:effectLst/>
                          <a:latin typeface="inherit"/>
                        </a:rPr>
                        <a:t>Status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18480424"/>
                  </a:ext>
                </a:extLst>
              </a:tr>
              <a:tr h="415320">
                <a:tc>
                  <a:txBody>
                    <a:bodyPr/>
                    <a:lstStyle/>
                    <a:p>
                      <a:pPr algn="ctr" fontAlgn="t"/>
                      <a:r>
                        <a:rPr lang="en-US" sz="900" b="0" i="0" u="none" strike="noStrike" dirty="0">
                          <a:solidFill>
                            <a:srgbClr val="0066CC"/>
                          </a:solidFill>
                          <a:effectLst/>
                          <a:hlinkClick r:id="rId5"/>
                        </a:rPr>
                        <a:t>P2048.9</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Immersive Audio Taxonomy and Quality Metrics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the taxonomy and quality metrics for immersive audio.</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18-May-2017</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31-Dec-2021</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WG Draft</a:t>
                      </a:r>
                    </a:p>
                    <a:p>
                      <a:pPr algn="ctr" fontAlgn="t"/>
                      <a:r>
                        <a:rPr lang="en-US" sz="800" b="0" dirty="0">
                          <a:effectLst/>
                        </a:rPr>
                        <a:t>Development</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5541246"/>
                  </a:ext>
                </a:extLst>
              </a:tr>
              <a:tr h="415320">
                <a:tc>
                  <a:txBody>
                    <a:bodyPr/>
                    <a:lstStyle/>
                    <a:p>
                      <a:pPr algn="ctr" fontAlgn="t"/>
                      <a:r>
                        <a:rPr lang="en-US" sz="900" b="0" i="0" u="none" strike="noStrike" dirty="0">
                          <a:solidFill>
                            <a:srgbClr val="0066CC"/>
                          </a:solidFill>
                          <a:effectLst/>
                          <a:hlinkClick r:id="rId6"/>
                        </a:rPr>
                        <a:t>P2048.10</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Immersive Audio File and Stream Formats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the formats of immersive audio files and streams, and the functions and interactions enabled by the formats.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18-May-2017</a:t>
                      </a:r>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31-Dec-2021</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049496280"/>
                  </a:ext>
                </a:extLst>
              </a:tr>
              <a:tr h="499413">
                <a:tc>
                  <a:txBody>
                    <a:bodyPr/>
                    <a:lstStyle/>
                    <a:p>
                      <a:pPr algn="ctr" fontAlgn="t"/>
                      <a:r>
                        <a:rPr lang="en-US" sz="900" b="0" i="0" u="none" strike="noStrike" dirty="0">
                          <a:solidFill>
                            <a:srgbClr val="0066CC"/>
                          </a:solidFill>
                          <a:effectLst/>
                          <a:hlinkClick r:id="rId7"/>
                        </a:rPr>
                        <a:t>P2048.11</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In-Vehicle Augmented Reality</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defines an overarching framework for Augmented Reality (AR) systems that assist drivers and/or passengers in vehicles.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ko-KR" sz="800" b="0" dirty="0">
                          <a:effectLst/>
                        </a:rPr>
                        <a:t>18-May-2017</a:t>
                      </a:r>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ko-KR" sz="800" b="0" dirty="0">
                          <a:effectLst/>
                        </a:rPr>
                        <a:t>31-Dec-2021</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6716697"/>
                  </a:ext>
                </a:extLst>
              </a:tr>
              <a:tr h="415320">
                <a:tc>
                  <a:txBody>
                    <a:bodyPr/>
                    <a:lstStyle/>
                    <a:p>
                      <a:pPr algn="ctr" fontAlgn="t"/>
                      <a:r>
                        <a:rPr lang="en-US" sz="900" b="0" i="0" u="none" strike="noStrike" dirty="0">
                          <a:solidFill>
                            <a:srgbClr val="0066CC"/>
                          </a:solidFill>
                          <a:effectLst/>
                          <a:hlinkClick r:id="rId8"/>
                        </a:rPr>
                        <a:t>P2048.12</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Content Ratings and Descriptors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defines the content ratings and descriptors for Virtual Reality (VR), Augmented Reality (AR) and Mixed Reality (MR).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18-May-2017</a:t>
                      </a:r>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31-Dec-2021</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201247353"/>
                  </a:ext>
                </a:extLst>
              </a:tr>
            </a:tbl>
          </a:graphicData>
        </a:graphic>
      </p:graphicFrame>
      <p:sp>
        <p:nvSpPr>
          <p:cNvPr id="4" name="슬라이드 번호 개체 틀 3">
            <a:extLst>
              <a:ext uri="{FF2B5EF4-FFF2-40B4-BE49-F238E27FC236}">
                <a16:creationId xmlns:a16="http://schemas.microsoft.com/office/drawing/2014/main" id="{DFDFA435-97C3-41F2-BBB7-E59A6773752A}"/>
              </a:ext>
            </a:extLst>
          </p:cNvPr>
          <p:cNvSpPr>
            <a:spLocks noGrp="1"/>
          </p:cNvSpPr>
          <p:nvPr>
            <p:ph type="sldNum" sz="quarter" idx="12"/>
          </p:nvPr>
        </p:nvSpPr>
        <p:spPr/>
        <p:txBody>
          <a:bodyPr/>
          <a:lstStyle/>
          <a:p>
            <a:pPr>
              <a:defRPr/>
            </a:pPr>
            <a:fld id="{5D37D910-186D-B944-A59B-CFB2E82D193D}" type="slidenum">
              <a:rPr lang="en-US" smtClean="0"/>
              <a:pPr>
                <a:defRPr/>
              </a:pPr>
              <a:t>10</a:t>
            </a:fld>
            <a:endParaRPr lang="en-US" sz="1400">
              <a:latin typeface="Myriad Pro" charset="0"/>
            </a:endParaRPr>
          </a:p>
        </p:txBody>
      </p:sp>
      <p:sp>
        <p:nvSpPr>
          <p:cNvPr id="7" name="제목 1">
            <a:extLst>
              <a:ext uri="{FF2B5EF4-FFF2-40B4-BE49-F238E27FC236}">
                <a16:creationId xmlns:a16="http://schemas.microsoft.com/office/drawing/2014/main" id="{37BE6F0C-423D-4C96-A9DF-06EE2766FC5C}"/>
              </a:ext>
            </a:extLst>
          </p:cNvPr>
          <p:cNvSpPr>
            <a:spLocks noGrp="1"/>
          </p:cNvSpPr>
          <p:nvPr>
            <p:ph type="title"/>
          </p:nvPr>
        </p:nvSpPr>
        <p:spPr/>
        <p:txBody>
          <a:bodyPr/>
          <a:lstStyle/>
          <a:p>
            <a:r>
              <a:rPr lang="en-US" altLang="ko-KR" dirty="0"/>
              <a:t>IEEE 2048 Structure </a:t>
            </a:r>
            <a:r>
              <a:rPr lang="en-US" altLang="ko-KR" sz="2000" dirty="0"/>
              <a:t>Standard for Virtual Reality and Augmented Reality</a:t>
            </a:r>
            <a:endParaRPr lang="ko-KR" altLang="en-US" dirty="0"/>
          </a:p>
        </p:txBody>
      </p:sp>
      <p:sp>
        <p:nvSpPr>
          <p:cNvPr id="2" name="바닥글 개체 틀 1">
            <a:extLst>
              <a:ext uri="{FF2B5EF4-FFF2-40B4-BE49-F238E27FC236}">
                <a16:creationId xmlns:a16="http://schemas.microsoft.com/office/drawing/2014/main" id="{28089DC8-E09A-48CE-993E-2D273E852A00}"/>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363650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err="1">
                <a:solidFill>
                  <a:schemeClr val="tx1"/>
                </a:solidFill>
              </a:rPr>
              <a:t>Khronos</a:t>
            </a:r>
            <a:r>
              <a:rPr lang="en-US" altLang="ko-KR" dirty="0">
                <a:solidFill>
                  <a:schemeClr val="tx1"/>
                </a:solidFill>
              </a:rPr>
              <a:t> Group</a:t>
            </a:r>
            <a:endParaRPr lang="ko-KR" altLang="en-US" dirty="0">
              <a:solidFill>
                <a:schemeClr val="tx1"/>
              </a:solidFill>
            </a:endParaRPr>
          </a:p>
        </p:txBody>
      </p:sp>
    </p:spTree>
    <p:extLst>
      <p:ext uri="{BB962C8B-B14F-4D97-AF65-F5344CB8AC3E}">
        <p14:creationId xmlns:p14="http://schemas.microsoft.com/office/powerpoint/2010/main" val="274467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OpenXR</a:t>
            </a:r>
            <a:endParaRPr lang="ko-KR" altLang="en-US" dirty="0"/>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839957"/>
            <a:ext cx="2000250" cy="714375"/>
          </a:xfrm>
          <a:prstGeom prst="rect">
            <a:avLst/>
          </a:prstGeom>
        </p:spPr>
      </p:pic>
      <p:sp>
        <p:nvSpPr>
          <p:cNvPr id="7" name="직사각형 6"/>
          <p:cNvSpPr/>
          <p:nvPr/>
        </p:nvSpPr>
        <p:spPr>
          <a:xfrm>
            <a:off x="1981200" y="1632288"/>
            <a:ext cx="8229600" cy="830997"/>
          </a:xfrm>
          <a:prstGeom prst="rect">
            <a:avLst/>
          </a:prstGeom>
        </p:spPr>
        <p:txBody>
          <a:bodyPr wrap="square">
            <a:spAutoFit/>
          </a:bodyPr>
          <a:lstStyle/>
          <a:p>
            <a:pPr>
              <a:lnSpc>
                <a:spcPct val="150000"/>
              </a:lnSpc>
            </a:pPr>
            <a:r>
              <a:rPr lang="en-US" altLang="ko-KR" sz="1600" dirty="0">
                <a:solidFill>
                  <a:srgbClr val="222222"/>
                </a:solidFill>
                <a:latin typeface="Lucida Grande"/>
              </a:rPr>
              <a:t>The </a:t>
            </a:r>
            <a:r>
              <a:rPr lang="en-US" altLang="ko-KR" sz="1600" dirty="0" err="1">
                <a:solidFill>
                  <a:srgbClr val="222222"/>
                </a:solidFill>
                <a:latin typeface="Lucida Grande"/>
              </a:rPr>
              <a:t>OpenXR</a:t>
            </a:r>
            <a:r>
              <a:rPr lang="en-US" altLang="ko-KR" sz="1600" dirty="0">
                <a:solidFill>
                  <a:srgbClr val="222222"/>
                </a:solidFill>
                <a:latin typeface="Lucida Grande"/>
              </a:rPr>
              <a:t>™ working group – previously known as the </a:t>
            </a:r>
            <a:r>
              <a:rPr lang="en-US" altLang="ko-KR" sz="1600" dirty="0" err="1">
                <a:solidFill>
                  <a:srgbClr val="222222"/>
                </a:solidFill>
                <a:latin typeface="Lucida Grande"/>
              </a:rPr>
              <a:t>Khronos</a:t>
            </a:r>
            <a:r>
              <a:rPr lang="en-US" altLang="ko-KR" sz="1600" dirty="0">
                <a:solidFill>
                  <a:srgbClr val="222222"/>
                </a:solidFill>
                <a:latin typeface="Lucida Grande"/>
              </a:rPr>
              <a:t> VR Initiative - is creating an open and royalty-free standard for VR and AR applications and devices.</a:t>
            </a:r>
          </a:p>
        </p:txBody>
      </p:sp>
      <p:sp>
        <p:nvSpPr>
          <p:cNvPr id="8" name="직사각형 7"/>
          <p:cNvSpPr/>
          <p:nvPr/>
        </p:nvSpPr>
        <p:spPr>
          <a:xfrm>
            <a:off x="3810000" y="839957"/>
            <a:ext cx="5873160" cy="507831"/>
          </a:xfrm>
          <a:prstGeom prst="rect">
            <a:avLst/>
          </a:prstGeom>
        </p:spPr>
        <p:txBody>
          <a:bodyPr wrap="square">
            <a:spAutoFit/>
          </a:bodyPr>
          <a:lstStyle/>
          <a:p>
            <a:pPr>
              <a:lnSpc>
                <a:spcPct val="150000"/>
              </a:lnSpc>
            </a:pPr>
            <a:r>
              <a:rPr lang="en-US" altLang="ko-KR" b="1" dirty="0" err="1">
                <a:solidFill>
                  <a:srgbClr val="355985"/>
                </a:solidFill>
                <a:latin typeface="Lucida Grande"/>
              </a:rPr>
              <a:t>OpenXR</a:t>
            </a:r>
            <a:r>
              <a:rPr lang="en-US" altLang="ko-KR" b="1" dirty="0">
                <a:solidFill>
                  <a:srgbClr val="355985"/>
                </a:solidFill>
                <a:latin typeface="Lucida Grande"/>
              </a:rPr>
              <a:t> - Cross-Platform, Portable, Virtual Reality</a:t>
            </a:r>
          </a:p>
        </p:txBody>
      </p:sp>
      <p:pic>
        <p:nvPicPr>
          <p:cNvPr id="10" name="그림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221" y="2618429"/>
            <a:ext cx="3086559" cy="2927822"/>
          </a:xfrm>
          <a:prstGeom prst="rect">
            <a:avLst/>
          </a:prstGeom>
        </p:spPr>
      </p:pic>
      <p:pic>
        <p:nvPicPr>
          <p:cNvPr id="12" name="그림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584524"/>
            <a:ext cx="3124200" cy="2927822"/>
          </a:xfrm>
          <a:prstGeom prst="rect">
            <a:avLst/>
          </a:prstGeom>
        </p:spPr>
      </p:pic>
      <p:sp>
        <p:nvSpPr>
          <p:cNvPr id="13" name="직사각형 12"/>
          <p:cNvSpPr/>
          <p:nvPr/>
        </p:nvSpPr>
        <p:spPr>
          <a:xfrm>
            <a:off x="3369910" y="5637970"/>
            <a:ext cx="1261179" cy="307777"/>
          </a:xfrm>
          <a:prstGeom prst="rect">
            <a:avLst/>
          </a:prstGeom>
        </p:spPr>
        <p:txBody>
          <a:bodyPr wrap="none">
            <a:spAutoFit/>
          </a:bodyPr>
          <a:lstStyle/>
          <a:p>
            <a:r>
              <a:rPr lang="en-US" altLang="ko-KR" sz="1400" b="1" dirty="0">
                <a:solidFill>
                  <a:srgbClr val="B03D3F"/>
                </a:solidFill>
                <a:latin typeface="Lucida Grande"/>
              </a:rPr>
              <a:t>The Problem</a:t>
            </a:r>
          </a:p>
        </p:txBody>
      </p:sp>
      <p:sp>
        <p:nvSpPr>
          <p:cNvPr id="14" name="직사각형 13"/>
          <p:cNvSpPr/>
          <p:nvPr/>
        </p:nvSpPr>
        <p:spPr>
          <a:xfrm>
            <a:off x="7258964" y="5637970"/>
            <a:ext cx="1255472" cy="307777"/>
          </a:xfrm>
          <a:prstGeom prst="rect">
            <a:avLst/>
          </a:prstGeom>
        </p:spPr>
        <p:txBody>
          <a:bodyPr wrap="none">
            <a:spAutoFit/>
          </a:bodyPr>
          <a:lstStyle/>
          <a:p>
            <a:pPr algn="ctr"/>
            <a:r>
              <a:rPr lang="en-US" altLang="ko-KR" sz="1400" b="1" dirty="0">
                <a:solidFill>
                  <a:srgbClr val="B03D3F"/>
                </a:solidFill>
                <a:latin typeface="Lucida Grande"/>
              </a:rPr>
              <a:t>The Solution</a:t>
            </a:r>
          </a:p>
        </p:txBody>
      </p:sp>
      <p:sp>
        <p:nvSpPr>
          <p:cNvPr id="4" name="슬라이드 번호 개체 틀 3">
            <a:extLst>
              <a:ext uri="{FF2B5EF4-FFF2-40B4-BE49-F238E27FC236}">
                <a16:creationId xmlns:a16="http://schemas.microsoft.com/office/drawing/2014/main" id="{DB2F0472-F93C-4D4F-94E1-2D696E50F2B3}"/>
              </a:ext>
            </a:extLst>
          </p:cNvPr>
          <p:cNvSpPr>
            <a:spLocks noGrp="1"/>
          </p:cNvSpPr>
          <p:nvPr>
            <p:ph type="sldNum" sz="quarter" idx="12"/>
          </p:nvPr>
        </p:nvSpPr>
        <p:spPr/>
        <p:txBody>
          <a:bodyPr/>
          <a:lstStyle/>
          <a:p>
            <a:pPr>
              <a:defRPr/>
            </a:pPr>
            <a:fld id="{5D37D910-186D-B944-A59B-CFB2E82D193D}" type="slidenum">
              <a:rPr lang="en-US" smtClean="0"/>
              <a:pPr>
                <a:defRPr/>
              </a:pPr>
              <a:t>12</a:t>
            </a:fld>
            <a:endParaRPr lang="en-US" sz="1400">
              <a:latin typeface="Myriad Pro" charset="0"/>
            </a:endParaRPr>
          </a:p>
        </p:txBody>
      </p:sp>
      <p:sp>
        <p:nvSpPr>
          <p:cNvPr id="3" name="바닥글 개체 틀 2">
            <a:extLst>
              <a:ext uri="{FF2B5EF4-FFF2-40B4-BE49-F238E27FC236}">
                <a16:creationId xmlns:a16="http://schemas.microsoft.com/office/drawing/2014/main" id="{D8AF62DF-F656-4258-A4C6-F3760CED6E3F}"/>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663636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err="1"/>
              <a:t>OpenXR</a:t>
            </a:r>
            <a:r>
              <a:rPr lang="en-US" altLang="ko-KR" dirty="0"/>
              <a:t> Architecture</a:t>
            </a:r>
            <a:endParaRPr lang="ko-KR" altLang="en-US" dirty="0"/>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1219199"/>
            <a:ext cx="4445000" cy="4248150"/>
          </a:xfrm>
          <a:prstGeom prst="rect">
            <a:avLst/>
          </a:prstGeom>
        </p:spPr>
      </p:pic>
      <p:sp>
        <p:nvSpPr>
          <p:cNvPr id="7" name="직사각형 6"/>
          <p:cNvSpPr/>
          <p:nvPr/>
        </p:nvSpPr>
        <p:spPr>
          <a:xfrm>
            <a:off x="6426200" y="1081118"/>
            <a:ext cx="3810000" cy="4524315"/>
          </a:xfrm>
          <a:prstGeom prst="rect">
            <a:avLst/>
          </a:prstGeom>
        </p:spPr>
        <p:txBody>
          <a:bodyPr wrap="square">
            <a:spAutoFit/>
          </a:bodyPr>
          <a:lstStyle/>
          <a:p>
            <a:pPr>
              <a:lnSpc>
                <a:spcPct val="150000"/>
              </a:lnSpc>
            </a:pPr>
            <a:r>
              <a:rPr lang="en-US" altLang="ko-KR" sz="1600" dirty="0" err="1">
                <a:solidFill>
                  <a:srgbClr val="222222"/>
                </a:solidFill>
                <a:latin typeface="Lucida Grande"/>
              </a:rPr>
              <a:t>OpenXR</a:t>
            </a:r>
            <a:r>
              <a:rPr lang="en-US" altLang="ko-KR" sz="1600" dirty="0">
                <a:solidFill>
                  <a:srgbClr val="222222"/>
                </a:solidFill>
                <a:latin typeface="Lucida Grande"/>
              </a:rPr>
              <a:t> defines two levels of API interfaces that a VR platform’s runtime can use to access the </a:t>
            </a:r>
            <a:r>
              <a:rPr lang="en-US" altLang="ko-KR" sz="1600" dirty="0" err="1">
                <a:solidFill>
                  <a:srgbClr val="222222"/>
                </a:solidFill>
                <a:latin typeface="Lucida Grande"/>
              </a:rPr>
              <a:t>OpenXR</a:t>
            </a:r>
            <a:r>
              <a:rPr lang="en-US" altLang="ko-KR" sz="1600" dirty="0">
                <a:solidFill>
                  <a:srgbClr val="222222"/>
                </a:solidFill>
                <a:latin typeface="Lucida Grande"/>
              </a:rPr>
              <a:t> ecosystem.</a:t>
            </a:r>
          </a:p>
          <a:p>
            <a:pPr>
              <a:lnSpc>
                <a:spcPct val="150000"/>
              </a:lnSpc>
            </a:pPr>
            <a:r>
              <a:rPr lang="en-US" altLang="ko-KR" sz="1600" dirty="0">
                <a:solidFill>
                  <a:srgbClr val="222222"/>
                </a:solidFill>
                <a:latin typeface="Lucida Grande"/>
              </a:rPr>
              <a:t>Apps and engines use standardized interfaces to interrogate and drive devices. Devices can self-integrate to a standardized driver interface.</a:t>
            </a:r>
          </a:p>
          <a:p>
            <a:pPr>
              <a:lnSpc>
                <a:spcPct val="150000"/>
              </a:lnSpc>
            </a:pPr>
            <a:r>
              <a:rPr lang="en-US" altLang="ko-KR" sz="1600" dirty="0">
                <a:solidFill>
                  <a:srgbClr val="222222"/>
                </a:solidFill>
                <a:latin typeface="Lucida Grande"/>
              </a:rPr>
              <a:t>Standardized hardware/software interfaces reduce fragmentation while leaving implementation details open to encourage industry innovation.</a:t>
            </a:r>
          </a:p>
        </p:txBody>
      </p:sp>
      <p:sp>
        <p:nvSpPr>
          <p:cNvPr id="4" name="슬라이드 번호 개체 틀 3">
            <a:extLst>
              <a:ext uri="{FF2B5EF4-FFF2-40B4-BE49-F238E27FC236}">
                <a16:creationId xmlns:a16="http://schemas.microsoft.com/office/drawing/2014/main" id="{02CE4102-1502-4D26-A3D6-2F9A09DE2AC8}"/>
              </a:ext>
            </a:extLst>
          </p:cNvPr>
          <p:cNvSpPr>
            <a:spLocks noGrp="1"/>
          </p:cNvSpPr>
          <p:nvPr>
            <p:ph type="sldNum" sz="quarter" idx="12"/>
          </p:nvPr>
        </p:nvSpPr>
        <p:spPr/>
        <p:txBody>
          <a:bodyPr/>
          <a:lstStyle/>
          <a:p>
            <a:pPr>
              <a:defRPr/>
            </a:pPr>
            <a:fld id="{5D37D910-186D-B944-A59B-CFB2E82D193D}" type="slidenum">
              <a:rPr lang="en-US" smtClean="0"/>
              <a:pPr>
                <a:defRPr/>
              </a:pPr>
              <a:t>13</a:t>
            </a:fld>
            <a:endParaRPr lang="en-US" sz="1400">
              <a:latin typeface="Myriad Pro" charset="0"/>
            </a:endParaRPr>
          </a:p>
        </p:txBody>
      </p:sp>
      <p:sp>
        <p:nvSpPr>
          <p:cNvPr id="3" name="바닥글 개체 틀 2">
            <a:extLst>
              <a:ext uri="{FF2B5EF4-FFF2-40B4-BE49-F238E27FC236}">
                <a16:creationId xmlns:a16="http://schemas.microsoft.com/office/drawing/2014/main" id="{F7E39BAE-25B1-4E34-AD3A-BB68F6B1890C}"/>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2464674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C5F5BC62-A7F9-4939-B600-353189FE695D}"/>
              </a:ext>
            </a:extLst>
          </p:cNvPr>
          <p:cNvPicPr>
            <a:picLocks noChangeAspect="1"/>
          </p:cNvPicPr>
          <p:nvPr/>
        </p:nvPicPr>
        <p:blipFill>
          <a:blip r:embed="rId2"/>
          <a:stretch>
            <a:fillRect/>
          </a:stretch>
        </p:blipFill>
        <p:spPr>
          <a:xfrm>
            <a:off x="1592927" y="800100"/>
            <a:ext cx="9006145" cy="5257800"/>
          </a:xfrm>
          <a:prstGeom prst="rect">
            <a:avLst/>
          </a:prstGeom>
        </p:spPr>
      </p:pic>
      <p:sp>
        <p:nvSpPr>
          <p:cNvPr id="6" name="직사각형 5">
            <a:extLst>
              <a:ext uri="{FF2B5EF4-FFF2-40B4-BE49-F238E27FC236}">
                <a16:creationId xmlns:a16="http://schemas.microsoft.com/office/drawing/2014/main" id="{8A0B2F0A-23C3-44C5-A4EA-89B212C6234D}"/>
              </a:ext>
            </a:extLst>
          </p:cNvPr>
          <p:cNvSpPr/>
          <p:nvPr/>
        </p:nvSpPr>
        <p:spPr bwMode="auto">
          <a:xfrm>
            <a:off x="8229600" y="5867400"/>
            <a:ext cx="2514600"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2" name="슬라이드 번호 개체 틀 1">
            <a:extLst>
              <a:ext uri="{FF2B5EF4-FFF2-40B4-BE49-F238E27FC236}">
                <a16:creationId xmlns:a16="http://schemas.microsoft.com/office/drawing/2014/main" id="{CE7475BB-5105-4E25-82E4-D7EE763319A4}"/>
              </a:ext>
            </a:extLst>
          </p:cNvPr>
          <p:cNvSpPr>
            <a:spLocks noGrp="1"/>
          </p:cNvSpPr>
          <p:nvPr>
            <p:ph type="sldNum" sz="quarter" idx="12"/>
          </p:nvPr>
        </p:nvSpPr>
        <p:spPr/>
        <p:txBody>
          <a:bodyPr/>
          <a:lstStyle/>
          <a:p>
            <a:pPr>
              <a:defRPr/>
            </a:pPr>
            <a:fld id="{5D37D910-186D-B944-A59B-CFB2E82D193D}" type="slidenum">
              <a:rPr lang="en-US" smtClean="0"/>
              <a:pPr>
                <a:defRPr/>
              </a:pPr>
              <a:t>14</a:t>
            </a:fld>
            <a:endParaRPr lang="en-US" sz="1400">
              <a:latin typeface="Myriad Pro" charset="0"/>
            </a:endParaRPr>
          </a:p>
        </p:txBody>
      </p:sp>
      <p:sp>
        <p:nvSpPr>
          <p:cNvPr id="3" name="바닥글 개체 틀 2">
            <a:extLst>
              <a:ext uri="{FF2B5EF4-FFF2-40B4-BE49-F238E27FC236}">
                <a16:creationId xmlns:a16="http://schemas.microsoft.com/office/drawing/2014/main" id="{75F15B8B-240A-479C-B3BD-9B3629C490BF}"/>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269762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solidFill>
                  <a:schemeClr val="tx1"/>
                </a:solidFill>
              </a:rPr>
              <a:t>W3C</a:t>
            </a:r>
            <a:endParaRPr lang="ko-KR" altLang="en-US" dirty="0">
              <a:solidFill>
                <a:schemeClr val="tx1"/>
              </a:solidFill>
            </a:endParaRPr>
          </a:p>
        </p:txBody>
      </p:sp>
    </p:spTree>
    <p:extLst>
      <p:ext uri="{BB962C8B-B14F-4D97-AF65-F5344CB8AC3E}">
        <p14:creationId xmlns:p14="http://schemas.microsoft.com/office/powerpoint/2010/main" val="3877936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VR Standardization at W3C</a:t>
            </a:r>
            <a:endParaRPr lang="ko-KR" altLang="en-US" dirty="0"/>
          </a:p>
        </p:txBody>
      </p:sp>
      <p:pic>
        <p:nvPicPr>
          <p:cNvPr id="10" name="그림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900" y="914399"/>
            <a:ext cx="7505700" cy="4953154"/>
          </a:xfrm>
          <a:prstGeom prst="rect">
            <a:avLst/>
          </a:prstGeom>
        </p:spPr>
      </p:pic>
      <p:sp>
        <p:nvSpPr>
          <p:cNvPr id="4" name="슬라이드 번호 개체 틀 3">
            <a:extLst>
              <a:ext uri="{FF2B5EF4-FFF2-40B4-BE49-F238E27FC236}">
                <a16:creationId xmlns:a16="http://schemas.microsoft.com/office/drawing/2014/main" id="{186964E9-354A-4B4F-9F2D-451BAC246374}"/>
              </a:ext>
            </a:extLst>
          </p:cNvPr>
          <p:cNvSpPr>
            <a:spLocks noGrp="1"/>
          </p:cNvSpPr>
          <p:nvPr>
            <p:ph type="sldNum" sz="quarter" idx="12"/>
          </p:nvPr>
        </p:nvSpPr>
        <p:spPr/>
        <p:txBody>
          <a:bodyPr/>
          <a:lstStyle/>
          <a:p>
            <a:pPr>
              <a:defRPr/>
            </a:pPr>
            <a:fld id="{5D37D910-186D-B944-A59B-CFB2E82D193D}" type="slidenum">
              <a:rPr lang="en-US" smtClean="0"/>
              <a:pPr>
                <a:defRPr/>
              </a:pPr>
              <a:t>16</a:t>
            </a:fld>
            <a:endParaRPr lang="en-US" sz="1400">
              <a:latin typeface="Myriad Pro" charset="0"/>
            </a:endParaRPr>
          </a:p>
        </p:txBody>
      </p:sp>
      <p:sp>
        <p:nvSpPr>
          <p:cNvPr id="3" name="바닥글 개체 틀 2">
            <a:extLst>
              <a:ext uri="{FF2B5EF4-FFF2-40B4-BE49-F238E27FC236}">
                <a16:creationId xmlns:a16="http://schemas.microsoft.com/office/drawing/2014/main" id="{B18C7E55-B59E-4658-ACE8-6CBCE7B344B2}"/>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67977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VR Standardization at W3C</a:t>
            </a:r>
            <a:endParaRPr lang="ko-KR" altLang="en-US" dirty="0"/>
          </a:p>
        </p:txBody>
      </p:sp>
      <p:pic>
        <p:nvPicPr>
          <p:cNvPr id="5" name="그림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914401"/>
            <a:ext cx="7505700" cy="4848815"/>
          </a:xfrm>
          <a:prstGeom prst="rect">
            <a:avLst/>
          </a:prstGeom>
        </p:spPr>
      </p:pic>
      <p:sp>
        <p:nvSpPr>
          <p:cNvPr id="4" name="슬라이드 번호 개체 틀 3">
            <a:extLst>
              <a:ext uri="{FF2B5EF4-FFF2-40B4-BE49-F238E27FC236}">
                <a16:creationId xmlns:a16="http://schemas.microsoft.com/office/drawing/2014/main" id="{6CD06647-6CEF-4DAE-BD31-229FEC8EC373}"/>
              </a:ext>
            </a:extLst>
          </p:cNvPr>
          <p:cNvSpPr>
            <a:spLocks noGrp="1"/>
          </p:cNvSpPr>
          <p:nvPr>
            <p:ph type="sldNum" sz="quarter" idx="12"/>
          </p:nvPr>
        </p:nvSpPr>
        <p:spPr/>
        <p:txBody>
          <a:bodyPr/>
          <a:lstStyle/>
          <a:p>
            <a:pPr>
              <a:defRPr/>
            </a:pPr>
            <a:fld id="{5D37D910-186D-B944-A59B-CFB2E82D193D}" type="slidenum">
              <a:rPr lang="en-US" smtClean="0"/>
              <a:pPr>
                <a:defRPr/>
              </a:pPr>
              <a:t>17</a:t>
            </a:fld>
            <a:endParaRPr lang="en-US" sz="1400">
              <a:latin typeface="Myriad Pro" charset="0"/>
            </a:endParaRPr>
          </a:p>
        </p:txBody>
      </p:sp>
      <p:sp>
        <p:nvSpPr>
          <p:cNvPr id="3" name="바닥글 개체 틀 2">
            <a:extLst>
              <a:ext uri="{FF2B5EF4-FFF2-40B4-BE49-F238E27FC236}">
                <a16:creationId xmlns:a16="http://schemas.microsoft.com/office/drawing/2014/main" id="{85B4F335-D95B-47EA-A617-D85E1040D770}"/>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1205269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solidFill>
                  <a:schemeClr val="tx1"/>
                </a:solidFill>
              </a:rPr>
              <a:t>ISO/IEC JTC1/SC24</a:t>
            </a:r>
            <a:endParaRPr lang="ko-KR" altLang="en-US" dirty="0">
              <a:solidFill>
                <a:schemeClr val="tx1"/>
              </a:solidFill>
            </a:endParaRPr>
          </a:p>
        </p:txBody>
      </p:sp>
    </p:spTree>
    <p:extLst>
      <p:ext uri="{BB962C8B-B14F-4D97-AF65-F5344CB8AC3E}">
        <p14:creationId xmlns:p14="http://schemas.microsoft.com/office/powerpoint/2010/main" val="427702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solidFill>
                  <a:srgbClr val="44546A"/>
                </a:solidFill>
              </a:rPr>
              <a:t>ISO/IEC JTC1/SC24 Standard Spec</a:t>
            </a:r>
            <a:endParaRPr lang="ko-KR" altLang="en-US" dirty="0"/>
          </a:p>
        </p:txBody>
      </p:sp>
      <p:sp>
        <p:nvSpPr>
          <p:cNvPr id="4" name="직사각형 3">
            <a:extLst>
              <a:ext uri="{FF2B5EF4-FFF2-40B4-BE49-F238E27FC236}">
                <a16:creationId xmlns:a16="http://schemas.microsoft.com/office/drawing/2014/main" id="{B3D3782C-7FD5-4B4C-9466-A11220E66B2D}"/>
              </a:ext>
            </a:extLst>
          </p:cNvPr>
          <p:cNvSpPr/>
          <p:nvPr/>
        </p:nvSpPr>
        <p:spPr>
          <a:xfrm>
            <a:off x="825500" y="1371600"/>
            <a:ext cx="10541000" cy="4442242"/>
          </a:xfrm>
          <a:prstGeom prst="rect">
            <a:avLst/>
          </a:prstGeom>
        </p:spPr>
        <p:txBody>
          <a:bodyPr wrap="square">
            <a:spAutoFit/>
          </a:bodyPr>
          <a:lstStyle/>
          <a:p>
            <a:pPr marL="190500" indent="-190500" algn="just" latinLnBrk="1">
              <a:lnSpc>
                <a:spcPct val="200000"/>
              </a:lnSpc>
              <a:spcBef>
                <a:spcPts val="0"/>
              </a:spcBef>
              <a:spcAft>
                <a:spcPts val="0"/>
              </a:spcAft>
            </a:pPr>
            <a:r>
              <a:rPr lang="ko-KR" altLang="en-US" kern="0" dirty="0">
                <a:solidFill>
                  <a:srgbClr val="000000"/>
                </a:solidFill>
                <a:latin typeface="휴먼명조"/>
                <a:ea typeface="휴먼명조"/>
              </a:rPr>
              <a:t>▸</a:t>
            </a:r>
            <a:r>
              <a:rPr lang="en-US" altLang="ko-KR" kern="0" spc="-30" dirty="0">
                <a:solidFill>
                  <a:srgbClr val="000000"/>
                </a:solidFill>
                <a:latin typeface="HCI Poppy"/>
                <a:ea typeface="휴먼명조"/>
              </a:rPr>
              <a:t>ISO/IEC 19777-1, 19777-2: X3D Language Bindings ECMAScript Ed.2, Java Ed.2 </a:t>
            </a:r>
            <a:r>
              <a:rPr lang="en-US" altLang="ko-KR" kern="0" spc="-30" dirty="0">
                <a:solidFill>
                  <a:srgbClr val="000000"/>
                </a:solidFill>
                <a:latin typeface="휴먼명조"/>
                <a:ea typeface="휴먼명조"/>
              </a:rPr>
              <a:t>(Under Development)</a:t>
            </a:r>
            <a:endParaRPr lang="ko-KR" altLang="en-US" sz="1050" kern="0" dirty="0">
              <a:solidFill>
                <a:srgbClr val="000000"/>
              </a:solidFill>
              <a:latin typeface="한컴바탕"/>
            </a:endParaRPr>
          </a:p>
          <a:p>
            <a:pPr marL="190500" indent="-190500" algn="just" latinLnBrk="1">
              <a:lnSpc>
                <a:spcPct val="200000"/>
              </a:lnSpc>
              <a:spcBef>
                <a:spcPts val="0"/>
              </a:spcBef>
              <a:spcAft>
                <a:spcPts val="0"/>
              </a:spcAft>
            </a:pPr>
            <a:r>
              <a:rPr lang="ko-KR" altLang="en-US" kern="0" dirty="0">
                <a:solidFill>
                  <a:srgbClr val="000000"/>
                </a:solidFill>
                <a:latin typeface="휴먼명조"/>
                <a:ea typeface="휴먼명조"/>
              </a:rPr>
              <a:t>▸</a:t>
            </a:r>
            <a:r>
              <a:rPr lang="en-US" altLang="ko-KR" kern="0" spc="-30" dirty="0">
                <a:solidFill>
                  <a:srgbClr val="000000"/>
                </a:solidFill>
                <a:latin typeface="HCI Poppy"/>
                <a:ea typeface="휴먼명조"/>
              </a:rPr>
              <a:t>ISO/IEC 19774-1, 19774-2: H-</a:t>
            </a:r>
            <a:r>
              <a:rPr lang="en-US" altLang="ko-KR" kern="0" spc="-30" dirty="0" err="1">
                <a:solidFill>
                  <a:srgbClr val="000000"/>
                </a:solidFill>
                <a:latin typeface="HCI Poppy"/>
                <a:ea typeface="휴먼명조"/>
              </a:rPr>
              <a:t>Anim</a:t>
            </a:r>
            <a:r>
              <a:rPr lang="en-US" altLang="ko-KR" kern="0" spc="-30" dirty="0">
                <a:solidFill>
                  <a:srgbClr val="000000"/>
                </a:solidFill>
                <a:latin typeface="HCI Poppy"/>
                <a:ea typeface="휴먼명조"/>
              </a:rPr>
              <a:t> Part 1 Architecture, Motion Data Animation</a:t>
            </a:r>
            <a:r>
              <a:rPr lang="ko-KR" altLang="en-US" kern="0" spc="-30" dirty="0">
                <a:solidFill>
                  <a:srgbClr val="000000"/>
                </a:solidFill>
                <a:latin typeface="휴먼명조"/>
                <a:ea typeface="휴먼명조"/>
              </a:rPr>
              <a:t> </a:t>
            </a:r>
            <a:r>
              <a:rPr lang="en-US" altLang="ko-KR" kern="0" spc="-30" dirty="0">
                <a:solidFill>
                  <a:srgbClr val="000000"/>
                </a:solidFill>
                <a:latin typeface="HCI Poppy"/>
              </a:rPr>
              <a:t>(Published)</a:t>
            </a:r>
            <a:endParaRPr lang="ko-KR" altLang="en-US" sz="1050" kern="0" dirty="0">
              <a:solidFill>
                <a:srgbClr val="000000"/>
              </a:solidFill>
              <a:latin typeface="한컴바탕"/>
            </a:endParaRPr>
          </a:p>
          <a:p>
            <a:pPr marL="190500" indent="-190500" algn="just" latinLnBrk="1">
              <a:lnSpc>
                <a:spcPct val="200000"/>
              </a:lnSpc>
              <a:spcBef>
                <a:spcPts val="0"/>
              </a:spcBef>
              <a:spcAft>
                <a:spcPts val="0"/>
              </a:spcAft>
            </a:pPr>
            <a:r>
              <a:rPr lang="ko-KR" altLang="en-US" kern="0" dirty="0">
                <a:solidFill>
                  <a:srgbClr val="000000"/>
                </a:solidFill>
                <a:latin typeface="휴먼명조"/>
                <a:ea typeface="휴먼명조"/>
              </a:rPr>
              <a:t>▸</a:t>
            </a:r>
            <a:r>
              <a:rPr lang="en-US" altLang="ko-KR" kern="0" spc="-30" dirty="0">
                <a:solidFill>
                  <a:srgbClr val="000000"/>
                </a:solidFill>
                <a:latin typeface="HCI Poppy"/>
                <a:ea typeface="휴먼명조"/>
              </a:rPr>
              <a:t>ISO/IEC 18039: Standard MAR Reference </a:t>
            </a:r>
            <a:r>
              <a:rPr lang="en-US" altLang="ko-KR" kern="0" spc="-30" dirty="0">
                <a:solidFill>
                  <a:srgbClr val="000000"/>
                </a:solidFill>
                <a:latin typeface="HCI Poppy"/>
              </a:rPr>
              <a:t>Mode  (Published)</a:t>
            </a:r>
          </a:p>
          <a:p>
            <a:pPr marL="190500" indent="-190500" algn="just" latinLnBrk="1">
              <a:lnSpc>
                <a:spcPct val="200000"/>
              </a:lnSpc>
              <a:spcBef>
                <a:spcPts val="0"/>
              </a:spcBef>
              <a:spcAft>
                <a:spcPts val="0"/>
              </a:spcAft>
            </a:pPr>
            <a:r>
              <a:rPr lang="ko-KR" altLang="en-US" kern="0" dirty="0">
                <a:solidFill>
                  <a:srgbClr val="000000"/>
                </a:solidFill>
                <a:latin typeface="휴먼명조"/>
                <a:ea typeface="휴먼명조"/>
              </a:rPr>
              <a:t>▸</a:t>
            </a:r>
            <a:r>
              <a:rPr lang="en-US" altLang="ko-KR" kern="0" spc="-30" dirty="0">
                <a:solidFill>
                  <a:srgbClr val="000000"/>
                </a:solidFill>
                <a:latin typeface="HCI Poppy"/>
                <a:ea typeface="휴먼명조"/>
              </a:rPr>
              <a:t>ISO/IEC 18038: Sensor representation in mixed and augmented reality(MAR) </a:t>
            </a:r>
            <a:r>
              <a:rPr lang="en-US" altLang="ko-KR" kern="0" spc="-30" dirty="0">
                <a:solidFill>
                  <a:srgbClr val="000000"/>
                </a:solidFill>
                <a:latin typeface="HCI Poppy"/>
              </a:rPr>
              <a:t>(Published)</a:t>
            </a:r>
          </a:p>
          <a:p>
            <a:pPr marL="190500" indent="-190500" algn="just" latinLnBrk="1">
              <a:lnSpc>
                <a:spcPct val="200000"/>
              </a:lnSpc>
              <a:spcBef>
                <a:spcPts val="0"/>
              </a:spcBef>
              <a:spcAft>
                <a:spcPts val="0"/>
              </a:spcAft>
            </a:pPr>
            <a:r>
              <a:rPr lang="ko-KR" altLang="en-US" kern="0" dirty="0">
                <a:solidFill>
                  <a:srgbClr val="000000"/>
                </a:solidFill>
                <a:latin typeface="휴먼명조"/>
                <a:ea typeface="휴먼명조"/>
              </a:rPr>
              <a:t>▸</a:t>
            </a:r>
            <a:r>
              <a:rPr lang="en-US" altLang="ko-KR" kern="0" spc="-30" dirty="0">
                <a:solidFill>
                  <a:srgbClr val="000000"/>
                </a:solidFill>
                <a:latin typeface="HCI Poppy"/>
                <a:ea typeface="휴먼명조"/>
              </a:rPr>
              <a:t>ISO/IEC 18040</a:t>
            </a:r>
            <a:r>
              <a:rPr lang="en-US" altLang="ko-KR" kern="0" spc="-30" dirty="0">
                <a:solidFill>
                  <a:srgbClr val="000000"/>
                </a:solidFill>
                <a:latin typeface="HCI Poppy"/>
              </a:rPr>
              <a:t>: Live Actor and Entity Representation in Mixed and Augmented(MAR) (Published)</a:t>
            </a:r>
            <a:endParaRPr lang="ko-KR" altLang="en-US" kern="0" spc="-30" dirty="0">
              <a:solidFill>
                <a:srgbClr val="000000"/>
              </a:solidFill>
              <a:latin typeface="HCI Poppy"/>
            </a:endParaRPr>
          </a:p>
          <a:p>
            <a:pPr marL="190500" indent="-190500" algn="just" latinLnBrk="1">
              <a:lnSpc>
                <a:spcPct val="200000"/>
              </a:lnSpc>
              <a:spcBef>
                <a:spcPts val="0"/>
              </a:spcBef>
              <a:spcAft>
                <a:spcPts val="0"/>
              </a:spcAft>
            </a:pPr>
            <a:r>
              <a:rPr lang="ko-KR" altLang="en-US" kern="0" dirty="0">
                <a:solidFill>
                  <a:srgbClr val="000000"/>
                </a:solidFill>
                <a:latin typeface="휴먼명조"/>
                <a:ea typeface="휴먼명조"/>
              </a:rPr>
              <a:t>▸</a:t>
            </a:r>
            <a:r>
              <a:rPr lang="en-US" altLang="ko-KR" kern="0" spc="-30" dirty="0">
                <a:solidFill>
                  <a:srgbClr val="000000"/>
                </a:solidFill>
                <a:latin typeface="HCI Poppy"/>
                <a:ea typeface="휴먼명조"/>
              </a:rPr>
              <a:t>ISO/IEC 18520: </a:t>
            </a:r>
            <a:r>
              <a:rPr lang="en-US" altLang="ko-KR" kern="0" spc="-30" dirty="0">
                <a:solidFill>
                  <a:srgbClr val="000000"/>
                </a:solidFill>
                <a:latin typeface="휴먼명조"/>
                <a:ea typeface="휴먼명조"/>
              </a:rPr>
              <a:t>Benchmarking of vision-based geometric registration and tracking methods for MAR (Published)</a:t>
            </a:r>
            <a:endParaRPr lang="ko-KR" altLang="en-US" sz="1050" kern="0" dirty="0">
              <a:solidFill>
                <a:srgbClr val="000000"/>
              </a:solidFill>
              <a:latin typeface="한컴바탕"/>
            </a:endParaRPr>
          </a:p>
          <a:p>
            <a:pPr marL="190500" indent="-190500" algn="just" latinLnBrk="1">
              <a:lnSpc>
                <a:spcPct val="200000"/>
              </a:lnSpc>
              <a:spcBef>
                <a:spcPts val="0"/>
              </a:spcBef>
              <a:spcAft>
                <a:spcPts val="0"/>
              </a:spcAft>
            </a:pPr>
            <a:r>
              <a:rPr lang="ko-KR" altLang="en-US" kern="0" dirty="0">
                <a:solidFill>
                  <a:srgbClr val="000000"/>
                </a:solidFill>
                <a:latin typeface="휴먼명조"/>
                <a:ea typeface="휴먼명조"/>
              </a:rPr>
              <a:t>▸</a:t>
            </a:r>
            <a:r>
              <a:rPr lang="en-US" altLang="ko-KR" kern="0" spc="-30" dirty="0">
                <a:solidFill>
                  <a:srgbClr val="000000"/>
                </a:solidFill>
                <a:latin typeface="HCI Poppy"/>
                <a:ea typeface="휴먼명조"/>
              </a:rPr>
              <a:t>ISO/IEC 21858: </a:t>
            </a:r>
            <a:r>
              <a:rPr lang="en-US" altLang="ko-KR" kern="0" spc="-30" dirty="0">
                <a:solidFill>
                  <a:srgbClr val="000000"/>
                </a:solidFill>
                <a:latin typeface="휴먼명조"/>
                <a:ea typeface="휴먼명조"/>
              </a:rPr>
              <a:t>Information model for mixed and augmented reality(MAR) contents (Published)</a:t>
            </a:r>
            <a:endParaRPr lang="ko-KR" altLang="en-US" sz="1050" kern="0" dirty="0">
              <a:solidFill>
                <a:srgbClr val="000000"/>
              </a:solidFill>
              <a:latin typeface="한컴바탕"/>
            </a:endParaRPr>
          </a:p>
        </p:txBody>
      </p:sp>
      <p:sp>
        <p:nvSpPr>
          <p:cNvPr id="6" name="슬라이드 번호 개체 틀 5">
            <a:extLst>
              <a:ext uri="{FF2B5EF4-FFF2-40B4-BE49-F238E27FC236}">
                <a16:creationId xmlns:a16="http://schemas.microsoft.com/office/drawing/2014/main" id="{FD75C399-4593-4DCB-B2E4-CC1EDCBE66DB}"/>
              </a:ext>
            </a:extLst>
          </p:cNvPr>
          <p:cNvSpPr>
            <a:spLocks noGrp="1"/>
          </p:cNvSpPr>
          <p:nvPr>
            <p:ph type="sldNum" sz="quarter" idx="12"/>
          </p:nvPr>
        </p:nvSpPr>
        <p:spPr/>
        <p:txBody>
          <a:bodyPr/>
          <a:lstStyle/>
          <a:p>
            <a:pPr>
              <a:defRPr/>
            </a:pPr>
            <a:fld id="{5D37D910-186D-B944-A59B-CFB2E82D193D}" type="slidenum">
              <a:rPr lang="en-US" smtClean="0"/>
              <a:pPr>
                <a:defRPr/>
              </a:pPr>
              <a:t>19</a:t>
            </a:fld>
            <a:endParaRPr lang="en-US" sz="1400">
              <a:latin typeface="Myriad Pro" charset="0"/>
            </a:endParaRPr>
          </a:p>
        </p:txBody>
      </p:sp>
      <p:sp>
        <p:nvSpPr>
          <p:cNvPr id="3" name="바닥글 개체 틀 2">
            <a:extLst>
              <a:ext uri="{FF2B5EF4-FFF2-40B4-BE49-F238E27FC236}">
                <a16:creationId xmlns:a16="http://schemas.microsoft.com/office/drawing/2014/main" id="{C15180B9-9372-4D4E-969B-5E7625559ABD}"/>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4274903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508001" y="990600"/>
            <a:ext cx="11455400" cy="5334000"/>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marL="666750" marR="0" lvl="1" indent="-195263" algn="l" defTabSz="762000" rtl="0" eaLnBrk="0" fontAlgn="base" latinLnBrk="0" hangingPunct="0">
              <a:lnSpc>
                <a:spcPct val="110000"/>
              </a:lnSpc>
              <a:spcBef>
                <a:spcPct val="0"/>
              </a:spcBef>
              <a:spcAft>
                <a:spcPct val="0"/>
              </a:spcAft>
              <a:buClr>
                <a:srgbClr val="618FFD"/>
              </a:buClr>
              <a:buSzPct val="75000"/>
              <a:buFontTx/>
              <a:buNone/>
              <a:tabLst/>
              <a:defRPr/>
            </a:pPr>
            <a:r>
              <a:rPr kumimoji="0" lang="en-US" altLang="pl-PL" sz="2400" b="1"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IEEE 802.21 presentation release statements</a:t>
            </a:r>
            <a:endParaRPr kumimoji="0" lang="en-US" altLang="pl-PL" sz="24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endParaRPr>
          </a:p>
          <a:p>
            <a:pPr marL="280988" marR="0" lvl="0" indent="-280988" algn="just" defTabSz="762000" rtl="0" eaLnBrk="0" fontAlgn="base" latinLnBrk="0" hangingPunct="0">
              <a:lnSpc>
                <a:spcPct val="110000"/>
              </a:lnSpc>
              <a:spcBef>
                <a:spcPct val="40000"/>
              </a:spcBef>
              <a:spcAft>
                <a:spcPct val="0"/>
              </a:spcAft>
              <a:buClr>
                <a:srgbClr val="FAFD00"/>
              </a:buClr>
              <a:buSzPct val="200000"/>
              <a:buFontTx/>
              <a:buNone/>
              <a:tabLst/>
              <a:defRPr/>
            </a:pP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80988" marR="0" lvl="0" indent="-280988" algn="just" defTabSz="762000" rtl="0" eaLnBrk="0" fontAlgn="base" latinLnBrk="0" hangingPunct="0">
              <a:lnSpc>
                <a:spcPct val="110000"/>
              </a:lnSpc>
              <a:spcBef>
                <a:spcPct val="40000"/>
              </a:spcBef>
              <a:spcAft>
                <a:spcPct val="0"/>
              </a:spcAft>
              <a:buClr>
                <a:srgbClr val="FAFD00"/>
              </a:buClr>
              <a:buSzPct val="200000"/>
              <a:buFontTx/>
              <a:buNone/>
              <a:tabLst/>
              <a:defRPr/>
            </a:pP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kumimoji="0" lang="en-US" alt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s name any IEEE Standards publication even though it may include portions of this contribution; and at the IEEE</a:t>
            </a:r>
            <a:r>
              <a:rPr kumimoji="0" lang="en-US" alt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marL="280988" marR="0" lvl="0" indent="-280988" algn="l" defTabSz="762000" rtl="0" eaLnBrk="0" fontAlgn="base" latinLnBrk="0" hangingPunct="0">
              <a:lnSpc>
                <a:spcPct val="110000"/>
              </a:lnSpc>
              <a:spcBef>
                <a:spcPct val="40000"/>
              </a:spcBef>
              <a:spcAft>
                <a:spcPct val="0"/>
              </a:spcAft>
              <a:buClr>
                <a:srgbClr val="FAFD00"/>
              </a:buClr>
              <a:buSzPct val="200000"/>
              <a:buFontTx/>
              <a:buNone/>
              <a:tabLst/>
              <a:defRPr/>
            </a:pP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The contributor is familiar with IEEE patent policy, as stated in </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hlinkClick r:id="rId3"/>
              </a:rPr>
              <a:t>Section 6 of the IEEE-SA Standards Board bylaws</a:t>
            </a:r>
            <a:r>
              <a:rPr kumimoji="0" lang="en-US" altLang="pl-PL" sz="2000" b="0" i="0" u="none" strike="noStrike" kern="1200" cap="none" spc="0" normalizeH="0" baseline="0" noProof="0" dirty="0">
                <a:ln>
                  <a:noFill/>
                </a:ln>
                <a:solidFill>
                  <a:srgbClr val="000099"/>
                </a:solidFill>
                <a:effectLst/>
                <a:uLnTx/>
                <a:uFillTx/>
                <a:latin typeface="Times" panose="02020603050405020304" pitchFamily="18" charset="0"/>
                <a:ea typeface="+mn-ea"/>
                <a:cs typeface="Times New Roman" panose="02020603050405020304" pitchFamily="18" charset="0"/>
              </a:rPr>
              <a:t> </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&lt;</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hlinkClick r:id="rId5"/>
              </a:rPr>
              <a:t>http://standards.ieee.org/guides/bylaws/sect6-7.html#6</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&gt; and in </a:t>
            </a:r>
            <a:r>
              <a:rPr kumimoji="0" lang="en-US" altLang="pl-PL" sz="2000" b="0" i="1"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Understanding Patent Issues During IEEE Standards Development</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 </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hlinkClick r:id="rId6"/>
              </a:rPr>
              <a:t>http://standards.ieee.org/board/pat/faq.pdf</a:t>
            </a:r>
            <a:r>
              <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New Roman" panose="02020603050405020304" pitchFamily="18" charset="0"/>
              </a:rPr>
              <a:t>&gt;</a:t>
            </a:r>
            <a:r>
              <a:rPr kumimoji="0" lang="en-US" altLang="pl-PL"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endParaRPr kumimoji="0" lang="en-US" altLang="pl-PL" sz="20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pl-PL" sz="1400" b="0" i="0" u="none" strike="noStrike" kern="1200" cap="none" spc="0" normalizeH="0" baseline="0" noProof="0">
                <a:ln>
                  <a:noFill/>
                </a:ln>
                <a:solidFill>
                  <a:srgbClr val="000000"/>
                </a:solidFill>
                <a:effectLst/>
                <a:uLnTx/>
                <a:uFillTx/>
                <a:latin typeface="Times"/>
                <a:ea typeface="+mn-ea"/>
                <a:cs typeface="+mn-cs"/>
              </a:rPr>
              <a:t>21-18-0068-00-0000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marL="0" marR="0" lvl="0" indent="0" algn="r" defTabSz="914400" rtl="0" eaLnBrk="1" fontAlgn="auto" latinLnBrk="1" hangingPunct="1">
              <a:lnSpc>
                <a:spcPct val="90000"/>
              </a:lnSpc>
              <a:spcBef>
                <a:spcPts val="0"/>
              </a:spcBef>
              <a:spcAft>
                <a:spcPts val="0"/>
              </a:spcAft>
              <a:buClrTx/>
              <a:buSzTx/>
              <a:buFontTx/>
              <a:buNone/>
              <a:tabLst/>
              <a:defRPr/>
            </a:pPr>
            <a:fld id="{13D3D877-D406-4E0C-A0B8-A5405FE26974}" type="slidenum">
              <a:rPr kumimoji="0" lang="en-US" altLang="pl-PL" sz="1400" b="0" i="0" u="none" strike="noStrike" kern="1200" cap="none" spc="0" normalizeH="0" baseline="0" noProof="0" smtClean="0">
                <a:ln>
                  <a:noFill/>
                </a:ln>
                <a:solidFill>
                  <a:srgbClr val="000000"/>
                </a:solidFill>
                <a:effectLst/>
                <a:uLnTx/>
                <a:uFillTx/>
                <a:latin typeface="Times" panose="02020603050405020304" pitchFamily="18" charset="0"/>
                <a:ea typeface="+mn-ea"/>
                <a:cs typeface="+mn-cs"/>
              </a:rPr>
              <a:pPr marL="0" marR="0" lvl="0" indent="0" algn="r" defTabSz="914400" rtl="0" eaLnBrk="1" fontAlgn="auto" latinLnBrk="1" hangingPunct="1">
                <a:lnSpc>
                  <a:spcPct val="90000"/>
                </a:lnSpc>
                <a:spcBef>
                  <a:spcPts val="0"/>
                </a:spcBef>
                <a:spcAft>
                  <a:spcPts val="0"/>
                </a:spcAft>
                <a:buClrTx/>
                <a:buSzTx/>
                <a:buFontTx/>
                <a:buNone/>
                <a:tabLst/>
                <a:defRPr/>
              </a:pPr>
              <a:t>2</a:t>
            </a:fld>
            <a:endParaRPr kumimoji="0" lang="en-US" altLang="pl-PL" sz="1400" b="0" i="0" u="none" strike="noStrike" kern="1200" cap="none" spc="0" normalizeH="0" baseline="0" noProof="0" dirty="0">
              <a:ln>
                <a:noFill/>
              </a:ln>
              <a:solidFill>
                <a:srgbClr val="000000"/>
              </a:solidFill>
              <a:effectLst/>
              <a:uLnTx/>
              <a:uFillTx/>
              <a:latin typeface="Times" panose="02020603050405020304" pitchFamily="18" charset="0"/>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solidFill>
                  <a:schemeClr val="tx1"/>
                </a:solidFill>
              </a:rPr>
              <a:t>ITU-T SG 12</a:t>
            </a:r>
            <a:endParaRPr lang="ko-KR" altLang="en-US" dirty="0">
              <a:solidFill>
                <a:schemeClr val="tx1"/>
              </a:solidFill>
            </a:endParaRPr>
          </a:p>
        </p:txBody>
      </p:sp>
    </p:spTree>
    <p:extLst>
      <p:ext uri="{BB962C8B-B14F-4D97-AF65-F5344CB8AC3E}">
        <p14:creationId xmlns:p14="http://schemas.microsoft.com/office/powerpoint/2010/main" val="2686444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solidFill>
                  <a:srgbClr val="44546A"/>
                </a:solidFill>
              </a:rPr>
              <a:t>ITU-T SG12 </a:t>
            </a:r>
            <a:r>
              <a:rPr lang="en-US" altLang="ko-KR" dirty="0" err="1">
                <a:solidFill>
                  <a:srgbClr val="44546A"/>
                </a:solidFill>
              </a:rPr>
              <a:t>QoE</a:t>
            </a:r>
            <a:r>
              <a:rPr lang="en-US" altLang="ko-KR" dirty="0">
                <a:solidFill>
                  <a:srgbClr val="44546A"/>
                </a:solidFill>
              </a:rPr>
              <a:t> - VR</a:t>
            </a:r>
            <a:endParaRPr lang="ko-KR" altLang="en-US" dirty="0"/>
          </a:p>
        </p:txBody>
      </p:sp>
      <p:sp>
        <p:nvSpPr>
          <p:cNvPr id="6" name="슬라이드 번호 개체 틀 5">
            <a:extLst>
              <a:ext uri="{FF2B5EF4-FFF2-40B4-BE49-F238E27FC236}">
                <a16:creationId xmlns:a16="http://schemas.microsoft.com/office/drawing/2014/main" id="{FD75C399-4593-4DCB-B2E4-CC1EDCBE66DB}"/>
              </a:ext>
            </a:extLst>
          </p:cNvPr>
          <p:cNvSpPr>
            <a:spLocks noGrp="1"/>
          </p:cNvSpPr>
          <p:nvPr>
            <p:ph type="sldNum" sz="quarter" idx="12"/>
          </p:nvPr>
        </p:nvSpPr>
        <p:spPr/>
        <p:txBody>
          <a:bodyPr/>
          <a:lstStyle/>
          <a:p>
            <a:pPr>
              <a:defRPr/>
            </a:pPr>
            <a:fld id="{5D37D910-186D-B944-A59B-CFB2E82D193D}" type="slidenum">
              <a:rPr lang="en-US" smtClean="0"/>
              <a:pPr>
                <a:defRPr/>
              </a:pPr>
              <a:t>21</a:t>
            </a:fld>
            <a:endParaRPr lang="en-US" sz="1400">
              <a:latin typeface="Myriad Pro" charset="0"/>
            </a:endParaRPr>
          </a:p>
        </p:txBody>
      </p:sp>
      <p:pic>
        <p:nvPicPr>
          <p:cNvPr id="5" name="그림 4">
            <a:extLst>
              <a:ext uri="{FF2B5EF4-FFF2-40B4-BE49-F238E27FC236}">
                <a16:creationId xmlns:a16="http://schemas.microsoft.com/office/drawing/2014/main" id="{1B3BDB4A-8CB1-4EA5-9C52-72B0AF531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64" y="990600"/>
            <a:ext cx="8065138" cy="4762500"/>
          </a:xfrm>
          <a:prstGeom prst="rect">
            <a:avLst/>
          </a:prstGeom>
          <a:ln>
            <a:solidFill>
              <a:schemeClr val="tx1"/>
            </a:solidFill>
          </a:ln>
        </p:spPr>
      </p:pic>
      <p:sp>
        <p:nvSpPr>
          <p:cNvPr id="7" name="TextBox 6">
            <a:extLst>
              <a:ext uri="{FF2B5EF4-FFF2-40B4-BE49-F238E27FC236}">
                <a16:creationId xmlns:a16="http://schemas.microsoft.com/office/drawing/2014/main" id="{50D63C87-36A8-4439-9177-640939191BCE}"/>
              </a:ext>
            </a:extLst>
          </p:cNvPr>
          <p:cNvSpPr txBox="1"/>
          <p:nvPr/>
        </p:nvSpPr>
        <p:spPr>
          <a:xfrm>
            <a:off x="8286837" y="1219200"/>
            <a:ext cx="3905163" cy="3735895"/>
          </a:xfrm>
          <a:prstGeom prst="rect">
            <a:avLst/>
          </a:prstGeom>
        </p:spPr>
        <p:txBody>
          <a:bodyPr wrap="square">
            <a:spAutoFit/>
          </a:bodyPr>
          <a:lstStyle>
            <a:defPPr>
              <a:defRPr lang="en-US"/>
            </a:defPPr>
            <a:lvl1pPr marL="190500" indent="-190500" algn="just" latinLnBrk="1">
              <a:lnSpc>
                <a:spcPct val="200000"/>
              </a:lnSpc>
              <a:spcBef>
                <a:spcPts val="0"/>
              </a:spcBef>
              <a:spcAft>
                <a:spcPts val="0"/>
              </a:spcAft>
              <a:defRPr kern="0">
                <a:solidFill>
                  <a:srgbClr val="000000"/>
                </a:solidFill>
                <a:latin typeface="휴먼명조"/>
                <a:ea typeface="휴먼명조"/>
              </a:defRPr>
            </a:lvl1pPr>
          </a:lstStyle>
          <a:p>
            <a:pPr marL="285750" indent="-285750">
              <a:lnSpc>
                <a:spcPct val="150000"/>
              </a:lnSpc>
              <a:buFont typeface="Wingdings" panose="05000000000000000000" pitchFamily="2" charset="2"/>
              <a:buChar char="§"/>
            </a:pPr>
            <a:r>
              <a:rPr lang="en-US" altLang="ko-KR" sz="1600" dirty="0">
                <a:latin typeface="+mn-lt"/>
              </a:rPr>
              <a:t>Status: Standard</a:t>
            </a:r>
            <a:r>
              <a:rPr lang="ko-KR" altLang="en-US" sz="1600" dirty="0">
                <a:latin typeface="+mn-lt"/>
              </a:rPr>
              <a:t> </a:t>
            </a:r>
            <a:r>
              <a:rPr lang="en-US" altLang="ko-KR" sz="1600" dirty="0">
                <a:latin typeface="+mn-lt"/>
              </a:rPr>
              <a:t>Document is under development</a:t>
            </a:r>
          </a:p>
          <a:p>
            <a:pPr marL="285750" indent="-285750">
              <a:lnSpc>
                <a:spcPct val="150000"/>
              </a:lnSpc>
              <a:buFont typeface="Wingdings" panose="05000000000000000000" pitchFamily="2" charset="2"/>
              <a:buChar char="§"/>
            </a:pPr>
            <a:r>
              <a:rPr lang="en-US" altLang="ko-KR" sz="1600" dirty="0">
                <a:latin typeface="+mn-lt"/>
              </a:rPr>
              <a:t>Issues</a:t>
            </a:r>
          </a:p>
          <a:p>
            <a:pPr marL="552450" lvl="1" indent="-285750">
              <a:lnSpc>
                <a:spcPct val="150000"/>
              </a:lnSpc>
              <a:buFont typeface="Wingdings" panose="05000000000000000000" pitchFamily="2" charset="2"/>
              <a:buChar char="§"/>
            </a:pPr>
            <a:r>
              <a:rPr lang="en-US" altLang="ko-KR" sz="1600" dirty="0">
                <a:latin typeface="+mn-lt"/>
              </a:rPr>
              <a:t>Focusing on </a:t>
            </a:r>
            <a:r>
              <a:rPr lang="en-US" altLang="ko-KR" sz="1600" dirty="0" err="1">
                <a:latin typeface="+mn-lt"/>
              </a:rPr>
              <a:t>QoE</a:t>
            </a:r>
            <a:r>
              <a:rPr lang="en-US" altLang="ko-KR" sz="1600" dirty="0">
                <a:latin typeface="+mn-lt"/>
              </a:rPr>
              <a:t> without the understanding of VR</a:t>
            </a:r>
            <a:r>
              <a:rPr lang="ko-KR" altLang="en-US" sz="1600" dirty="0">
                <a:latin typeface="+mn-lt"/>
              </a:rPr>
              <a:t> </a:t>
            </a:r>
            <a:r>
              <a:rPr lang="en-US" altLang="ko-KR" sz="1600" dirty="0">
                <a:latin typeface="+mn-lt"/>
              </a:rPr>
              <a:t>content characteristics</a:t>
            </a:r>
          </a:p>
          <a:p>
            <a:pPr marL="552450" lvl="1" indent="-285750">
              <a:lnSpc>
                <a:spcPct val="150000"/>
              </a:lnSpc>
              <a:buFont typeface="Wingdings" panose="05000000000000000000" pitchFamily="2" charset="2"/>
              <a:buChar char="§"/>
            </a:pPr>
            <a:r>
              <a:rPr lang="en-US" altLang="ko-KR" sz="1600" dirty="0">
                <a:latin typeface="+mn-lt"/>
              </a:rPr>
              <a:t>Dealing with irrelevant senses such as smell for VR </a:t>
            </a:r>
            <a:r>
              <a:rPr lang="en-US" altLang="ko-KR" sz="1600" dirty="0" err="1">
                <a:latin typeface="+mn-lt"/>
              </a:rPr>
              <a:t>QoE</a:t>
            </a:r>
            <a:endParaRPr lang="en-US" altLang="ko-KR" sz="1600" dirty="0">
              <a:latin typeface="+mn-lt"/>
            </a:endParaRPr>
          </a:p>
          <a:p>
            <a:pPr marL="552450" lvl="1" indent="-285750">
              <a:lnSpc>
                <a:spcPct val="150000"/>
              </a:lnSpc>
              <a:buFont typeface="Wingdings" panose="05000000000000000000" pitchFamily="2" charset="2"/>
              <a:buChar char="§"/>
            </a:pPr>
            <a:r>
              <a:rPr lang="en-US" altLang="ko-KR" sz="1600" dirty="0">
                <a:latin typeface="+mn-lt"/>
              </a:rPr>
              <a:t>Missing MTP latency in the content</a:t>
            </a:r>
            <a:endParaRPr lang="ko-KR" altLang="en-US" sz="1600" dirty="0">
              <a:latin typeface="+mn-lt"/>
            </a:endParaRPr>
          </a:p>
        </p:txBody>
      </p:sp>
      <p:sp>
        <p:nvSpPr>
          <p:cNvPr id="8" name="바닥글 개체 틀 7">
            <a:extLst>
              <a:ext uri="{FF2B5EF4-FFF2-40B4-BE49-F238E27FC236}">
                <a16:creationId xmlns:a16="http://schemas.microsoft.com/office/drawing/2014/main" id="{690D8614-E263-467E-9029-59130A9F0CDA}"/>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923100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solidFill>
                  <a:schemeClr val="tx1"/>
                </a:solidFill>
              </a:rPr>
              <a:t>IEEE 3079</a:t>
            </a:r>
            <a:endParaRPr lang="ko-KR" altLang="en-US" dirty="0">
              <a:solidFill>
                <a:schemeClr val="tx1"/>
              </a:solidFill>
            </a:endParaRPr>
          </a:p>
        </p:txBody>
      </p:sp>
    </p:spTree>
    <p:extLst>
      <p:ext uri="{BB962C8B-B14F-4D97-AF65-F5344CB8AC3E}">
        <p14:creationId xmlns:p14="http://schemas.microsoft.com/office/powerpoint/2010/main" val="74747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EEB98ED-0AEB-4548-9A61-5216377EC940}"/>
              </a:ext>
            </a:extLst>
          </p:cNvPr>
          <p:cNvSpPr>
            <a:spLocks noGrp="1"/>
          </p:cNvSpPr>
          <p:nvPr>
            <p:ph type="title"/>
          </p:nvPr>
        </p:nvSpPr>
        <p:spPr/>
        <p:txBody>
          <a:bodyPr/>
          <a:lstStyle/>
          <a:p>
            <a:r>
              <a:rPr lang="en-US" altLang="ko-KR" dirty="0"/>
              <a:t>IEEE P3079</a:t>
            </a:r>
            <a:endParaRPr lang="ko-KR" altLang="en-US" dirty="0"/>
          </a:p>
        </p:txBody>
      </p:sp>
      <p:sp>
        <p:nvSpPr>
          <p:cNvPr id="8" name="TextBox 7">
            <a:extLst>
              <a:ext uri="{FF2B5EF4-FFF2-40B4-BE49-F238E27FC236}">
                <a16:creationId xmlns:a16="http://schemas.microsoft.com/office/drawing/2014/main" id="{230BF358-46A3-4550-9027-EB44A725FBF6}"/>
              </a:ext>
            </a:extLst>
          </p:cNvPr>
          <p:cNvSpPr txBox="1"/>
          <p:nvPr/>
        </p:nvSpPr>
        <p:spPr>
          <a:xfrm>
            <a:off x="7391400" y="5105400"/>
            <a:ext cx="4572000" cy="646331"/>
          </a:xfrm>
          <a:prstGeom prst="rect">
            <a:avLst/>
          </a:prstGeom>
          <a:noFill/>
        </p:spPr>
        <p:txBody>
          <a:bodyPr wrap="square" rtlCol="0">
            <a:spAutoFit/>
          </a:bodyPr>
          <a:lstStyle/>
          <a:p>
            <a:r>
              <a:rPr lang="en-US" altLang="ko-KR" dirty="0"/>
              <a:t>URL:</a:t>
            </a:r>
          </a:p>
          <a:p>
            <a:r>
              <a:rPr lang="en-US" altLang="ko-KR" dirty="0"/>
              <a:t>http://sites.ieee.org/sagroups-3079/</a:t>
            </a:r>
            <a:endParaRPr lang="ko-KR" altLang="en-US" dirty="0"/>
          </a:p>
        </p:txBody>
      </p:sp>
      <p:pic>
        <p:nvPicPr>
          <p:cNvPr id="5" name="그림 4">
            <a:extLst>
              <a:ext uri="{FF2B5EF4-FFF2-40B4-BE49-F238E27FC236}">
                <a16:creationId xmlns:a16="http://schemas.microsoft.com/office/drawing/2014/main" id="{F6AD16D5-1997-449D-AD21-ACFF1549A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808820"/>
            <a:ext cx="6400800" cy="5240360"/>
          </a:xfrm>
          <a:prstGeom prst="rect">
            <a:avLst/>
          </a:prstGeom>
          <a:ln>
            <a:solidFill>
              <a:schemeClr val="tx1"/>
            </a:solidFill>
          </a:ln>
        </p:spPr>
      </p:pic>
      <p:sp>
        <p:nvSpPr>
          <p:cNvPr id="6" name="슬라이드 번호 개체 틀 5">
            <a:extLst>
              <a:ext uri="{FF2B5EF4-FFF2-40B4-BE49-F238E27FC236}">
                <a16:creationId xmlns:a16="http://schemas.microsoft.com/office/drawing/2014/main" id="{8AFFB83C-A5D4-4CBE-BAFE-6D3A5D37EC34}"/>
              </a:ext>
            </a:extLst>
          </p:cNvPr>
          <p:cNvSpPr>
            <a:spLocks noGrp="1"/>
          </p:cNvSpPr>
          <p:nvPr>
            <p:ph type="sldNum" sz="quarter" idx="12"/>
          </p:nvPr>
        </p:nvSpPr>
        <p:spPr/>
        <p:txBody>
          <a:bodyPr/>
          <a:lstStyle/>
          <a:p>
            <a:pPr>
              <a:defRPr/>
            </a:pPr>
            <a:fld id="{5D37D910-186D-B944-A59B-CFB2E82D193D}" type="slidenum">
              <a:rPr lang="en-US" smtClean="0"/>
              <a:pPr>
                <a:defRPr/>
              </a:pPr>
              <a:t>4</a:t>
            </a:fld>
            <a:endParaRPr lang="en-US" sz="1400">
              <a:latin typeface="Myriad Pro" charset="0"/>
            </a:endParaRPr>
          </a:p>
        </p:txBody>
      </p:sp>
      <p:sp>
        <p:nvSpPr>
          <p:cNvPr id="3" name="바닥글 개체 틀 2">
            <a:extLst>
              <a:ext uri="{FF2B5EF4-FFF2-40B4-BE49-F238E27FC236}">
                <a16:creationId xmlns:a16="http://schemas.microsoft.com/office/drawing/2014/main" id="{A6EDF26C-7A08-4D42-B46A-80AAF2F87756}"/>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387020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64E622-32CF-4F14-A58C-570590D383E9}"/>
              </a:ext>
            </a:extLst>
          </p:cNvPr>
          <p:cNvSpPr>
            <a:spLocks noGrp="1"/>
          </p:cNvSpPr>
          <p:nvPr>
            <p:ph type="title"/>
          </p:nvPr>
        </p:nvSpPr>
        <p:spPr/>
        <p:txBody>
          <a:bodyPr/>
          <a:lstStyle/>
          <a:p>
            <a:r>
              <a:rPr lang="en-US" altLang="ko-KR" dirty="0"/>
              <a:t>PAR</a:t>
            </a:r>
            <a:endParaRPr lang="ko-KR" altLang="en-US" dirty="0"/>
          </a:p>
        </p:txBody>
      </p:sp>
      <p:sp>
        <p:nvSpPr>
          <p:cNvPr id="8" name="슬라이드 번호 개체 틀 7">
            <a:extLst>
              <a:ext uri="{FF2B5EF4-FFF2-40B4-BE49-F238E27FC236}">
                <a16:creationId xmlns:a16="http://schemas.microsoft.com/office/drawing/2014/main" id="{0AB972F2-2E3A-4F40-8A63-0E7873AEBD66}"/>
              </a:ext>
            </a:extLst>
          </p:cNvPr>
          <p:cNvSpPr>
            <a:spLocks noGrp="1"/>
          </p:cNvSpPr>
          <p:nvPr>
            <p:ph type="sldNum" sz="quarter" idx="12"/>
          </p:nvPr>
        </p:nvSpPr>
        <p:spPr/>
        <p:txBody>
          <a:bodyPr/>
          <a:lstStyle/>
          <a:p>
            <a:pPr>
              <a:defRPr/>
            </a:pPr>
            <a:fld id="{5D37D910-186D-B944-A59B-CFB2E82D193D}" type="slidenum">
              <a:rPr lang="en-US" smtClean="0"/>
              <a:pPr>
                <a:defRPr/>
              </a:pPr>
              <a:t>5</a:t>
            </a:fld>
            <a:endParaRPr lang="en-US" sz="1400">
              <a:latin typeface="Myriad Pro" charset="0"/>
            </a:endParaRPr>
          </a:p>
        </p:txBody>
      </p:sp>
      <p:pic>
        <p:nvPicPr>
          <p:cNvPr id="9" name="그림 8">
            <a:extLst>
              <a:ext uri="{FF2B5EF4-FFF2-40B4-BE49-F238E27FC236}">
                <a16:creationId xmlns:a16="http://schemas.microsoft.com/office/drawing/2014/main" id="{0A700982-B277-4934-879D-115EDF599215}"/>
              </a:ext>
            </a:extLst>
          </p:cNvPr>
          <p:cNvPicPr>
            <a:picLocks noChangeAspect="1"/>
          </p:cNvPicPr>
          <p:nvPr/>
        </p:nvPicPr>
        <p:blipFill>
          <a:blip r:embed="rId2"/>
          <a:stretch>
            <a:fillRect/>
          </a:stretch>
        </p:blipFill>
        <p:spPr>
          <a:xfrm>
            <a:off x="2209800" y="457200"/>
            <a:ext cx="4471988" cy="5791200"/>
          </a:xfrm>
          <a:prstGeom prst="rect">
            <a:avLst/>
          </a:prstGeom>
          <a:ln>
            <a:solidFill>
              <a:schemeClr val="tx1"/>
            </a:solidFill>
          </a:ln>
        </p:spPr>
      </p:pic>
      <p:pic>
        <p:nvPicPr>
          <p:cNvPr id="10" name="그림 9">
            <a:extLst>
              <a:ext uri="{FF2B5EF4-FFF2-40B4-BE49-F238E27FC236}">
                <a16:creationId xmlns:a16="http://schemas.microsoft.com/office/drawing/2014/main" id="{432696CE-A501-4D3F-A197-99B65CFF8DA1}"/>
              </a:ext>
            </a:extLst>
          </p:cNvPr>
          <p:cNvPicPr>
            <a:picLocks noChangeAspect="1"/>
          </p:cNvPicPr>
          <p:nvPr/>
        </p:nvPicPr>
        <p:blipFill>
          <a:blip r:embed="rId3"/>
          <a:stretch>
            <a:fillRect/>
          </a:stretch>
        </p:blipFill>
        <p:spPr>
          <a:xfrm>
            <a:off x="6804661" y="457200"/>
            <a:ext cx="4471988" cy="5791200"/>
          </a:xfrm>
          <a:prstGeom prst="rect">
            <a:avLst/>
          </a:prstGeom>
          <a:ln>
            <a:solidFill>
              <a:schemeClr val="tx1"/>
            </a:solidFill>
          </a:ln>
        </p:spPr>
      </p:pic>
      <p:sp>
        <p:nvSpPr>
          <p:cNvPr id="6" name="직사각형 5">
            <a:extLst>
              <a:ext uri="{FF2B5EF4-FFF2-40B4-BE49-F238E27FC236}">
                <a16:creationId xmlns:a16="http://schemas.microsoft.com/office/drawing/2014/main" id="{3B7146FA-B3F9-455F-B10E-E638F333D3E9}"/>
              </a:ext>
            </a:extLst>
          </p:cNvPr>
          <p:cNvSpPr/>
          <p:nvPr/>
        </p:nvSpPr>
        <p:spPr>
          <a:xfrm>
            <a:off x="4445794" y="1981200"/>
            <a:ext cx="2107406"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a:extLst>
              <a:ext uri="{FF2B5EF4-FFF2-40B4-BE49-F238E27FC236}">
                <a16:creationId xmlns:a16="http://schemas.microsoft.com/office/drawing/2014/main" id="{BE6E5D0D-4EE7-4592-8C78-5358873CD803}"/>
              </a:ext>
            </a:extLst>
          </p:cNvPr>
          <p:cNvSpPr txBox="1"/>
          <p:nvPr/>
        </p:nvSpPr>
        <p:spPr>
          <a:xfrm>
            <a:off x="3390900" y="59323"/>
            <a:ext cx="5410199"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PAR</a:t>
            </a:r>
            <a:r>
              <a:rPr lang="ko-KR" altLang="en-US" sz="1600" b="1" dirty="0">
                <a:latin typeface="Times New Roman" panose="02020603050405020304" pitchFamily="18" charset="0"/>
                <a:cs typeface="Times New Roman" panose="02020603050405020304" pitchFamily="18" charset="0"/>
              </a:rPr>
              <a:t> </a:t>
            </a:r>
            <a:r>
              <a:rPr lang="en-US" altLang="ko-KR" sz="1600" b="1" dirty="0">
                <a:latin typeface="Times New Roman" panose="02020603050405020304" pitchFamily="18" charset="0"/>
                <a:cs typeface="Times New Roman" panose="02020603050405020304" pitchFamily="18" charset="0"/>
              </a:rPr>
              <a:t>Title: HMD Based VR Sickness Reduction Technology</a:t>
            </a:r>
            <a:endParaRPr lang="ko-KR" altLang="en-US" sz="1600" b="1"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CF6D6E8-7471-49AC-BBFC-F49A9B13B3FC}"/>
              </a:ext>
            </a:extLst>
          </p:cNvPr>
          <p:cNvSpPr txBox="1"/>
          <p:nvPr/>
        </p:nvSpPr>
        <p:spPr>
          <a:xfrm>
            <a:off x="7147085" y="5029200"/>
            <a:ext cx="3787139" cy="338554"/>
          </a:xfrm>
          <a:prstGeom prst="rect">
            <a:avLst/>
          </a:prstGeom>
          <a:noFill/>
        </p:spPr>
        <p:txBody>
          <a:bodyPr wrap="square" rtlCol="0">
            <a:spAutoFit/>
          </a:bodyPr>
          <a:lstStyle/>
          <a:p>
            <a:r>
              <a:rPr lang="en-US" altLang="ko-KR" sz="1600" b="1" dirty="0">
                <a:latin typeface="Times New Roman" panose="02020603050405020304" pitchFamily="18" charset="0"/>
                <a:cs typeface="Times New Roman" panose="02020603050405020304" pitchFamily="18" charset="0"/>
              </a:rPr>
              <a:t>WG</a:t>
            </a:r>
            <a:r>
              <a:rPr lang="ko-KR" altLang="en-US" sz="1600" b="1" dirty="0">
                <a:latin typeface="Times New Roman" panose="02020603050405020304" pitchFamily="18" charset="0"/>
                <a:cs typeface="Times New Roman" panose="02020603050405020304" pitchFamily="18" charset="0"/>
              </a:rPr>
              <a:t> </a:t>
            </a:r>
            <a:r>
              <a:rPr lang="en-US" altLang="ko-KR" sz="1600" b="1" dirty="0">
                <a:latin typeface="Times New Roman" panose="02020603050405020304" pitchFamily="18" charset="0"/>
                <a:cs typeface="Times New Roman" panose="02020603050405020304" pitchFamily="18" charset="0"/>
              </a:rPr>
              <a:t>Title: Cybersickness Reduction WG</a:t>
            </a:r>
            <a:endParaRPr lang="ko-KR" altLang="en-US" sz="1600" b="1" dirty="0">
              <a:latin typeface="Times New Roman" panose="02020603050405020304" pitchFamily="18" charset="0"/>
              <a:cs typeface="Times New Roman" panose="02020603050405020304" pitchFamily="18" charset="0"/>
            </a:endParaRPr>
          </a:p>
        </p:txBody>
      </p:sp>
      <p:sp>
        <p:nvSpPr>
          <p:cNvPr id="3" name="바닥글 개체 틀 2">
            <a:extLst>
              <a:ext uri="{FF2B5EF4-FFF2-40B4-BE49-F238E27FC236}">
                <a16:creationId xmlns:a16="http://schemas.microsoft.com/office/drawing/2014/main" id="{39A8BC44-0914-42EF-A30D-16C6EE421F64}"/>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2928953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1185D038-72B3-47E0-AF72-0C69A523132C}"/>
              </a:ext>
            </a:extLst>
          </p:cNvPr>
          <p:cNvSpPr>
            <a:spLocks noGrp="1"/>
          </p:cNvSpPr>
          <p:nvPr>
            <p:ph type="title"/>
          </p:nvPr>
        </p:nvSpPr>
        <p:spPr/>
        <p:txBody>
          <a:bodyPr/>
          <a:lstStyle/>
          <a:p>
            <a:r>
              <a:rPr lang="en-US" altLang="ko-KR" dirty="0"/>
              <a:t>Organization</a:t>
            </a:r>
            <a:endParaRPr lang="ko-KR" altLang="en-US" dirty="0"/>
          </a:p>
        </p:txBody>
      </p:sp>
      <p:sp>
        <p:nvSpPr>
          <p:cNvPr id="30" name="사각형: 둥근 모서리 29">
            <a:extLst>
              <a:ext uri="{FF2B5EF4-FFF2-40B4-BE49-F238E27FC236}">
                <a16:creationId xmlns:a16="http://schemas.microsoft.com/office/drawing/2014/main" id="{1828779E-70EA-403B-BD7E-EA74CC4AEC33}"/>
              </a:ext>
            </a:extLst>
          </p:cNvPr>
          <p:cNvSpPr/>
          <p:nvPr/>
        </p:nvSpPr>
        <p:spPr bwMode="auto">
          <a:xfrm>
            <a:off x="2819400" y="1169988"/>
            <a:ext cx="3048000" cy="457200"/>
          </a:xfrm>
          <a:prstGeom prst="roundRect">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IEEE 3079 TP (Technical Plenary)</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31" name="사각형: 둥근 모서리 30">
            <a:extLst>
              <a:ext uri="{FF2B5EF4-FFF2-40B4-BE49-F238E27FC236}">
                <a16:creationId xmlns:a16="http://schemas.microsoft.com/office/drawing/2014/main" id="{8BB9D6C5-F18A-4B26-A4D5-7C50572B15D7}"/>
              </a:ext>
            </a:extLst>
          </p:cNvPr>
          <p:cNvSpPr/>
          <p:nvPr/>
        </p:nvSpPr>
        <p:spPr bwMode="auto">
          <a:xfrm>
            <a:off x="3681274" y="2470150"/>
            <a:ext cx="1374913" cy="288925"/>
          </a:xfrm>
          <a:prstGeom prst="roundRect">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TG 1</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32" name="TextBox 18">
            <a:extLst>
              <a:ext uri="{FF2B5EF4-FFF2-40B4-BE49-F238E27FC236}">
                <a16:creationId xmlns:a16="http://schemas.microsoft.com/office/drawing/2014/main" id="{0FC4FBDC-6171-4081-98BA-0BD90F48F6FA}"/>
              </a:ext>
            </a:extLst>
          </p:cNvPr>
          <p:cNvSpPr txBox="1">
            <a:spLocks noChangeArrowheads="1"/>
          </p:cNvSpPr>
          <p:nvPr/>
        </p:nvSpPr>
        <p:spPr bwMode="auto">
          <a:xfrm>
            <a:off x="5119687" y="4762295"/>
            <a:ext cx="233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맑은 고딕" panose="020B0503020000020004" pitchFamily="50" charset="-127"/>
                <a:ea typeface="맑은 고딕" panose="020B0503020000020004" pitchFamily="50" charset="-127"/>
              </a:defRPr>
            </a:lvl1pPr>
            <a:lvl2pPr marL="742950" indent="-285750">
              <a:defRPr>
                <a:solidFill>
                  <a:schemeClr val="tx1"/>
                </a:solidFill>
                <a:latin typeface="맑은 고딕" panose="020B0503020000020004" pitchFamily="50" charset="-127"/>
                <a:ea typeface="맑은 고딕" panose="020B0503020000020004" pitchFamily="50" charset="-127"/>
              </a:defRPr>
            </a:lvl2pPr>
            <a:lvl3pPr marL="1143000" indent="-228600">
              <a:defRPr>
                <a:solidFill>
                  <a:schemeClr val="tx1"/>
                </a:solidFill>
                <a:latin typeface="맑은 고딕" panose="020B0503020000020004" pitchFamily="50" charset="-127"/>
                <a:ea typeface="맑은 고딕" panose="020B0503020000020004" pitchFamily="50" charset="-127"/>
              </a:defRPr>
            </a:lvl3pPr>
            <a:lvl4pPr marL="1600200" indent="-228600">
              <a:defRPr>
                <a:solidFill>
                  <a:schemeClr val="tx1"/>
                </a:solidFill>
                <a:latin typeface="맑은 고딕" panose="020B0503020000020004" pitchFamily="50" charset="-127"/>
                <a:ea typeface="맑은 고딕" panose="020B0503020000020004" pitchFamily="50" charset="-127"/>
              </a:defRPr>
            </a:lvl4pPr>
            <a:lvl5pPr marL="2057400" indent="-228600">
              <a:defRPr>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latinLnBrk="1"/>
            <a:r>
              <a:rPr lang="en-US" altLang="ko-KR" sz="1200" dirty="0">
                <a:solidFill>
                  <a:prstClr val="black"/>
                </a:solidFill>
                <a:latin typeface="Times New Roman" panose="02020603050405020304" pitchFamily="18" charset="0"/>
                <a:cs typeface="Times New Roman" panose="02020603050405020304" pitchFamily="18" charset="0"/>
              </a:rPr>
              <a:t>Lens (Materials, Refraction Ratio)</a:t>
            </a:r>
            <a:endParaRPr lang="ko-KR" altLang="en-US" sz="1200" dirty="0">
              <a:solidFill>
                <a:prstClr val="black"/>
              </a:solidFill>
              <a:latin typeface="Times New Roman" panose="02020603050405020304" pitchFamily="18" charset="0"/>
              <a:cs typeface="Times New Roman" panose="02020603050405020304" pitchFamily="18" charset="0"/>
            </a:endParaRPr>
          </a:p>
        </p:txBody>
      </p:sp>
      <p:sp>
        <p:nvSpPr>
          <p:cNvPr id="33" name="사각형: 둥근 모서리 32">
            <a:extLst>
              <a:ext uri="{FF2B5EF4-FFF2-40B4-BE49-F238E27FC236}">
                <a16:creationId xmlns:a16="http://schemas.microsoft.com/office/drawing/2014/main" id="{62D14055-5640-438D-8927-6D49F855CE4B}"/>
              </a:ext>
            </a:extLst>
          </p:cNvPr>
          <p:cNvSpPr/>
          <p:nvPr/>
        </p:nvSpPr>
        <p:spPr bwMode="auto">
          <a:xfrm>
            <a:off x="3681274" y="2924175"/>
            <a:ext cx="1374913" cy="288925"/>
          </a:xfrm>
          <a:prstGeom prst="roundRect">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TG 2</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34" name="TextBox 20">
            <a:extLst>
              <a:ext uri="{FF2B5EF4-FFF2-40B4-BE49-F238E27FC236}">
                <a16:creationId xmlns:a16="http://schemas.microsoft.com/office/drawing/2014/main" id="{CB86C556-0E71-461D-9F5D-21623EB7FA6E}"/>
              </a:ext>
            </a:extLst>
          </p:cNvPr>
          <p:cNvSpPr txBox="1">
            <a:spLocks noChangeArrowheads="1"/>
          </p:cNvSpPr>
          <p:nvPr/>
        </p:nvSpPr>
        <p:spPr bwMode="auto">
          <a:xfrm>
            <a:off x="5119687" y="3882877"/>
            <a:ext cx="2571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맑은 고딕" panose="020B0503020000020004" pitchFamily="50" charset="-127"/>
                <a:ea typeface="맑은 고딕" panose="020B0503020000020004" pitchFamily="50" charset="-127"/>
              </a:defRPr>
            </a:lvl1pPr>
            <a:lvl2pPr marL="742950" indent="-285750">
              <a:defRPr>
                <a:solidFill>
                  <a:schemeClr val="tx1"/>
                </a:solidFill>
                <a:latin typeface="맑은 고딕" panose="020B0503020000020004" pitchFamily="50" charset="-127"/>
                <a:ea typeface="맑은 고딕" panose="020B0503020000020004" pitchFamily="50" charset="-127"/>
              </a:defRPr>
            </a:lvl2pPr>
            <a:lvl3pPr marL="1143000" indent="-228600">
              <a:defRPr>
                <a:solidFill>
                  <a:schemeClr val="tx1"/>
                </a:solidFill>
                <a:latin typeface="맑은 고딕" panose="020B0503020000020004" pitchFamily="50" charset="-127"/>
                <a:ea typeface="맑은 고딕" panose="020B0503020000020004" pitchFamily="50" charset="-127"/>
              </a:defRPr>
            </a:lvl3pPr>
            <a:lvl4pPr marL="1600200" indent="-228600">
              <a:defRPr>
                <a:solidFill>
                  <a:schemeClr val="tx1"/>
                </a:solidFill>
                <a:latin typeface="맑은 고딕" panose="020B0503020000020004" pitchFamily="50" charset="-127"/>
                <a:ea typeface="맑은 고딕" panose="020B0503020000020004" pitchFamily="50" charset="-127"/>
              </a:defRPr>
            </a:lvl4pPr>
            <a:lvl5pPr marL="2057400" indent="-228600">
              <a:defRPr>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latinLnBrk="1"/>
            <a:r>
              <a:rPr lang="en-US" altLang="ko-KR" sz="1200" dirty="0">
                <a:solidFill>
                  <a:prstClr val="black"/>
                </a:solidFill>
                <a:latin typeface="Times New Roman" panose="02020603050405020304" pitchFamily="18" charset="0"/>
                <a:cs typeface="Times New Roman" panose="02020603050405020304" pitchFamily="18" charset="0"/>
              </a:rPr>
              <a:t>Display (OLED, LCD, Display Board)</a:t>
            </a:r>
            <a:endParaRPr lang="ko-KR" altLang="en-US" sz="1200" dirty="0">
              <a:solidFill>
                <a:prstClr val="black"/>
              </a:solidFill>
              <a:latin typeface="Times New Roman" panose="02020603050405020304" pitchFamily="18" charset="0"/>
              <a:cs typeface="Times New Roman" panose="02020603050405020304" pitchFamily="18" charset="0"/>
            </a:endParaRPr>
          </a:p>
        </p:txBody>
      </p:sp>
      <p:sp>
        <p:nvSpPr>
          <p:cNvPr id="35" name="사각형: 둥근 모서리 34">
            <a:extLst>
              <a:ext uri="{FF2B5EF4-FFF2-40B4-BE49-F238E27FC236}">
                <a16:creationId xmlns:a16="http://schemas.microsoft.com/office/drawing/2014/main" id="{756D4CEB-4149-43A1-8419-3074BC1C9BA7}"/>
              </a:ext>
            </a:extLst>
          </p:cNvPr>
          <p:cNvSpPr/>
          <p:nvPr/>
        </p:nvSpPr>
        <p:spPr bwMode="auto">
          <a:xfrm>
            <a:off x="3681274" y="3375025"/>
            <a:ext cx="1374913" cy="288925"/>
          </a:xfrm>
          <a:prstGeom prst="roundRect">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TG 3</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36" name="TextBox 22">
            <a:extLst>
              <a:ext uri="{FF2B5EF4-FFF2-40B4-BE49-F238E27FC236}">
                <a16:creationId xmlns:a16="http://schemas.microsoft.com/office/drawing/2014/main" id="{C110792B-07CB-4C7F-98E0-7F97425BBA3C}"/>
              </a:ext>
            </a:extLst>
          </p:cNvPr>
          <p:cNvSpPr txBox="1">
            <a:spLocks noChangeArrowheads="1"/>
          </p:cNvSpPr>
          <p:nvPr/>
        </p:nvSpPr>
        <p:spPr bwMode="auto">
          <a:xfrm>
            <a:off x="5119687" y="4325310"/>
            <a:ext cx="1952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맑은 고딕" panose="020B0503020000020004" pitchFamily="50" charset="-127"/>
                <a:ea typeface="맑은 고딕" panose="020B0503020000020004" pitchFamily="50" charset="-127"/>
              </a:defRPr>
            </a:lvl1pPr>
            <a:lvl2pPr marL="742950" indent="-285750">
              <a:defRPr>
                <a:solidFill>
                  <a:schemeClr val="tx1"/>
                </a:solidFill>
                <a:latin typeface="맑은 고딕" panose="020B0503020000020004" pitchFamily="50" charset="-127"/>
                <a:ea typeface="맑은 고딕" panose="020B0503020000020004" pitchFamily="50" charset="-127"/>
              </a:defRPr>
            </a:lvl2pPr>
            <a:lvl3pPr marL="1143000" indent="-228600">
              <a:defRPr>
                <a:solidFill>
                  <a:schemeClr val="tx1"/>
                </a:solidFill>
                <a:latin typeface="맑은 고딕" panose="020B0503020000020004" pitchFamily="50" charset="-127"/>
                <a:ea typeface="맑은 고딕" panose="020B0503020000020004" pitchFamily="50" charset="-127"/>
              </a:defRPr>
            </a:lvl3pPr>
            <a:lvl4pPr marL="1600200" indent="-228600">
              <a:defRPr>
                <a:solidFill>
                  <a:schemeClr val="tx1"/>
                </a:solidFill>
                <a:latin typeface="맑은 고딕" panose="020B0503020000020004" pitchFamily="50" charset="-127"/>
                <a:ea typeface="맑은 고딕" panose="020B0503020000020004" pitchFamily="50" charset="-127"/>
              </a:defRPr>
            </a:lvl4pPr>
            <a:lvl5pPr marL="2057400" indent="-228600">
              <a:defRPr>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latinLnBrk="1"/>
            <a:r>
              <a:rPr lang="en-US" altLang="ko-KR" sz="1200">
                <a:solidFill>
                  <a:prstClr val="black"/>
                </a:solidFill>
                <a:latin typeface="Times New Roman" panose="02020603050405020304" pitchFamily="18" charset="0"/>
                <a:cs typeface="Times New Roman" panose="02020603050405020304" pitchFamily="18" charset="0"/>
              </a:rPr>
              <a:t>Sensors (Latency, Accuracy)</a:t>
            </a:r>
            <a:endParaRPr lang="ko-KR" altLang="en-US" sz="1200">
              <a:solidFill>
                <a:prstClr val="black"/>
              </a:solidFill>
              <a:latin typeface="Times New Roman" panose="02020603050405020304" pitchFamily="18" charset="0"/>
              <a:cs typeface="Times New Roman" panose="02020603050405020304" pitchFamily="18" charset="0"/>
            </a:endParaRPr>
          </a:p>
        </p:txBody>
      </p:sp>
      <p:sp>
        <p:nvSpPr>
          <p:cNvPr id="37" name="사각형: 둥근 모서리 36">
            <a:extLst>
              <a:ext uri="{FF2B5EF4-FFF2-40B4-BE49-F238E27FC236}">
                <a16:creationId xmlns:a16="http://schemas.microsoft.com/office/drawing/2014/main" id="{4D4B229A-77D6-46F2-BB5F-D627796BBAF3}"/>
              </a:ext>
            </a:extLst>
          </p:cNvPr>
          <p:cNvSpPr/>
          <p:nvPr/>
        </p:nvSpPr>
        <p:spPr bwMode="auto">
          <a:xfrm>
            <a:off x="3681274" y="4312610"/>
            <a:ext cx="1374913" cy="288925"/>
          </a:xfrm>
          <a:prstGeom prst="roundRect">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TG 5</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38" name="TextBox 24">
            <a:extLst>
              <a:ext uri="{FF2B5EF4-FFF2-40B4-BE49-F238E27FC236}">
                <a16:creationId xmlns:a16="http://schemas.microsoft.com/office/drawing/2014/main" id="{6837A18B-DAB0-44FB-9942-09E372757B74}"/>
              </a:ext>
            </a:extLst>
          </p:cNvPr>
          <p:cNvSpPr txBox="1">
            <a:spLocks noChangeArrowheads="1"/>
          </p:cNvSpPr>
          <p:nvPr/>
        </p:nvSpPr>
        <p:spPr bwMode="auto">
          <a:xfrm>
            <a:off x="5119687" y="2474285"/>
            <a:ext cx="3697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맑은 고딕" panose="020B0503020000020004" pitchFamily="50" charset="-127"/>
                <a:ea typeface="맑은 고딕" panose="020B0503020000020004" pitchFamily="50" charset="-127"/>
              </a:defRPr>
            </a:lvl1pPr>
            <a:lvl2pPr marL="742950" indent="-285750">
              <a:defRPr>
                <a:solidFill>
                  <a:schemeClr val="tx1"/>
                </a:solidFill>
                <a:latin typeface="맑은 고딕" panose="020B0503020000020004" pitchFamily="50" charset="-127"/>
                <a:ea typeface="맑은 고딕" panose="020B0503020000020004" pitchFamily="50" charset="-127"/>
              </a:defRPr>
            </a:lvl2pPr>
            <a:lvl3pPr marL="1143000" indent="-228600">
              <a:defRPr>
                <a:solidFill>
                  <a:schemeClr val="tx1"/>
                </a:solidFill>
                <a:latin typeface="맑은 고딕" panose="020B0503020000020004" pitchFamily="50" charset="-127"/>
                <a:ea typeface="맑은 고딕" panose="020B0503020000020004" pitchFamily="50" charset="-127"/>
              </a:defRPr>
            </a:lvl3pPr>
            <a:lvl4pPr marL="1600200" indent="-228600">
              <a:defRPr>
                <a:solidFill>
                  <a:schemeClr val="tx1"/>
                </a:solidFill>
                <a:latin typeface="맑은 고딕" panose="020B0503020000020004" pitchFamily="50" charset="-127"/>
                <a:ea typeface="맑은 고딕" panose="020B0503020000020004" pitchFamily="50" charset="-127"/>
              </a:defRPr>
            </a:lvl4pPr>
            <a:lvl5pPr marL="2057400" indent="-228600">
              <a:defRPr>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latinLnBrk="1"/>
            <a:r>
              <a:rPr lang="en-US" altLang="ko-KR" sz="1200" dirty="0">
                <a:solidFill>
                  <a:prstClr val="black"/>
                </a:solidFill>
                <a:latin typeface="Times New Roman" panose="02020603050405020304" pitchFamily="18" charset="0"/>
                <a:cs typeface="Times New Roman" panose="02020603050405020304" pitchFamily="18" charset="0"/>
              </a:rPr>
              <a:t>Analysis of Human Factors (Medical Research included)</a:t>
            </a:r>
            <a:endParaRPr lang="ko-KR" altLang="en-US" sz="1200" dirty="0">
              <a:solidFill>
                <a:prstClr val="black"/>
              </a:solidFill>
              <a:latin typeface="Times New Roman" panose="02020603050405020304" pitchFamily="18" charset="0"/>
              <a:cs typeface="Times New Roman" panose="02020603050405020304" pitchFamily="18" charset="0"/>
            </a:endParaRPr>
          </a:p>
        </p:txBody>
      </p:sp>
      <p:sp>
        <p:nvSpPr>
          <p:cNvPr id="39" name="사각형: 둥근 모서리 38">
            <a:extLst>
              <a:ext uri="{FF2B5EF4-FFF2-40B4-BE49-F238E27FC236}">
                <a16:creationId xmlns:a16="http://schemas.microsoft.com/office/drawing/2014/main" id="{7770BD71-D1DA-46B0-9120-3F5DC7C7647F}"/>
              </a:ext>
            </a:extLst>
          </p:cNvPr>
          <p:cNvSpPr/>
          <p:nvPr/>
        </p:nvSpPr>
        <p:spPr bwMode="auto">
          <a:xfrm>
            <a:off x="3681274" y="1871663"/>
            <a:ext cx="1374913" cy="381000"/>
          </a:xfrm>
          <a:prstGeom prst="roundRect">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TG number</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40" name="사각형: 둥근 모서리 39">
            <a:extLst>
              <a:ext uri="{FF2B5EF4-FFF2-40B4-BE49-F238E27FC236}">
                <a16:creationId xmlns:a16="http://schemas.microsoft.com/office/drawing/2014/main" id="{69510E1C-81CD-4C42-AF52-98F488E8C5A4}"/>
              </a:ext>
            </a:extLst>
          </p:cNvPr>
          <p:cNvSpPr/>
          <p:nvPr/>
        </p:nvSpPr>
        <p:spPr bwMode="auto">
          <a:xfrm>
            <a:off x="5119687" y="1871663"/>
            <a:ext cx="3312492" cy="381000"/>
          </a:xfrm>
          <a:prstGeom prst="roundRect">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Part of Task</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cxnSp>
        <p:nvCxnSpPr>
          <p:cNvPr id="41" name="연결선: 꺾임 40">
            <a:extLst>
              <a:ext uri="{FF2B5EF4-FFF2-40B4-BE49-F238E27FC236}">
                <a16:creationId xmlns:a16="http://schemas.microsoft.com/office/drawing/2014/main" id="{B554E62F-F96C-4E96-9349-B3C274B3B151}"/>
              </a:ext>
            </a:extLst>
          </p:cNvPr>
          <p:cNvCxnSpPr>
            <a:cxnSpLocks/>
            <a:stCxn id="42" idx="4"/>
            <a:endCxn id="31" idx="1"/>
          </p:cNvCxnSpPr>
          <p:nvPr/>
        </p:nvCxnSpPr>
        <p:spPr>
          <a:xfrm rot="16200000" flipH="1">
            <a:off x="2756625" y="1689963"/>
            <a:ext cx="1025525" cy="823774"/>
          </a:xfrm>
          <a:prstGeom prst="bentConnector2">
            <a:avLst/>
          </a:prstGeom>
          <a:noFill/>
          <a:ln w="6350" cap="flat" cmpd="sng" algn="ctr">
            <a:solidFill>
              <a:srgbClr val="4472C4"/>
            </a:solidFill>
            <a:prstDash val="solid"/>
            <a:miter lim="800000"/>
          </a:ln>
          <a:effectLst/>
        </p:spPr>
      </p:cxnSp>
      <p:sp>
        <p:nvSpPr>
          <p:cNvPr id="42" name="타원 41">
            <a:extLst>
              <a:ext uri="{FF2B5EF4-FFF2-40B4-BE49-F238E27FC236}">
                <a16:creationId xmlns:a16="http://schemas.microsoft.com/office/drawing/2014/main" id="{DD924ABA-ACEC-4DEC-8267-58CF4E972ED7}"/>
              </a:ext>
            </a:extLst>
          </p:cNvPr>
          <p:cNvSpPr/>
          <p:nvPr/>
        </p:nvSpPr>
        <p:spPr>
          <a:xfrm>
            <a:off x="2819400" y="1512888"/>
            <a:ext cx="76200" cy="76200"/>
          </a:xfrm>
          <a:prstGeom prst="ellipse">
            <a:avLst/>
          </a:prstGeom>
          <a:noFill/>
          <a:ln w="12700" cap="flat" cmpd="sng" algn="ctr">
            <a:noFill/>
            <a:prstDash val="solid"/>
            <a:miter lim="800000"/>
          </a:ln>
          <a:effectLst/>
        </p:spPr>
        <p:txBody>
          <a:bodyPr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cxnSp>
        <p:nvCxnSpPr>
          <p:cNvPr id="43" name="연결선: 꺾임 42">
            <a:extLst>
              <a:ext uri="{FF2B5EF4-FFF2-40B4-BE49-F238E27FC236}">
                <a16:creationId xmlns:a16="http://schemas.microsoft.com/office/drawing/2014/main" id="{5790BEAD-0D48-4F09-9134-50DD16B893FC}"/>
              </a:ext>
            </a:extLst>
          </p:cNvPr>
          <p:cNvCxnSpPr>
            <a:cxnSpLocks/>
            <a:stCxn id="42" idx="4"/>
            <a:endCxn id="33" idx="1"/>
          </p:cNvCxnSpPr>
          <p:nvPr/>
        </p:nvCxnSpPr>
        <p:spPr>
          <a:xfrm rot="16200000" flipH="1">
            <a:off x="2529612" y="1916976"/>
            <a:ext cx="1479550" cy="823774"/>
          </a:xfrm>
          <a:prstGeom prst="bentConnector2">
            <a:avLst/>
          </a:prstGeom>
          <a:noFill/>
          <a:ln w="6350" cap="flat" cmpd="sng" algn="ctr">
            <a:solidFill>
              <a:srgbClr val="4472C4"/>
            </a:solidFill>
            <a:prstDash val="solid"/>
            <a:miter lim="800000"/>
          </a:ln>
          <a:effectLst/>
        </p:spPr>
      </p:cxnSp>
      <p:cxnSp>
        <p:nvCxnSpPr>
          <p:cNvPr id="44" name="연결선: 꺾임 43">
            <a:extLst>
              <a:ext uri="{FF2B5EF4-FFF2-40B4-BE49-F238E27FC236}">
                <a16:creationId xmlns:a16="http://schemas.microsoft.com/office/drawing/2014/main" id="{E51F9E6E-BD82-4117-8B94-5F7DF8D77F32}"/>
              </a:ext>
            </a:extLst>
          </p:cNvPr>
          <p:cNvCxnSpPr>
            <a:cxnSpLocks/>
            <a:stCxn id="42" idx="4"/>
            <a:endCxn id="35" idx="1"/>
          </p:cNvCxnSpPr>
          <p:nvPr/>
        </p:nvCxnSpPr>
        <p:spPr>
          <a:xfrm rot="16200000" flipH="1">
            <a:off x="2304187" y="2142401"/>
            <a:ext cx="1930400" cy="823774"/>
          </a:xfrm>
          <a:prstGeom prst="bentConnector2">
            <a:avLst/>
          </a:prstGeom>
          <a:noFill/>
          <a:ln w="6350" cap="flat" cmpd="sng" algn="ctr">
            <a:solidFill>
              <a:srgbClr val="4472C4"/>
            </a:solidFill>
            <a:prstDash val="solid"/>
            <a:miter lim="800000"/>
          </a:ln>
          <a:effectLst/>
        </p:spPr>
      </p:cxnSp>
      <p:cxnSp>
        <p:nvCxnSpPr>
          <p:cNvPr id="45" name="연결선: 꺾임 44">
            <a:extLst>
              <a:ext uri="{FF2B5EF4-FFF2-40B4-BE49-F238E27FC236}">
                <a16:creationId xmlns:a16="http://schemas.microsoft.com/office/drawing/2014/main" id="{1F858044-8186-41F3-B8BD-D45B9846585E}"/>
              </a:ext>
            </a:extLst>
          </p:cNvPr>
          <p:cNvCxnSpPr>
            <a:cxnSpLocks/>
            <a:stCxn id="42" idx="4"/>
            <a:endCxn id="37" idx="1"/>
          </p:cNvCxnSpPr>
          <p:nvPr/>
        </p:nvCxnSpPr>
        <p:spPr>
          <a:xfrm rot="16200000" flipH="1">
            <a:off x="1835395" y="2611193"/>
            <a:ext cx="2867985" cy="823774"/>
          </a:xfrm>
          <a:prstGeom prst="bentConnector2">
            <a:avLst/>
          </a:prstGeom>
          <a:noFill/>
          <a:ln w="6350" cap="flat" cmpd="sng" algn="ctr">
            <a:solidFill>
              <a:srgbClr val="4472C4"/>
            </a:solidFill>
            <a:prstDash val="solid"/>
            <a:miter lim="800000"/>
          </a:ln>
          <a:effectLst/>
        </p:spPr>
      </p:cxnSp>
      <p:sp>
        <p:nvSpPr>
          <p:cNvPr id="46" name="사각형: 둥근 모서리 45">
            <a:extLst>
              <a:ext uri="{FF2B5EF4-FFF2-40B4-BE49-F238E27FC236}">
                <a16:creationId xmlns:a16="http://schemas.microsoft.com/office/drawing/2014/main" id="{5CB76684-8413-4C85-9CD1-59ECBA42BCAE}"/>
              </a:ext>
            </a:extLst>
          </p:cNvPr>
          <p:cNvSpPr/>
          <p:nvPr/>
        </p:nvSpPr>
        <p:spPr bwMode="auto">
          <a:xfrm>
            <a:off x="4262231" y="5289550"/>
            <a:ext cx="4865687" cy="349250"/>
          </a:xfrm>
          <a:prstGeom prst="roundRect">
            <a:avLst/>
          </a:prstGeom>
          <a:gradFill flip="none" rotWithShape="1">
            <a:gsLst>
              <a:gs pos="0">
                <a:srgbClr val="70AD47">
                  <a:lumMod val="67000"/>
                </a:srgbClr>
              </a:gs>
              <a:gs pos="48000">
                <a:srgbClr val="70AD47">
                  <a:lumMod val="97000"/>
                  <a:lumOff val="3000"/>
                </a:srgbClr>
              </a:gs>
              <a:gs pos="100000">
                <a:srgbClr val="70AD47">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92075" marR="0" lvl="0" indent="0"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Chairman &amp; Vice-chairman of each TG</a:t>
            </a:r>
            <a:endParaRPr kumimoji="0" lang="ko-KR" altLang="en-US" sz="1600" b="0" i="0" u="none" strike="noStrike" kern="0" cap="none" spc="0" normalizeH="0" baseline="0" noProof="0" dirty="0">
              <a:ln>
                <a:noFill/>
              </a:ln>
              <a:solidFill>
                <a:prstClr val="white"/>
              </a:solidFill>
              <a:effectLst/>
              <a:uLnTx/>
              <a:uFillTx/>
              <a:latin typeface="Times New Roman" panose="02020603050405020304" pitchFamily="18" charset="0"/>
              <a:ea typeface="맑은 고딕" panose="020B0503020000020004" pitchFamily="50" charset="-127"/>
              <a:cs typeface="Times New Roman" panose="02020603050405020304" pitchFamily="18" charset="0"/>
            </a:endParaRPr>
          </a:p>
        </p:txBody>
      </p:sp>
      <p:sp>
        <p:nvSpPr>
          <p:cNvPr id="47" name="사각형: 둥근 모서리 46">
            <a:extLst>
              <a:ext uri="{FF2B5EF4-FFF2-40B4-BE49-F238E27FC236}">
                <a16:creationId xmlns:a16="http://schemas.microsoft.com/office/drawing/2014/main" id="{4AA49E39-611B-4690-A8EA-649FAD28C7E9}"/>
              </a:ext>
            </a:extLst>
          </p:cNvPr>
          <p:cNvSpPr/>
          <p:nvPr/>
        </p:nvSpPr>
        <p:spPr bwMode="auto">
          <a:xfrm>
            <a:off x="2727118" y="5289550"/>
            <a:ext cx="1447800" cy="349250"/>
          </a:xfrm>
          <a:prstGeom prst="roundRect">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TP Members</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48" name="사각형: 둥근 모서리 47">
            <a:extLst>
              <a:ext uri="{FF2B5EF4-FFF2-40B4-BE49-F238E27FC236}">
                <a16:creationId xmlns:a16="http://schemas.microsoft.com/office/drawing/2014/main" id="{F7370C12-5989-45CA-9BAB-FD2114FA3F9C}"/>
              </a:ext>
            </a:extLst>
          </p:cNvPr>
          <p:cNvSpPr/>
          <p:nvPr/>
        </p:nvSpPr>
        <p:spPr bwMode="auto">
          <a:xfrm>
            <a:off x="3681274" y="4770513"/>
            <a:ext cx="1374913" cy="288925"/>
          </a:xfrm>
          <a:prstGeom prst="roundRect">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TG 6</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49" name="TextBox 73">
            <a:extLst>
              <a:ext uri="{FF2B5EF4-FFF2-40B4-BE49-F238E27FC236}">
                <a16:creationId xmlns:a16="http://schemas.microsoft.com/office/drawing/2014/main" id="{A5052235-7789-4C5B-86E2-0B6FD4D10ED5}"/>
              </a:ext>
            </a:extLst>
          </p:cNvPr>
          <p:cNvSpPr txBox="1">
            <a:spLocks noChangeArrowheads="1"/>
          </p:cNvSpPr>
          <p:nvPr/>
        </p:nvSpPr>
        <p:spPr bwMode="auto">
          <a:xfrm>
            <a:off x="5119687" y="2926242"/>
            <a:ext cx="2509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맑은 고딕" panose="020B0503020000020004" pitchFamily="50" charset="-127"/>
                <a:ea typeface="맑은 고딕" panose="020B0503020000020004" pitchFamily="50" charset="-127"/>
              </a:defRPr>
            </a:lvl1pPr>
            <a:lvl2pPr marL="742950" indent="-285750">
              <a:defRPr>
                <a:solidFill>
                  <a:schemeClr val="tx1"/>
                </a:solidFill>
                <a:latin typeface="맑은 고딕" panose="020B0503020000020004" pitchFamily="50" charset="-127"/>
                <a:ea typeface="맑은 고딕" panose="020B0503020000020004" pitchFamily="50" charset="-127"/>
              </a:defRPr>
            </a:lvl2pPr>
            <a:lvl3pPr marL="1143000" indent="-228600">
              <a:defRPr>
                <a:solidFill>
                  <a:schemeClr val="tx1"/>
                </a:solidFill>
                <a:latin typeface="맑은 고딕" panose="020B0503020000020004" pitchFamily="50" charset="-127"/>
                <a:ea typeface="맑은 고딕" panose="020B0503020000020004" pitchFamily="50" charset="-127"/>
              </a:defRPr>
            </a:lvl3pPr>
            <a:lvl4pPr marL="1600200" indent="-228600">
              <a:defRPr>
                <a:solidFill>
                  <a:schemeClr val="tx1"/>
                </a:solidFill>
                <a:latin typeface="맑은 고딕" panose="020B0503020000020004" pitchFamily="50" charset="-127"/>
                <a:ea typeface="맑은 고딕" panose="020B0503020000020004" pitchFamily="50" charset="-127"/>
              </a:defRPr>
            </a:lvl4pPr>
            <a:lvl5pPr marL="2057400" indent="-228600">
              <a:defRPr>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latinLnBrk="1"/>
            <a:r>
              <a:rPr lang="en-US" altLang="ko-KR" sz="1200">
                <a:solidFill>
                  <a:prstClr val="black"/>
                </a:solidFill>
                <a:latin typeface="Times New Roman" panose="02020603050405020304" pitchFamily="18" charset="0"/>
                <a:cs typeface="Times New Roman" panose="02020603050405020304" pitchFamily="18" charset="0"/>
              </a:rPr>
              <a:t>S/W &amp; Content (Best Practice Guide)</a:t>
            </a:r>
            <a:endParaRPr lang="ko-KR" altLang="en-US" sz="1200">
              <a:solidFill>
                <a:prstClr val="black"/>
              </a:solidFill>
              <a:latin typeface="Times New Roman" panose="02020603050405020304" pitchFamily="18" charset="0"/>
              <a:cs typeface="Times New Roman" panose="02020603050405020304" pitchFamily="18" charset="0"/>
            </a:endParaRPr>
          </a:p>
        </p:txBody>
      </p:sp>
      <p:cxnSp>
        <p:nvCxnSpPr>
          <p:cNvPr id="50" name="연결선: 꺾임 49">
            <a:extLst>
              <a:ext uri="{FF2B5EF4-FFF2-40B4-BE49-F238E27FC236}">
                <a16:creationId xmlns:a16="http://schemas.microsoft.com/office/drawing/2014/main" id="{5C486788-342A-44B2-A7CF-BDF6F70BCA72}"/>
              </a:ext>
            </a:extLst>
          </p:cNvPr>
          <p:cNvCxnSpPr>
            <a:cxnSpLocks/>
            <a:stCxn id="42" idx="4"/>
            <a:endCxn id="48" idx="1"/>
          </p:cNvCxnSpPr>
          <p:nvPr/>
        </p:nvCxnSpPr>
        <p:spPr>
          <a:xfrm rot="16200000" flipH="1">
            <a:off x="1606443" y="2840145"/>
            <a:ext cx="3325888" cy="823774"/>
          </a:xfrm>
          <a:prstGeom prst="bentConnector2">
            <a:avLst/>
          </a:prstGeom>
          <a:noFill/>
          <a:ln w="6350" cap="flat" cmpd="sng" algn="ctr">
            <a:solidFill>
              <a:srgbClr val="4472C4"/>
            </a:solidFill>
            <a:prstDash val="solid"/>
            <a:miter lim="800000"/>
          </a:ln>
          <a:effectLst/>
        </p:spPr>
      </p:cxnSp>
      <p:sp>
        <p:nvSpPr>
          <p:cNvPr id="51" name="사각형: 둥근 모서리 50">
            <a:extLst>
              <a:ext uri="{FF2B5EF4-FFF2-40B4-BE49-F238E27FC236}">
                <a16:creationId xmlns:a16="http://schemas.microsoft.com/office/drawing/2014/main" id="{B626FC7B-45E0-49AB-9EA1-6EFE128DD875}"/>
              </a:ext>
            </a:extLst>
          </p:cNvPr>
          <p:cNvSpPr/>
          <p:nvPr/>
        </p:nvSpPr>
        <p:spPr bwMode="auto">
          <a:xfrm>
            <a:off x="3681274" y="3844169"/>
            <a:ext cx="1374913" cy="288925"/>
          </a:xfrm>
          <a:prstGeom prst="roundRect">
            <a:avLst/>
          </a:prstGeom>
          <a:gradFill flip="none" rotWithShape="1">
            <a:gsLst>
              <a:gs pos="0">
                <a:srgbClr val="ED7D31">
                  <a:lumMod val="67000"/>
                </a:srgbClr>
              </a:gs>
              <a:gs pos="48000">
                <a:srgbClr val="ED7D31">
                  <a:lumMod val="97000"/>
                  <a:lumOff val="3000"/>
                </a:srgbClr>
              </a:gs>
              <a:gs pos="100000">
                <a:srgbClr val="ED7D31">
                  <a:lumMod val="60000"/>
                  <a:lumOff val="40000"/>
                </a:srgbClr>
              </a:gs>
            </a:gsLst>
            <a:lin ang="16200000" scaled="1"/>
            <a:tileRect/>
          </a:gra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altLang="ko-KR"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rPr>
              <a:t>TG 4</a:t>
            </a:r>
            <a:endParaRPr kumimoji="0" lang="ko-KR" altLang="en-US" sz="1600" b="0" i="0" u="none" strike="noStrike" kern="0" cap="none" spc="0" normalizeH="0" baseline="0" noProof="0" dirty="0">
              <a:ln>
                <a:noFill/>
              </a:ln>
              <a:solidFill>
                <a:prstClr val="white"/>
              </a:solidFill>
              <a:effectLst/>
              <a:uLnTx/>
              <a:uFillTx/>
              <a:latin typeface="Times New Roman" pitchFamily="18" charset="0"/>
              <a:ea typeface="맑은 고딕" panose="020B0503020000020004" pitchFamily="50" charset="-127"/>
              <a:cs typeface="+mn-cs"/>
            </a:endParaRPr>
          </a:p>
        </p:txBody>
      </p:sp>
      <p:sp>
        <p:nvSpPr>
          <p:cNvPr id="52" name="TextBox 24">
            <a:extLst>
              <a:ext uri="{FF2B5EF4-FFF2-40B4-BE49-F238E27FC236}">
                <a16:creationId xmlns:a16="http://schemas.microsoft.com/office/drawing/2014/main" id="{904D2A99-F235-4837-BB2F-DB080E3F3A85}"/>
              </a:ext>
            </a:extLst>
          </p:cNvPr>
          <p:cNvSpPr txBox="1">
            <a:spLocks noChangeArrowheads="1"/>
          </p:cNvSpPr>
          <p:nvPr/>
        </p:nvSpPr>
        <p:spPr bwMode="auto">
          <a:xfrm>
            <a:off x="5119687" y="3392448"/>
            <a:ext cx="3184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맑은 고딕" panose="020B0503020000020004" pitchFamily="50" charset="-127"/>
                <a:ea typeface="맑은 고딕" panose="020B0503020000020004" pitchFamily="50" charset="-127"/>
              </a:defRPr>
            </a:lvl1pPr>
            <a:lvl2pPr marL="742950" indent="-285750">
              <a:defRPr>
                <a:solidFill>
                  <a:schemeClr val="tx1"/>
                </a:solidFill>
                <a:latin typeface="맑은 고딕" panose="020B0503020000020004" pitchFamily="50" charset="-127"/>
                <a:ea typeface="맑은 고딕" panose="020B0503020000020004" pitchFamily="50" charset="-127"/>
              </a:defRPr>
            </a:lvl2pPr>
            <a:lvl3pPr marL="1143000" indent="-228600">
              <a:defRPr>
                <a:solidFill>
                  <a:schemeClr val="tx1"/>
                </a:solidFill>
                <a:latin typeface="맑은 고딕" panose="020B0503020000020004" pitchFamily="50" charset="-127"/>
                <a:ea typeface="맑은 고딕" panose="020B0503020000020004" pitchFamily="50" charset="-127"/>
              </a:defRPr>
            </a:lvl3pPr>
            <a:lvl4pPr marL="1600200" indent="-228600">
              <a:defRPr>
                <a:solidFill>
                  <a:schemeClr val="tx1"/>
                </a:solidFill>
                <a:latin typeface="맑은 고딕" panose="020B0503020000020004" pitchFamily="50" charset="-127"/>
                <a:ea typeface="맑은 고딕" panose="020B0503020000020004" pitchFamily="50" charset="-127"/>
              </a:defRPr>
            </a:lvl4pPr>
            <a:lvl5pPr marL="2057400" indent="-228600">
              <a:defRPr>
                <a:solidFill>
                  <a:schemeClr val="tx1"/>
                </a:solidFill>
                <a:latin typeface="맑은 고딕" panose="020B0503020000020004" pitchFamily="50" charset="-127"/>
                <a:ea typeface="맑은 고딕" panose="020B0503020000020004" pitchFamily="50" charset="-127"/>
              </a:defRPr>
            </a:lvl5pPr>
            <a:lvl6pPr marL="25146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6pPr>
            <a:lvl7pPr marL="29718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7pPr>
            <a:lvl8pPr marL="34290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8pPr>
            <a:lvl9pPr marL="3886200" indent="-228600" eaLnBrk="0" fontAlgn="base" hangingPunct="0">
              <a:spcBef>
                <a:spcPct val="0"/>
              </a:spcBef>
              <a:spcAft>
                <a:spcPct val="0"/>
              </a:spcAft>
              <a:defRPr>
                <a:solidFill>
                  <a:schemeClr val="tx1"/>
                </a:solidFill>
                <a:latin typeface="맑은 고딕" panose="020B0503020000020004" pitchFamily="50" charset="-127"/>
                <a:ea typeface="맑은 고딕" panose="020B0503020000020004" pitchFamily="50" charset="-127"/>
              </a:defRPr>
            </a:lvl9pPr>
          </a:lstStyle>
          <a:p>
            <a:pPr latinLnBrk="1"/>
            <a:r>
              <a:rPr lang="en-US" altLang="ko-KR" sz="1200" dirty="0">
                <a:solidFill>
                  <a:prstClr val="black"/>
                </a:solidFill>
                <a:latin typeface="Times New Roman" panose="02020603050405020304" pitchFamily="18" charset="0"/>
                <a:cs typeface="Times New Roman" panose="02020603050405020304" pitchFamily="18" charset="0"/>
              </a:rPr>
              <a:t>Network (Wired &amp; Wireless Latency, Handover)</a:t>
            </a:r>
            <a:endParaRPr lang="ko-KR" altLang="en-US" sz="1200" dirty="0">
              <a:solidFill>
                <a:prstClr val="black"/>
              </a:solidFill>
              <a:latin typeface="Times New Roman" panose="02020603050405020304" pitchFamily="18" charset="0"/>
              <a:cs typeface="Times New Roman" panose="02020603050405020304" pitchFamily="18" charset="0"/>
            </a:endParaRPr>
          </a:p>
        </p:txBody>
      </p:sp>
      <p:cxnSp>
        <p:nvCxnSpPr>
          <p:cNvPr id="53" name="연결선: 꺾임 52">
            <a:extLst>
              <a:ext uri="{FF2B5EF4-FFF2-40B4-BE49-F238E27FC236}">
                <a16:creationId xmlns:a16="http://schemas.microsoft.com/office/drawing/2014/main" id="{FF1094F9-918A-456B-BFFC-47BCC105FD12}"/>
              </a:ext>
            </a:extLst>
          </p:cNvPr>
          <p:cNvCxnSpPr>
            <a:cxnSpLocks/>
            <a:stCxn id="42" idx="4"/>
            <a:endCxn id="51" idx="1"/>
          </p:cNvCxnSpPr>
          <p:nvPr/>
        </p:nvCxnSpPr>
        <p:spPr>
          <a:xfrm rot="16200000" flipH="1">
            <a:off x="2069615" y="2376973"/>
            <a:ext cx="2399544" cy="823774"/>
          </a:xfrm>
          <a:prstGeom prst="bentConnector2">
            <a:avLst/>
          </a:prstGeom>
          <a:noFill/>
          <a:ln w="6350" cap="flat" cmpd="sng" algn="ctr">
            <a:solidFill>
              <a:srgbClr val="4472C4"/>
            </a:solidFill>
            <a:prstDash val="solid"/>
            <a:miter lim="800000"/>
          </a:ln>
          <a:effectLst/>
        </p:spPr>
      </p:cxnSp>
      <p:sp>
        <p:nvSpPr>
          <p:cNvPr id="2" name="슬라이드 번호 개체 틀 1">
            <a:extLst>
              <a:ext uri="{FF2B5EF4-FFF2-40B4-BE49-F238E27FC236}">
                <a16:creationId xmlns:a16="http://schemas.microsoft.com/office/drawing/2014/main" id="{2B1F3C9C-10B8-4775-9EC5-265D876ED360}"/>
              </a:ext>
            </a:extLst>
          </p:cNvPr>
          <p:cNvSpPr>
            <a:spLocks noGrp="1"/>
          </p:cNvSpPr>
          <p:nvPr>
            <p:ph type="sldNum" sz="quarter" idx="12"/>
          </p:nvPr>
        </p:nvSpPr>
        <p:spPr/>
        <p:txBody>
          <a:bodyPr/>
          <a:lstStyle/>
          <a:p>
            <a:pPr>
              <a:defRPr/>
            </a:pPr>
            <a:fld id="{5D37D910-186D-B944-A59B-CFB2E82D193D}" type="slidenum">
              <a:rPr lang="en-US" smtClean="0"/>
              <a:pPr>
                <a:defRPr/>
              </a:pPr>
              <a:t>6</a:t>
            </a:fld>
            <a:endParaRPr lang="en-US" sz="1400">
              <a:latin typeface="Myriad Pro" charset="0"/>
            </a:endParaRPr>
          </a:p>
        </p:txBody>
      </p:sp>
      <p:sp>
        <p:nvSpPr>
          <p:cNvPr id="3" name="바닥글 개체 틀 2">
            <a:extLst>
              <a:ext uri="{FF2B5EF4-FFF2-40B4-BE49-F238E27FC236}">
                <a16:creationId xmlns:a16="http://schemas.microsoft.com/office/drawing/2014/main" id="{D055D0A4-077D-4CDE-932B-1F629DA5024E}"/>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2220346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DBC6CBC8-113A-476B-9A8D-BD54DF1813EC}"/>
              </a:ext>
            </a:extLst>
          </p:cNvPr>
          <p:cNvSpPr>
            <a:spLocks noGrp="1"/>
          </p:cNvSpPr>
          <p:nvPr>
            <p:ph type="title"/>
          </p:nvPr>
        </p:nvSpPr>
        <p:spPr>
          <a:xfrm>
            <a:off x="1905000" y="304800"/>
            <a:ext cx="8686800" cy="762000"/>
          </a:xfrm>
        </p:spPr>
        <p:txBody>
          <a:bodyPr/>
          <a:lstStyle/>
          <a:p>
            <a:r>
              <a:rPr lang="en-US" altLang="ko-KR"/>
              <a:t>Development Timeline</a:t>
            </a:r>
            <a:endParaRPr lang="ko-KR" altLang="en-US" dirty="0"/>
          </a:p>
        </p:txBody>
      </p:sp>
      <p:cxnSp>
        <p:nvCxnSpPr>
          <p:cNvPr id="6" name="직선 화살표 연결선 5">
            <a:extLst>
              <a:ext uri="{FF2B5EF4-FFF2-40B4-BE49-F238E27FC236}">
                <a16:creationId xmlns:a16="http://schemas.microsoft.com/office/drawing/2014/main" id="{E16FA7C9-1480-4E90-B555-E0BD4E38A108}"/>
              </a:ext>
            </a:extLst>
          </p:cNvPr>
          <p:cNvCxnSpPr/>
          <p:nvPr/>
        </p:nvCxnSpPr>
        <p:spPr>
          <a:xfrm>
            <a:off x="990600" y="5486400"/>
            <a:ext cx="1000788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타원 6">
            <a:extLst>
              <a:ext uri="{FF2B5EF4-FFF2-40B4-BE49-F238E27FC236}">
                <a16:creationId xmlns:a16="http://schemas.microsoft.com/office/drawing/2014/main" id="{7FFCA8B1-687D-4A8A-B627-865FBEFFF650}"/>
              </a:ext>
            </a:extLst>
          </p:cNvPr>
          <p:cNvSpPr/>
          <p:nvPr/>
        </p:nvSpPr>
        <p:spPr>
          <a:xfrm>
            <a:off x="10998481" y="5377345"/>
            <a:ext cx="218109" cy="218109"/>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3FF92DC5-0B89-49D9-B291-645DD8605C6A}"/>
              </a:ext>
            </a:extLst>
          </p:cNvPr>
          <p:cNvSpPr txBox="1"/>
          <p:nvPr/>
        </p:nvSpPr>
        <p:spPr>
          <a:xfrm>
            <a:off x="10690279" y="5595455"/>
            <a:ext cx="834511" cy="311724"/>
          </a:xfrm>
          <a:prstGeom prst="rect">
            <a:avLst/>
          </a:prstGeom>
          <a:noFill/>
        </p:spPr>
        <p:txBody>
          <a:bodyPr wrap="none" rtlCol="0">
            <a:spAutoFit/>
          </a:bodyPr>
          <a:lstStyle/>
          <a:p>
            <a:pPr algn="ctr"/>
            <a:r>
              <a:rPr lang="en-US" altLang="ko-KR" sz="1000" dirty="0"/>
              <a:t>01/2021</a:t>
            </a:r>
            <a:endParaRPr lang="ko-KR" altLang="en-US" sz="1000" dirty="0"/>
          </a:p>
        </p:txBody>
      </p:sp>
      <p:sp>
        <p:nvSpPr>
          <p:cNvPr id="9" name="TextBox 8">
            <a:extLst>
              <a:ext uri="{FF2B5EF4-FFF2-40B4-BE49-F238E27FC236}">
                <a16:creationId xmlns:a16="http://schemas.microsoft.com/office/drawing/2014/main" id="{60BE62DD-B2F0-4B81-A19E-76323F209723}"/>
              </a:ext>
            </a:extLst>
          </p:cNvPr>
          <p:cNvSpPr txBox="1"/>
          <p:nvPr/>
        </p:nvSpPr>
        <p:spPr>
          <a:xfrm>
            <a:off x="10610115" y="5054992"/>
            <a:ext cx="994839" cy="311724"/>
          </a:xfrm>
          <a:prstGeom prst="rect">
            <a:avLst/>
          </a:prstGeom>
          <a:noFill/>
        </p:spPr>
        <p:txBody>
          <a:bodyPr wrap="none" rtlCol="0">
            <a:spAutoFit/>
          </a:bodyPr>
          <a:lstStyle/>
          <a:p>
            <a:pPr algn="ctr"/>
            <a:r>
              <a:rPr lang="en-US" altLang="ko-KR" sz="1000" dirty="0"/>
              <a:t>Publishing</a:t>
            </a:r>
            <a:endParaRPr lang="ko-KR" altLang="en-US" sz="1000" dirty="0"/>
          </a:p>
        </p:txBody>
      </p:sp>
      <p:cxnSp>
        <p:nvCxnSpPr>
          <p:cNvPr id="10" name="직선 연결선 9">
            <a:extLst>
              <a:ext uri="{FF2B5EF4-FFF2-40B4-BE49-F238E27FC236}">
                <a16:creationId xmlns:a16="http://schemas.microsoft.com/office/drawing/2014/main" id="{1D83F73A-D92A-4EDE-9D91-28F410FF1CDF}"/>
              </a:ext>
            </a:extLst>
          </p:cNvPr>
          <p:cNvCxnSpPr/>
          <p:nvPr/>
        </p:nvCxnSpPr>
        <p:spPr>
          <a:xfrm>
            <a:off x="9897070" y="5377345"/>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431C02-7FB1-44E5-9D12-541DD5435206}"/>
              </a:ext>
            </a:extLst>
          </p:cNvPr>
          <p:cNvSpPr txBox="1"/>
          <p:nvPr/>
        </p:nvSpPr>
        <p:spPr>
          <a:xfrm>
            <a:off x="9479814" y="5595455"/>
            <a:ext cx="834511" cy="311724"/>
          </a:xfrm>
          <a:prstGeom prst="rect">
            <a:avLst/>
          </a:prstGeom>
          <a:noFill/>
        </p:spPr>
        <p:txBody>
          <a:bodyPr wrap="none" rtlCol="0">
            <a:spAutoFit/>
          </a:bodyPr>
          <a:lstStyle/>
          <a:p>
            <a:pPr algn="ctr"/>
            <a:r>
              <a:rPr lang="en-US" altLang="ko-KR" sz="1000" dirty="0"/>
              <a:t>09/2020</a:t>
            </a:r>
            <a:endParaRPr lang="ko-KR" altLang="en-US" sz="1000" dirty="0"/>
          </a:p>
        </p:txBody>
      </p:sp>
      <p:sp>
        <p:nvSpPr>
          <p:cNvPr id="12" name="TextBox 11">
            <a:extLst>
              <a:ext uri="{FF2B5EF4-FFF2-40B4-BE49-F238E27FC236}">
                <a16:creationId xmlns:a16="http://schemas.microsoft.com/office/drawing/2014/main" id="{3FA8F5D8-4431-4BED-90BA-FB695675F65C}"/>
              </a:ext>
            </a:extLst>
          </p:cNvPr>
          <p:cNvSpPr txBox="1"/>
          <p:nvPr/>
        </p:nvSpPr>
        <p:spPr>
          <a:xfrm>
            <a:off x="9232218" y="5055110"/>
            <a:ext cx="1329699" cy="311724"/>
          </a:xfrm>
          <a:prstGeom prst="rect">
            <a:avLst/>
          </a:prstGeom>
          <a:noFill/>
        </p:spPr>
        <p:txBody>
          <a:bodyPr wrap="none" rtlCol="0">
            <a:spAutoFit/>
          </a:bodyPr>
          <a:lstStyle/>
          <a:p>
            <a:pPr algn="ctr"/>
            <a:r>
              <a:rPr lang="en-US" altLang="ko-KR" sz="1000" dirty="0"/>
              <a:t>SASB Approval</a:t>
            </a:r>
            <a:endParaRPr lang="ko-KR" altLang="en-US" sz="1000" dirty="0"/>
          </a:p>
        </p:txBody>
      </p:sp>
      <p:cxnSp>
        <p:nvCxnSpPr>
          <p:cNvPr id="13" name="직선 연결선 12">
            <a:extLst>
              <a:ext uri="{FF2B5EF4-FFF2-40B4-BE49-F238E27FC236}">
                <a16:creationId xmlns:a16="http://schemas.microsoft.com/office/drawing/2014/main" id="{8343D742-9DA1-4401-94CC-6D4497353769}"/>
              </a:ext>
            </a:extLst>
          </p:cNvPr>
          <p:cNvCxnSpPr/>
          <p:nvPr/>
        </p:nvCxnSpPr>
        <p:spPr>
          <a:xfrm>
            <a:off x="9232218" y="5377345"/>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8DD60E5-BBF7-4F8D-9D95-0D344A91BA5F}"/>
              </a:ext>
            </a:extLst>
          </p:cNvPr>
          <p:cNvSpPr txBox="1"/>
          <p:nvPr/>
        </p:nvSpPr>
        <p:spPr>
          <a:xfrm>
            <a:off x="8814962" y="5921718"/>
            <a:ext cx="834511" cy="311724"/>
          </a:xfrm>
          <a:prstGeom prst="rect">
            <a:avLst/>
          </a:prstGeom>
          <a:noFill/>
        </p:spPr>
        <p:txBody>
          <a:bodyPr wrap="none" rtlCol="0">
            <a:spAutoFit/>
          </a:bodyPr>
          <a:lstStyle/>
          <a:p>
            <a:pPr algn="ctr"/>
            <a:r>
              <a:rPr lang="en-US" altLang="ko-KR" sz="1000" dirty="0">
                <a:solidFill>
                  <a:schemeClr val="accent6">
                    <a:lumMod val="75000"/>
                  </a:schemeClr>
                </a:solidFill>
              </a:rPr>
              <a:t>08/2020</a:t>
            </a:r>
            <a:endParaRPr lang="ko-KR" altLang="en-US" sz="1000" dirty="0">
              <a:solidFill>
                <a:schemeClr val="accent6">
                  <a:lumMod val="75000"/>
                </a:schemeClr>
              </a:solidFill>
            </a:endParaRPr>
          </a:p>
        </p:txBody>
      </p:sp>
      <p:sp>
        <p:nvSpPr>
          <p:cNvPr id="15" name="TextBox 14">
            <a:extLst>
              <a:ext uri="{FF2B5EF4-FFF2-40B4-BE49-F238E27FC236}">
                <a16:creationId xmlns:a16="http://schemas.microsoft.com/office/drawing/2014/main" id="{51461329-23AC-41DF-A771-48102C4A3C41}"/>
              </a:ext>
            </a:extLst>
          </p:cNvPr>
          <p:cNvSpPr txBox="1"/>
          <p:nvPr/>
        </p:nvSpPr>
        <p:spPr>
          <a:xfrm>
            <a:off x="8157268" y="4763912"/>
            <a:ext cx="2123213" cy="311724"/>
          </a:xfrm>
          <a:prstGeom prst="rect">
            <a:avLst/>
          </a:prstGeom>
          <a:noFill/>
        </p:spPr>
        <p:txBody>
          <a:bodyPr wrap="none" rtlCol="0">
            <a:spAutoFit/>
          </a:bodyPr>
          <a:lstStyle/>
          <a:p>
            <a:pPr algn="ctr"/>
            <a:r>
              <a:rPr lang="en-US" altLang="ko-KR" sz="1000" dirty="0" err="1">
                <a:solidFill>
                  <a:schemeClr val="accent6">
                    <a:lumMod val="75000"/>
                  </a:schemeClr>
                </a:solidFill>
              </a:rPr>
              <a:t>RevCom</a:t>
            </a:r>
            <a:r>
              <a:rPr lang="en-US" altLang="ko-KR" sz="1000" dirty="0">
                <a:solidFill>
                  <a:schemeClr val="accent6">
                    <a:lumMod val="75000"/>
                  </a:schemeClr>
                </a:solidFill>
              </a:rPr>
              <a:t> comment review</a:t>
            </a:r>
            <a:endParaRPr lang="ko-KR" altLang="en-US" sz="1000" dirty="0">
              <a:solidFill>
                <a:schemeClr val="accent6">
                  <a:lumMod val="75000"/>
                </a:schemeClr>
              </a:solidFill>
            </a:endParaRPr>
          </a:p>
        </p:txBody>
      </p:sp>
      <p:cxnSp>
        <p:nvCxnSpPr>
          <p:cNvPr id="16" name="직선 연결선 15">
            <a:extLst>
              <a:ext uri="{FF2B5EF4-FFF2-40B4-BE49-F238E27FC236}">
                <a16:creationId xmlns:a16="http://schemas.microsoft.com/office/drawing/2014/main" id="{44417E37-4C2C-433A-8BDB-816471C1B7F7}"/>
              </a:ext>
            </a:extLst>
          </p:cNvPr>
          <p:cNvCxnSpPr>
            <a:cxnSpLocks/>
            <a:endCxn id="14" idx="0"/>
          </p:cNvCxnSpPr>
          <p:nvPr/>
        </p:nvCxnSpPr>
        <p:spPr>
          <a:xfrm flipH="1">
            <a:off x="9232218" y="5437975"/>
            <a:ext cx="2479" cy="483743"/>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 name="직선 연결선 16">
            <a:extLst>
              <a:ext uri="{FF2B5EF4-FFF2-40B4-BE49-F238E27FC236}">
                <a16:creationId xmlns:a16="http://schemas.microsoft.com/office/drawing/2014/main" id="{95A6A244-FCCF-4BF9-B668-D07160358CFC}"/>
              </a:ext>
            </a:extLst>
          </p:cNvPr>
          <p:cNvCxnSpPr>
            <a:cxnSpLocks/>
            <a:stCxn id="15" idx="2"/>
          </p:cNvCxnSpPr>
          <p:nvPr/>
        </p:nvCxnSpPr>
        <p:spPr>
          <a:xfrm>
            <a:off x="9218874" y="5075636"/>
            <a:ext cx="10868" cy="336838"/>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 name="직선 연결선 17">
            <a:extLst>
              <a:ext uri="{FF2B5EF4-FFF2-40B4-BE49-F238E27FC236}">
                <a16:creationId xmlns:a16="http://schemas.microsoft.com/office/drawing/2014/main" id="{EFA282CD-9BED-4435-92A4-3D6B6405F80C}"/>
              </a:ext>
            </a:extLst>
          </p:cNvPr>
          <p:cNvCxnSpPr/>
          <p:nvPr/>
        </p:nvCxnSpPr>
        <p:spPr>
          <a:xfrm>
            <a:off x="8551210" y="5360568"/>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C1A14D2-EE83-4FDA-A12D-66C36799915A}"/>
              </a:ext>
            </a:extLst>
          </p:cNvPr>
          <p:cNvSpPr txBox="1"/>
          <p:nvPr/>
        </p:nvSpPr>
        <p:spPr>
          <a:xfrm>
            <a:off x="8133954" y="5589735"/>
            <a:ext cx="834511" cy="311724"/>
          </a:xfrm>
          <a:prstGeom prst="rect">
            <a:avLst/>
          </a:prstGeom>
          <a:noFill/>
        </p:spPr>
        <p:txBody>
          <a:bodyPr wrap="none" rtlCol="0">
            <a:spAutoFit/>
          </a:bodyPr>
          <a:lstStyle/>
          <a:p>
            <a:pPr algn="ctr"/>
            <a:r>
              <a:rPr lang="en-US" altLang="ko-KR" sz="1000" dirty="0">
                <a:solidFill>
                  <a:srgbClr val="FF0000"/>
                </a:solidFill>
              </a:rPr>
              <a:t>07/2020</a:t>
            </a:r>
            <a:endParaRPr lang="ko-KR" altLang="en-US" sz="1000" dirty="0">
              <a:solidFill>
                <a:srgbClr val="FF0000"/>
              </a:solidFill>
            </a:endParaRPr>
          </a:p>
        </p:txBody>
      </p:sp>
      <p:sp>
        <p:nvSpPr>
          <p:cNvPr id="20" name="TextBox 19">
            <a:extLst>
              <a:ext uri="{FF2B5EF4-FFF2-40B4-BE49-F238E27FC236}">
                <a16:creationId xmlns:a16="http://schemas.microsoft.com/office/drawing/2014/main" id="{27472C28-7B20-4BF7-9673-4079F9CD9DC6}"/>
              </a:ext>
            </a:extLst>
          </p:cNvPr>
          <p:cNvSpPr txBox="1"/>
          <p:nvPr/>
        </p:nvSpPr>
        <p:spPr>
          <a:xfrm>
            <a:off x="7701683" y="5050227"/>
            <a:ext cx="1699057" cy="311724"/>
          </a:xfrm>
          <a:prstGeom prst="rect">
            <a:avLst/>
          </a:prstGeom>
          <a:noFill/>
        </p:spPr>
        <p:txBody>
          <a:bodyPr wrap="none" rtlCol="0">
            <a:spAutoFit/>
          </a:bodyPr>
          <a:lstStyle/>
          <a:p>
            <a:pPr algn="ctr"/>
            <a:r>
              <a:rPr lang="en-US" altLang="ko-KR" sz="1000" b="1" dirty="0">
                <a:solidFill>
                  <a:srgbClr val="FF0000"/>
                </a:solidFill>
              </a:rPr>
              <a:t>Submit to </a:t>
            </a:r>
            <a:r>
              <a:rPr lang="en-US" altLang="ko-KR" sz="1000" b="1" dirty="0" err="1">
                <a:solidFill>
                  <a:srgbClr val="FF0000"/>
                </a:solidFill>
              </a:rPr>
              <a:t>RevCom</a:t>
            </a:r>
            <a:endParaRPr lang="ko-KR" altLang="en-US" sz="1000" b="1" dirty="0">
              <a:solidFill>
                <a:srgbClr val="FF0000"/>
              </a:solidFill>
            </a:endParaRPr>
          </a:p>
        </p:txBody>
      </p:sp>
      <p:cxnSp>
        <p:nvCxnSpPr>
          <p:cNvPr id="21" name="직선 연결선 20">
            <a:extLst>
              <a:ext uri="{FF2B5EF4-FFF2-40B4-BE49-F238E27FC236}">
                <a16:creationId xmlns:a16="http://schemas.microsoft.com/office/drawing/2014/main" id="{6A846495-DA83-4C5D-9A6D-8AD91CDC8025}"/>
              </a:ext>
            </a:extLst>
          </p:cNvPr>
          <p:cNvCxnSpPr/>
          <p:nvPr/>
        </p:nvCxnSpPr>
        <p:spPr>
          <a:xfrm>
            <a:off x="7997547" y="5377345"/>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1D3B88C-C97E-42D2-9C66-852F3F0BC235}"/>
              </a:ext>
            </a:extLst>
          </p:cNvPr>
          <p:cNvSpPr txBox="1"/>
          <p:nvPr/>
        </p:nvSpPr>
        <p:spPr>
          <a:xfrm>
            <a:off x="7580290" y="5921718"/>
            <a:ext cx="834511" cy="311724"/>
          </a:xfrm>
          <a:prstGeom prst="rect">
            <a:avLst/>
          </a:prstGeom>
          <a:noFill/>
        </p:spPr>
        <p:txBody>
          <a:bodyPr wrap="none" rtlCol="0">
            <a:spAutoFit/>
          </a:bodyPr>
          <a:lstStyle/>
          <a:p>
            <a:pPr algn="ctr"/>
            <a:r>
              <a:rPr lang="en-US" altLang="ko-KR" sz="1000" dirty="0">
                <a:solidFill>
                  <a:srgbClr val="0070C0"/>
                </a:solidFill>
              </a:rPr>
              <a:t>06/2020</a:t>
            </a:r>
            <a:endParaRPr lang="ko-KR" altLang="en-US" sz="1000" dirty="0">
              <a:solidFill>
                <a:srgbClr val="0070C0"/>
              </a:solidFill>
            </a:endParaRPr>
          </a:p>
        </p:txBody>
      </p:sp>
      <p:cxnSp>
        <p:nvCxnSpPr>
          <p:cNvPr id="23" name="직선 연결선 22">
            <a:extLst>
              <a:ext uri="{FF2B5EF4-FFF2-40B4-BE49-F238E27FC236}">
                <a16:creationId xmlns:a16="http://schemas.microsoft.com/office/drawing/2014/main" id="{99E5F49B-50F0-43CD-BD88-341F95342B45}"/>
              </a:ext>
            </a:extLst>
          </p:cNvPr>
          <p:cNvCxnSpPr>
            <a:cxnSpLocks/>
            <a:endCxn id="22" idx="0"/>
          </p:cNvCxnSpPr>
          <p:nvPr/>
        </p:nvCxnSpPr>
        <p:spPr>
          <a:xfrm>
            <a:off x="7997545" y="5589735"/>
            <a:ext cx="1" cy="331984"/>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CA6F83B-1DD3-4897-B712-C9570E4FD289}"/>
              </a:ext>
            </a:extLst>
          </p:cNvPr>
          <p:cNvSpPr txBox="1"/>
          <p:nvPr/>
        </p:nvSpPr>
        <p:spPr>
          <a:xfrm>
            <a:off x="6897383" y="4303186"/>
            <a:ext cx="2200332" cy="506552"/>
          </a:xfrm>
          <a:prstGeom prst="rect">
            <a:avLst/>
          </a:prstGeom>
          <a:noFill/>
        </p:spPr>
        <p:txBody>
          <a:bodyPr wrap="none" rtlCol="0">
            <a:spAutoFit/>
          </a:bodyPr>
          <a:lstStyle/>
          <a:p>
            <a:pPr algn="ctr"/>
            <a:r>
              <a:rPr lang="en-US" altLang="ko-KR" sz="1000" dirty="0">
                <a:solidFill>
                  <a:srgbClr val="0070C0"/>
                </a:solidFill>
              </a:rPr>
              <a:t>Sent comment to the WG</a:t>
            </a:r>
          </a:p>
          <a:p>
            <a:pPr algn="ctr"/>
            <a:r>
              <a:rPr lang="en-US" altLang="ko-KR" sz="1000" dirty="0">
                <a:solidFill>
                  <a:srgbClr val="0070C0"/>
                </a:solidFill>
              </a:rPr>
              <a:t>Ballot Resolution Telecon1</a:t>
            </a:r>
            <a:endParaRPr lang="ko-KR" altLang="en-US" sz="1000" dirty="0">
              <a:solidFill>
                <a:srgbClr val="0070C0"/>
              </a:solidFill>
            </a:endParaRPr>
          </a:p>
        </p:txBody>
      </p:sp>
      <p:cxnSp>
        <p:nvCxnSpPr>
          <p:cNvPr id="25" name="직선 연결선 24">
            <a:extLst>
              <a:ext uri="{FF2B5EF4-FFF2-40B4-BE49-F238E27FC236}">
                <a16:creationId xmlns:a16="http://schemas.microsoft.com/office/drawing/2014/main" id="{054E3092-E738-4A3A-A503-13ACDF6575E6}"/>
              </a:ext>
            </a:extLst>
          </p:cNvPr>
          <p:cNvCxnSpPr>
            <a:cxnSpLocks/>
            <a:stCxn id="24" idx="2"/>
          </p:cNvCxnSpPr>
          <p:nvPr/>
        </p:nvCxnSpPr>
        <p:spPr>
          <a:xfrm flipH="1">
            <a:off x="7997544" y="4809738"/>
            <a:ext cx="5" cy="701216"/>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26" name="직선 연결선 25">
            <a:extLst>
              <a:ext uri="{FF2B5EF4-FFF2-40B4-BE49-F238E27FC236}">
                <a16:creationId xmlns:a16="http://schemas.microsoft.com/office/drawing/2014/main" id="{6550E0EB-A6D7-44EE-9849-472BE94B99DB}"/>
              </a:ext>
            </a:extLst>
          </p:cNvPr>
          <p:cNvCxnSpPr/>
          <p:nvPr/>
        </p:nvCxnSpPr>
        <p:spPr>
          <a:xfrm>
            <a:off x="7469051" y="5377345"/>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78EBAC4-F276-4147-89F5-4FBAF2B50517}"/>
              </a:ext>
            </a:extLst>
          </p:cNvPr>
          <p:cNvSpPr txBox="1"/>
          <p:nvPr/>
        </p:nvSpPr>
        <p:spPr>
          <a:xfrm>
            <a:off x="7051794" y="5599865"/>
            <a:ext cx="834511" cy="311724"/>
          </a:xfrm>
          <a:prstGeom prst="rect">
            <a:avLst/>
          </a:prstGeom>
          <a:noFill/>
        </p:spPr>
        <p:txBody>
          <a:bodyPr wrap="none" rtlCol="0">
            <a:spAutoFit/>
          </a:bodyPr>
          <a:lstStyle/>
          <a:p>
            <a:pPr algn="ctr"/>
            <a:r>
              <a:rPr lang="en-US" altLang="ko-KR" sz="1000" dirty="0">
                <a:solidFill>
                  <a:srgbClr val="FF0000"/>
                </a:solidFill>
              </a:rPr>
              <a:t>05/2020</a:t>
            </a:r>
            <a:endParaRPr lang="ko-KR" altLang="en-US" sz="1000" dirty="0">
              <a:solidFill>
                <a:srgbClr val="FF0000"/>
              </a:solidFill>
            </a:endParaRPr>
          </a:p>
        </p:txBody>
      </p:sp>
      <p:sp>
        <p:nvSpPr>
          <p:cNvPr id="28" name="TextBox 27">
            <a:extLst>
              <a:ext uri="{FF2B5EF4-FFF2-40B4-BE49-F238E27FC236}">
                <a16:creationId xmlns:a16="http://schemas.microsoft.com/office/drawing/2014/main" id="{EA679C90-EE86-4EEF-8993-9F93AA8AFB10}"/>
              </a:ext>
            </a:extLst>
          </p:cNvPr>
          <p:cNvSpPr txBox="1"/>
          <p:nvPr/>
        </p:nvSpPr>
        <p:spPr>
          <a:xfrm>
            <a:off x="6639818" y="4784173"/>
            <a:ext cx="1658468" cy="506552"/>
          </a:xfrm>
          <a:prstGeom prst="rect">
            <a:avLst/>
          </a:prstGeom>
          <a:noFill/>
        </p:spPr>
        <p:txBody>
          <a:bodyPr wrap="none" rtlCol="0">
            <a:spAutoFit/>
          </a:bodyPr>
          <a:lstStyle/>
          <a:p>
            <a:pPr algn="ctr"/>
            <a:r>
              <a:rPr lang="en-US" altLang="ko-KR" sz="1000" b="1" dirty="0">
                <a:solidFill>
                  <a:srgbClr val="FF0000"/>
                </a:solidFill>
              </a:rPr>
              <a:t>Start Recirculation</a:t>
            </a:r>
          </a:p>
          <a:p>
            <a:pPr algn="ctr"/>
            <a:r>
              <a:rPr lang="en-US" altLang="ko-KR" sz="1000" b="1" dirty="0">
                <a:solidFill>
                  <a:srgbClr val="FF0000"/>
                </a:solidFill>
              </a:rPr>
              <a:t>2</a:t>
            </a:r>
            <a:r>
              <a:rPr lang="en-US" altLang="ko-KR" sz="1000" b="1" baseline="30000" dirty="0">
                <a:solidFill>
                  <a:srgbClr val="FF0000"/>
                </a:solidFill>
              </a:rPr>
              <a:t>nd</a:t>
            </a:r>
            <a:r>
              <a:rPr lang="en-US" altLang="ko-KR" sz="1000" b="1" dirty="0">
                <a:solidFill>
                  <a:srgbClr val="FF0000"/>
                </a:solidFill>
              </a:rPr>
              <a:t> Ballot</a:t>
            </a:r>
            <a:endParaRPr lang="ko-KR" altLang="en-US" sz="1000" b="1" dirty="0">
              <a:solidFill>
                <a:srgbClr val="FF0000"/>
              </a:solidFill>
            </a:endParaRPr>
          </a:p>
        </p:txBody>
      </p:sp>
      <p:cxnSp>
        <p:nvCxnSpPr>
          <p:cNvPr id="29" name="직선 연결선 28">
            <a:extLst>
              <a:ext uri="{FF2B5EF4-FFF2-40B4-BE49-F238E27FC236}">
                <a16:creationId xmlns:a16="http://schemas.microsoft.com/office/drawing/2014/main" id="{B5EA1D4D-DA3D-445B-940F-B9F05EDBA50E}"/>
              </a:ext>
            </a:extLst>
          </p:cNvPr>
          <p:cNvCxnSpPr>
            <a:cxnSpLocks/>
            <a:stCxn id="28" idx="2"/>
          </p:cNvCxnSpPr>
          <p:nvPr/>
        </p:nvCxnSpPr>
        <p:spPr>
          <a:xfrm flipH="1">
            <a:off x="7469049" y="5290725"/>
            <a:ext cx="3" cy="195675"/>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0" name="직선 연결선 29">
            <a:extLst>
              <a:ext uri="{FF2B5EF4-FFF2-40B4-BE49-F238E27FC236}">
                <a16:creationId xmlns:a16="http://schemas.microsoft.com/office/drawing/2014/main" id="{114556F5-D738-43F7-AA8C-EBF017BA0991}"/>
              </a:ext>
            </a:extLst>
          </p:cNvPr>
          <p:cNvCxnSpPr/>
          <p:nvPr/>
        </p:nvCxnSpPr>
        <p:spPr>
          <a:xfrm>
            <a:off x="6959517" y="5381756"/>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FB3EE320-84FD-485B-9417-12157A29B641}"/>
              </a:ext>
            </a:extLst>
          </p:cNvPr>
          <p:cNvCxnSpPr/>
          <p:nvPr/>
        </p:nvCxnSpPr>
        <p:spPr>
          <a:xfrm>
            <a:off x="6419670" y="5385121"/>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직선 연결선 31">
            <a:extLst>
              <a:ext uri="{FF2B5EF4-FFF2-40B4-BE49-F238E27FC236}">
                <a16:creationId xmlns:a16="http://schemas.microsoft.com/office/drawing/2014/main" id="{A615E992-0A6C-4035-BE31-1A1A47D13B57}"/>
              </a:ext>
            </a:extLst>
          </p:cNvPr>
          <p:cNvCxnSpPr/>
          <p:nvPr/>
        </p:nvCxnSpPr>
        <p:spPr>
          <a:xfrm>
            <a:off x="5854201" y="5377345"/>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F5602FFD-6CFE-49B2-90C9-BC57F7FB7696}"/>
              </a:ext>
            </a:extLst>
          </p:cNvPr>
          <p:cNvCxnSpPr/>
          <p:nvPr/>
        </p:nvCxnSpPr>
        <p:spPr>
          <a:xfrm>
            <a:off x="5317316" y="5377345"/>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794F3680-2DF1-452B-A159-E682E81EF298}"/>
              </a:ext>
            </a:extLst>
          </p:cNvPr>
          <p:cNvCxnSpPr/>
          <p:nvPr/>
        </p:nvCxnSpPr>
        <p:spPr>
          <a:xfrm>
            <a:off x="4738485" y="5372142"/>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직선 연결선 34">
            <a:extLst>
              <a:ext uri="{FF2B5EF4-FFF2-40B4-BE49-F238E27FC236}">
                <a16:creationId xmlns:a16="http://schemas.microsoft.com/office/drawing/2014/main" id="{DC88E3A5-FB14-4AC8-896E-35A99E38E673}"/>
              </a:ext>
            </a:extLst>
          </p:cNvPr>
          <p:cNvCxnSpPr/>
          <p:nvPr/>
        </p:nvCxnSpPr>
        <p:spPr>
          <a:xfrm>
            <a:off x="4134489" y="5377345"/>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직선 연결선 35">
            <a:extLst>
              <a:ext uri="{FF2B5EF4-FFF2-40B4-BE49-F238E27FC236}">
                <a16:creationId xmlns:a16="http://schemas.microsoft.com/office/drawing/2014/main" id="{306337B8-AF54-4D2D-891B-5737200914C0}"/>
              </a:ext>
            </a:extLst>
          </p:cNvPr>
          <p:cNvCxnSpPr/>
          <p:nvPr/>
        </p:nvCxnSpPr>
        <p:spPr>
          <a:xfrm>
            <a:off x="3572437" y="5393510"/>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9D58840-1E62-4EBF-B22D-18B225C23E7D}"/>
              </a:ext>
            </a:extLst>
          </p:cNvPr>
          <p:cNvSpPr txBox="1"/>
          <p:nvPr/>
        </p:nvSpPr>
        <p:spPr>
          <a:xfrm>
            <a:off x="6545698" y="5921717"/>
            <a:ext cx="834511" cy="311724"/>
          </a:xfrm>
          <a:prstGeom prst="rect">
            <a:avLst/>
          </a:prstGeom>
          <a:noFill/>
        </p:spPr>
        <p:txBody>
          <a:bodyPr wrap="none" rtlCol="0">
            <a:spAutoFit/>
          </a:bodyPr>
          <a:lstStyle>
            <a:defPPr>
              <a:defRPr lang="en-US"/>
            </a:defPPr>
            <a:lvl1pPr algn="ctr">
              <a:defRPr sz="1000">
                <a:solidFill>
                  <a:schemeClr val="accent6">
                    <a:lumMod val="75000"/>
                  </a:schemeClr>
                </a:solidFill>
              </a:defRPr>
            </a:lvl1pPr>
          </a:lstStyle>
          <a:p>
            <a:r>
              <a:rPr lang="en-US" altLang="ko-KR" dirty="0"/>
              <a:t>04/2020</a:t>
            </a:r>
            <a:endParaRPr lang="ko-KR" altLang="en-US" dirty="0"/>
          </a:p>
        </p:txBody>
      </p:sp>
      <p:sp>
        <p:nvSpPr>
          <p:cNvPr id="38" name="TextBox 37">
            <a:extLst>
              <a:ext uri="{FF2B5EF4-FFF2-40B4-BE49-F238E27FC236}">
                <a16:creationId xmlns:a16="http://schemas.microsoft.com/office/drawing/2014/main" id="{81A64F9B-E05A-4675-9091-7B38FD98CB60}"/>
              </a:ext>
            </a:extLst>
          </p:cNvPr>
          <p:cNvSpPr txBox="1"/>
          <p:nvPr/>
        </p:nvSpPr>
        <p:spPr>
          <a:xfrm>
            <a:off x="6000554" y="5599865"/>
            <a:ext cx="834511" cy="311724"/>
          </a:xfrm>
          <a:prstGeom prst="rect">
            <a:avLst/>
          </a:prstGeom>
          <a:noFill/>
        </p:spPr>
        <p:txBody>
          <a:bodyPr wrap="none" rtlCol="0">
            <a:spAutoFit/>
          </a:bodyPr>
          <a:lstStyle/>
          <a:p>
            <a:pPr algn="ctr"/>
            <a:r>
              <a:rPr lang="en-US" altLang="ko-KR" sz="1000" dirty="0"/>
              <a:t>03/2020</a:t>
            </a:r>
            <a:endParaRPr lang="ko-KR" altLang="en-US" sz="1000" dirty="0"/>
          </a:p>
        </p:txBody>
      </p:sp>
      <p:sp>
        <p:nvSpPr>
          <p:cNvPr id="39" name="TextBox 38">
            <a:extLst>
              <a:ext uri="{FF2B5EF4-FFF2-40B4-BE49-F238E27FC236}">
                <a16:creationId xmlns:a16="http://schemas.microsoft.com/office/drawing/2014/main" id="{79414618-30F3-48A9-82AB-8728DFF3F454}"/>
              </a:ext>
            </a:extLst>
          </p:cNvPr>
          <p:cNvSpPr txBox="1"/>
          <p:nvPr/>
        </p:nvSpPr>
        <p:spPr>
          <a:xfrm>
            <a:off x="5436945" y="5921717"/>
            <a:ext cx="834511" cy="311724"/>
          </a:xfrm>
          <a:prstGeom prst="rect">
            <a:avLst/>
          </a:prstGeom>
          <a:noFill/>
        </p:spPr>
        <p:txBody>
          <a:bodyPr wrap="none" rtlCol="0">
            <a:spAutoFit/>
          </a:bodyPr>
          <a:lstStyle/>
          <a:p>
            <a:pPr algn="ctr"/>
            <a:r>
              <a:rPr lang="en-US" altLang="ko-KR" sz="1000" dirty="0"/>
              <a:t>02/2020</a:t>
            </a:r>
            <a:endParaRPr lang="ko-KR" altLang="en-US" sz="1000" dirty="0"/>
          </a:p>
        </p:txBody>
      </p:sp>
      <p:sp>
        <p:nvSpPr>
          <p:cNvPr id="40" name="TextBox 39">
            <a:extLst>
              <a:ext uri="{FF2B5EF4-FFF2-40B4-BE49-F238E27FC236}">
                <a16:creationId xmlns:a16="http://schemas.microsoft.com/office/drawing/2014/main" id="{682A0D8D-794A-4419-A3B8-3A38B23D4CC3}"/>
              </a:ext>
            </a:extLst>
          </p:cNvPr>
          <p:cNvSpPr txBox="1"/>
          <p:nvPr/>
        </p:nvSpPr>
        <p:spPr>
          <a:xfrm>
            <a:off x="4902289" y="5599865"/>
            <a:ext cx="834511" cy="311724"/>
          </a:xfrm>
          <a:prstGeom prst="rect">
            <a:avLst/>
          </a:prstGeom>
          <a:noFill/>
        </p:spPr>
        <p:txBody>
          <a:bodyPr wrap="none" rtlCol="0">
            <a:spAutoFit/>
          </a:bodyPr>
          <a:lstStyle/>
          <a:p>
            <a:pPr algn="ctr"/>
            <a:r>
              <a:rPr lang="en-US" altLang="ko-KR" sz="1000" dirty="0"/>
              <a:t>01/2020</a:t>
            </a:r>
            <a:endParaRPr lang="ko-KR" altLang="en-US" sz="1000" dirty="0"/>
          </a:p>
        </p:txBody>
      </p:sp>
      <p:sp>
        <p:nvSpPr>
          <p:cNvPr id="41" name="TextBox 40">
            <a:extLst>
              <a:ext uri="{FF2B5EF4-FFF2-40B4-BE49-F238E27FC236}">
                <a16:creationId xmlns:a16="http://schemas.microsoft.com/office/drawing/2014/main" id="{F9092CCF-BC7F-4368-BBD9-049E331C5433}"/>
              </a:ext>
            </a:extLst>
          </p:cNvPr>
          <p:cNvSpPr txBox="1"/>
          <p:nvPr/>
        </p:nvSpPr>
        <p:spPr>
          <a:xfrm>
            <a:off x="4321229" y="5921717"/>
            <a:ext cx="834511" cy="311724"/>
          </a:xfrm>
          <a:prstGeom prst="rect">
            <a:avLst/>
          </a:prstGeom>
          <a:noFill/>
        </p:spPr>
        <p:txBody>
          <a:bodyPr wrap="none" rtlCol="0">
            <a:spAutoFit/>
          </a:bodyPr>
          <a:lstStyle/>
          <a:p>
            <a:pPr algn="ctr"/>
            <a:r>
              <a:rPr lang="en-US" altLang="ko-KR" sz="1000" dirty="0"/>
              <a:t>12/2019</a:t>
            </a:r>
            <a:endParaRPr lang="ko-KR" altLang="en-US" sz="1000" dirty="0"/>
          </a:p>
        </p:txBody>
      </p:sp>
      <p:sp>
        <p:nvSpPr>
          <p:cNvPr id="42" name="TextBox 41">
            <a:extLst>
              <a:ext uri="{FF2B5EF4-FFF2-40B4-BE49-F238E27FC236}">
                <a16:creationId xmlns:a16="http://schemas.microsoft.com/office/drawing/2014/main" id="{417A91D6-DAA2-410C-911F-1CF3CCCAEB67}"/>
              </a:ext>
            </a:extLst>
          </p:cNvPr>
          <p:cNvSpPr txBox="1"/>
          <p:nvPr/>
        </p:nvSpPr>
        <p:spPr>
          <a:xfrm>
            <a:off x="3717233" y="5610851"/>
            <a:ext cx="834511" cy="311724"/>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11/2019</a:t>
            </a:r>
            <a:endParaRPr lang="ko-KR" altLang="en-US" dirty="0"/>
          </a:p>
        </p:txBody>
      </p:sp>
      <p:sp>
        <p:nvSpPr>
          <p:cNvPr id="43" name="TextBox 42">
            <a:extLst>
              <a:ext uri="{FF2B5EF4-FFF2-40B4-BE49-F238E27FC236}">
                <a16:creationId xmlns:a16="http://schemas.microsoft.com/office/drawing/2014/main" id="{80DACAF2-A377-4D16-9A4F-14EA52D5516A}"/>
              </a:ext>
            </a:extLst>
          </p:cNvPr>
          <p:cNvSpPr txBox="1"/>
          <p:nvPr/>
        </p:nvSpPr>
        <p:spPr>
          <a:xfrm>
            <a:off x="3155181" y="5921716"/>
            <a:ext cx="834511" cy="311724"/>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10/2019</a:t>
            </a:r>
            <a:endParaRPr lang="ko-KR" altLang="en-US" dirty="0"/>
          </a:p>
        </p:txBody>
      </p:sp>
      <p:cxnSp>
        <p:nvCxnSpPr>
          <p:cNvPr id="44" name="직선 연결선 43">
            <a:extLst>
              <a:ext uri="{FF2B5EF4-FFF2-40B4-BE49-F238E27FC236}">
                <a16:creationId xmlns:a16="http://schemas.microsoft.com/office/drawing/2014/main" id="{661CC832-A670-4916-A3F3-3E960884280D}"/>
              </a:ext>
            </a:extLst>
          </p:cNvPr>
          <p:cNvCxnSpPr/>
          <p:nvPr/>
        </p:nvCxnSpPr>
        <p:spPr>
          <a:xfrm>
            <a:off x="3027164" y="5384508"/>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AA5F0A8-35ED-40D6-9F76-2956B81280EE}"/>
              </a:ext>
            </a:extLst>
          </p:cNvPr>
          <p:cNvSpPr txBox="1"/>
          <p:nvPr/>
        </p:nvSpPr>
        <p:spPr>
          <a:xfrm>
            <a:off x="2609908" y="5610849"/>
            <a:ext cx="834511" cy="311724"/>
          </a:xfrm>
          <a:prstGeom prst="rect">
            <a:avLst/>
          </a:prstGeom>
          <a:noFill/>
        </p:spPr>
        <p:txBody>
          <a:bodyPr wrap="none" rtlCol="0">
            <a:spAutoFit/>
          </a:bodyPr>
          <a:lstStyle>
            <a:defPPr>
              <a:defRPr lang="en-US"/>
            </a:defPPr>
            <a:lvl1pPr algn="ctr">
              <a:defRPr sz="1000">
                <a:solidFill>
                  <a:srgbClr val="FF0000"/>
                </a:solidFill>
              </a:defRPr>
            </a:lvl1pPr>
          </a:lstStyle>
          <a:p>
            <a:r>
              <a:rPr lang="en-US" altLang="ko-KR" dirty="0"/>
              <a:t>09/2019</a:t>
            </a:r>
            <a:endParaRPr lang="ko-KR" altLang="en-US" dirty="0"/>
          </a:p>
        </p:txBody>
      </p:sp>
      <p:cxnSp>
        <p:nvCxnSpPr>
          <p:cNvPr id="46" name="직선 연결선 45">
            <a:extLst>
              <a:ext uri="{FF2B5EF4-FFF2-40B4-BE49-F238E27FC236}">
                <a16:creationId xmlns:a16="http://schemas.microsoft.com/office/drawing/2014/main" id="{360628D0-7A05-4656-9622-7CD498D37BAB}"/>
              </a:ext>
            </a:extLst>
          </p:cNvPr>
          <p:cNvCxnSpPr/>
          <p:nvPr/>
        </p:nvCxnSpPr>
        <p:spPr>
          <a:xfrm>
            <a:off x="1433284" y="5372142"/>
            <a:ext cx="0" cy="2181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4CF2AF5-F111-48B1-9057-07E87302E2E4}"/>
              </a:ext>
            </a:extLst>
          </p:cNvPr>
          <p:cNvSpPr txBox="1"/>
          <p:nvPr/>
        </p:nvSpPr>
        <p:spPr>
          <a:xfrm>
            <a:off x="1016523" y="5610849"/>
            <a:ext cx="834511" cy="311724"/>
          </a:xfrm>
          <a:prstGeom prst="rect">
            <a:avLst/>
          </a:prstGeom>
          <a:noFill/>
        </p:spPr>
        <p:txBody>
          <a:bodyPr wrap="none" rtlCol="0">
            <a:spAutoFit/>
          </a:bodyPr>
          <a:lstStyle/>
          <a:p>
            <a:pPr algn="ctr"/>
            <a:r>
              <a:rPr lang="en-US" altLang="ko-KR" sz="1000" dirty="0"/>
              <a:t>06/2019</a:t>
            </a:r>
            <a:endParaRPr lang="ko-KR" altLang="en-US" sz="1000" dirty="0"/>
          </a:p>
        </p:txBody>
      </p:sp>
      <p:sp>
        <p:nvSpPr>
          <p:cNvPr id="48" name="TextBox 47">
            <a:extLst>
              <a:ext uri="{FF2B5EF4-FFF2-40B4-BE49-F238E27FC236}">
                <a16:creationId xmlns:a16="http://schemas.microsoft.com/office/drawing/2014/main" id="{6473454C-4B4A-449D-950A-7C1BC42536AC}"/>
              </a:ext>
            </a:extLst>
          </p:cNvPr>
          <p:cNvSpPr txBox="1"/>
          <p:nvPr/>
        </p:nvSpPr>
        <p:spPr>
          <a:xfrm>
            <a:off x="5023695" y="4767390"/>
            <a:ext cx="1658468" cy="506552"/>
          </a:xfrm>
          <a:prstGeom prst="rect">
            <a:avLst/>
          </a:prstGeom>
          <a:noFill/>
        </p:spPr>
        <p:txBody>
          <a:bodyPr wrap="none" rtlCol="0">
            <a:spAutoFit/>
          </a:bodyPr>
          <a:lstStyle/>
          <a:p>
            <a:pPr algn="ctr"/>
            <a:r>
              <a:rPr lang="en-US" altLang="ko-KR" sz="1000" b="1" dirty="0">
                <a:solidFill>
                  <a:srgbClr val="FF0000"/>
                </a:solidFill>
              </a:rPr>
              <a:t>Start Recirculation</a:t>
            </a:r>
          </a:p>
          <a:p>
            <a:pPr algn="ctr"/>
            <a:r>
              <a:rPr lang="en-US" altLang="ko-KR" sz="1000" b="1" dirty="0">
                <a:solidFill>
                  <a:srgbClr val="FF0000"/>
                </a:solidFill>
              </a:rPr>
              <a:t>1</a:t>
            </a:r>
            <a:r>
              <a:rPr lang="en-US" altLang="ko-KR" sz="1000" b="1" baseline="30000" dirty="0">
                <a:solidFill>
                  <a:srgbClr val="FF0000"/>
                </a:solidFill>
              </a:rPr>
              <a:t>st</a:t>
            </a:r>
            <a:r>
              <a:rPr lang="en-US" altLang="ko-KR" sz="1000" b="1" dirty="0">
                <a:solidFill>
                  <a:srgbClr val="FF0000"/>
                </a:solidFill>
              </a:rPr>
              <a:t> Ballot</a:t>
            </a:r>
            <a:endParaRPr lang="ko-KR" altLang="en-US" sz="1000" b="1" dirty="0">
              <a:solidFill>
                <a:srgbClr val="FF0000"/>
              </a:solidFill>
            </a:endParaRPr>
          </a:p>
        </p:txBody>
      </p:sp>
      <p:sp>
        <p:nvSpPr>
          <p:cNvPr id="49" name="직사각형 48">
            <a:extLst>
              <a:ext uri="{FF2B5EF4-FFF2-40B4-BE49-F238E27FC236}">
                <a16:creationId xmlns:a16="http://schemas.microsoft.com/office/drawing/2014/main" id="{FB839180-7E84-4CD2-B329-4852374E9F29}"/>
              </a:ext>
            </a:extLst>
          </p:cNvPr>
          <p:cNvSpPr/>
          <p:nvPr/>
        </p:nvSpPr>
        <p:spPr>
          <a:xfrm>
            <a:off x="5835433" y="4002718"/>
            <a:ext cx="2257157" cy="311724"/>
          </a:xfrm>
          <a:prstGeom prst="rect">
            <a:avLst/>
          </a:prstGeom>
          <a:noFill/>
        </p:spPr>
        <p:txBody>
          <a:bodyPr wrap="none" rtlCol="0">
            <a:spAutoFit/>
          </a:bodyPr>
          <a:lstStyle/>
          <a:p>
            <a:pPr algn="ctr"/>
            <a:r>
              <a:rPr lang="ko-KR" altLang="en-US" sz="1000" dirty="0" err="1">
                <a:solidFill>
                  <a:schemeClr val="accent6">
                    <a:lumMod val="75000"/>
                  </a:schemeClr>
                </a:solidFill>
              </a:rPr>
              <a:t>Ballot</a:t>
            </a:r>
            <a:r>
              <a:rPr lang="ko-KR" altLang="en-US" sz="1000" dirty="0">
                <a:solidFill>
                  <a:schemeClr val="accent6">
                    <a:lumMod val="75000"/>
                  </a:schemeClr>
                </a:solidFill>
              </a:rPr>
              <a:t> </a:t>
            </a:r>
            <a:r>
              <a:rPr lang="ko-KR" altLang="en-US" sz="1000" dirty="0" err="1">
                <a:solidFill>
                  <a:schemeClr val="accent6">
                    <a:lumMod val="75000"/>
                  </a:schemeClr>
                </a:solidFill>
              </a:rPr>
              <a:t>Resolution</a:t>
            </a:r>
            <a:r>
              <a:rPr lang="ko-KR" altLang="en-US" sz="1000" dirty="0">
                <a:solidFill>
                  <a:schemeClr val="accent6">
                    <a:lumMod val="75000"/>
                  </a:schemeClr>
                </a:solidFill>
              </a:rPr>
              <a:t> </a:t>
            </a:r>
            <a:r>
              <a:rPr lang="ko-KR" altLang="en-US" sz="1000" dirty="0" err="1">
                <a:solidFill>
                  <a:schemeClr val="accent6">
                    <a:lumMod val="75000"/>
                  </a:schemeClr>
                </a:solidFill>
              </a:rPr>
              <a:t>Telecon</a:t>
            </a:r>
            <a:r>
              <a:rPr lang="ko-KR" altLang="en-US" sz="1000" dirty="0">
                <a:solidFill>
                  <a:schemeClr val="accent6">
                    <a:lumMod val="75000"/>
                  </a:schemeClr>
                </a:solidFill>
              </a:rPr>
              <a:t> 1</a:t>
            </a:r>
          </a:p>
        </p:txBody>
      </p:sp>
      <p:cxnSp>
        <p:nvCxnSpPr>
          <p:cNvPr id="50" name="직선 연결선 49">
            <a:extLst>
              <a:ext uri="{FF2B5EF4-FFF2-40B4-BE49-F238E27FC236}">
                <a16:creationId xmlns:a16="http://schemas.microsoft.com/office/drawing/2014/main" id="{2977AB0F-F16F-4BB4-873B-9FDB3F1ED8BB}"/>
              </a:ext>
            </a:extLst>
          </p:cNvPr>
          <p:cNvCxnSpPr>
            <a:cxnSpLocks/>
            <a:stCxn id="49" idx="2"/>
          </p:cNvCxnSpPr>
          <p:nvPr/>
        </p:nvCxnSpPr>
        <p:spPr>
          <a:xfrm>
            <a:off x="6964012" y="4314442"/>
            <a:ext cx="0" cy="1171958"/>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D918AA7-D9CE-40D5-8E3F-01892E372D2F}"/>
              </a:ext>
            </a:extLst>
          </p:cNvPr>
          <p:cNvSpPr txBox="1"/>
          <p:nvPr/>
        </p:nvSpPr>
        <p:spPr>
          <a:xfrm>
            <a:off x="3486451" y="4771990"/>
            <a:ext cx="1291138" cy="506552"/>
          </a:xfrm>
          <a:prstGeom prst="rect">
            <a:avLst/>
          </a:prstGeom>
          <a:noFill/>
        </p:spPr>
        <p:txBody>
          <a:bodyPr wrap="none" rtlCol="0">
            <a:spAutoFit/>
          </a:bodyPr>
          <a:lstStyle/>
          <a:p>
            <a:pPr algn="ctr"/>
            <a:r>
              <a:rPr lang="en-US" altLang="ko-KR" sz="1000" b="1" dirty="0">
                <a:solidFill>
                  <a:srgbClr val="FF0000"/>
                </a:solidFill>
              </a:rPr>
              <a:t>Start Sponsor</a:t>
            </a:r>
          </a:p>
          <a:p>
            <a:pPr algn="ctr"/>
            <a:r>
              <a:rPr lang="en-US" altLang="ko-KR" sz="1000" b="1" dirty="0">
                <a:solidFill>
                  <a:srgbClr val="FF0000"/>
                </a:solidFill>
              </a:rPr>
              <a:t>Ballot</a:t>
            </a:r>
            <a:endParaRPr lang="ko-KR" altLang="en-US" sz="1000" b="1" dirty="0">
              <a:solidFill>
                <a:srgbClr val="FF0000"/>
              </a:solidFill>
            </a:endParaRPr>
          </a:p>
        </p:txBody>
      </p:sp>
      <p:sp>
        <p:nvSpPr>
          <p:cNvPr id="52" name="TextBox 51">
            <a:extLst>
              <a:ext uri="{FF2B5EF4-FFF2-40B4-BE49-F238E27FC236}">
                <a16:creationId xmlns:a16="http://schemas.microsoft.com/office/drawing/2014/main" id="{A654F29D-CED7-4691-848B-783FF1D2DFE3}"/>
              </a:ext>
            </a:extLst>
          </p:cNvPr>
          <p:cNvSpPr txBox="1"/>
          <p:nvPr/>
        </p:nvSpPr>
        <p:spPr>
          <a:xfrm>
            <a:off x="1810505" y="3193842"/>
            <a:ext cx="3580360" cy="506552"/>
          </a:xfrm>
          <a:prstGeom prst="rect">
            <a:avLst/>
          </a:prstGeom>
          <a:noFill/>
        </p:spPr>
        <p:txBody>
          <a:bodyPr wrap="none" rtlCol="0">
            <a:spAutoFit/>
          </a:bodyPr>
          <a:lstStyle/>
          <a:p>
            <a:pPr algn="ctr"/>
            <a:r>
              <a:rPr lang="en-US" altLang="ko-KR" sz="1000" b="1" dirty="0">
                <a:solidFill>
                  <a:srgbClr val="FF0000"/>
                </a:solidFill>
              </a:rPr>
              <a:t>Open Sponsor Ballot Invitation</a:t>
            </a:r>
          </a:p>
          <a:p>
            <a:pPr algn="ctr"/>
            <a:r>
              <a:rPr lang="en-US" altLang="ko-KR" sz="1000" dirty="0"/>
              <a:t>Mandatory Editorial Coordination submission</a:t>
            </a:r>
            <a:endParaRPr lang="ko-KR" altLang="en-US" sz="1000" dirty="0"/>
          </a:p>
        </p:txBody>
      </p:sp>
      <p:cxnSp>
        <p:nvCxnSpPr>
          <p:cNvPr id="53" name="직선 연결선 52">
            <a:extLst>
              <a:ext uri="{FF2B5EF4-FFF2-40B4-BE49-F238E27FC236}">
                <a16:creationId xmlns:a16="http://schemas.microsoft.com/office/drawing/2014/main" id="{B0A6BC2C-F12B-406A-BAA4-591EDDBD4873}"/>
              </a:ext>
            </a:extLst>
          </p:cNvPr>
          <p:cNvCxnSpPr>
            <a:cxnSpLocks/>
            <a:stCxn id="52" idx="2"/>
          </p:cNvCxnSpPr>
          <p:nvPr/>
        </p:nvCxnSpPr>
        <p:spPr>
          <a:xfrm>
            <a:off x="3600685" y="3700394"/>
            <a:ext cx="0" cy="1847508"/>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4" name="직선 연결선 53">
            <a:extLst>
              <a:ext uri="{FF2B5EF4-FFF2-40B4-BE49-F238E27FC236}">
                <a16:creationId xmlns:a16="http://schemas.microsoft.com/office/drawing/2014/main" id="{D9122A31-540A-44B7-A12C-AC2C6F14860D}"/>
              </a:ext>
            </a:extLst>
          </p:cNvPr>
          <p:cNvCxnSpPr>
            <a:cxnSpLocks/>
            <a:stCxn id="51" idx="2"/>
          </p:cNvCxnSpPr>
          <p:nvPr/>
        </p:nvCxnSpPr>
        <p:spPr>
          <a:xfrm>
            <a:off x="4132021" y="5278542"/>
            <a:ext cx="11934" cy="256284"/>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968DA12-C8AA-445C-9533-4F0BAC42BC0D}"/>
              </a:ext>
            </a:extLst>
          </p:cNvPr>
          <p:cNvSpPr txBox="1"/>
          <p:nvPr/>
        </p:nvSpPr>
        <p:spPr>
          <a:xfrm>
            <a:off x="854770" y="4789182"/>
            <a:ext cx="1147046" cy="506552"/>
          </a:xfrm>
          <a:prstGeom prst="rect">
            <a:avLst/>
          </a:prstGeom>
          <a:noFill/>
        </p:spPr>
        <p:txBody>
          <a:bodyPr wrap="none" rtlCol="0">
            <a:spAutoFit/>
          </a:bodyPr>
          <a:lstStyle/>
          <a:p>
            <a:pPr algn="ctr"/>
            <a:r>
              <a:rPr lang="en-US" altLang="ko-KR" sz="1000" b="1" dirty="0">
                <a:solidFill>
                  <a:srgbClr val="FF0000"/>
                </a:solidFill>
              </a:rPr>
              <a:t>WG 1</a:t>
            </a:r>
            <a:r>
              <a:rPr lang="en-US" altLang="ko-KR" sz="1000" b="1" baseline="30000" dirty="0">
                <a:solidFill>
                  <a:srgbClr val="FF0000"/>
                </a:solidFill>
              </a:rPr>
              <a:t>st</a:t>
            </a:r>
          </a:p>
          <a:p>
            <a:pPr algn="ctr"/>
            <a:r>
              <a:rPr lang="en-US" altLang="ko-KR" sz="1000" b="1" dirty="0">
                <a:solidFill>
                  <a:srgbClr val="FF0000"/>
                </a:solidFill>
              </a:rPr>
              <a:t>letter Ballot</a:t>
            </a:r>
            <a:endParaRPr lang="ko-KR" altLang="en-US" sz="1000" b="1" dirty="0">
              <a:solidFill>
                <a:srgbClr val="FF0000"/>
              </a:solidFill>
            </a:endParaRPr>
          </a:p>
        </p:txBody>
      </p:sp>
      <p:sp>
        <p:nvSpPr>
          <p:cNvPr id="56" name="TextBox 55">
            <a:extLst>
              <a:ext uri="{FF2B5EF4-FFF2-40B4-BE49-F238E27FC236}">
                <a16:creationId xmlns:a16="http://schemas.microsoft.com/office/drawing/2014/main" id="{BD591DE5-BB2D-402A-9F23-82F6CED61FD1}"/>
              </a:ext>
            </a:extLst>
          </p:cNvPr>
          <p:cNvSpPr txBox="1"/>
          <p:nvPr/>
        </p:nvSpPr>
        <p:spPr>
          <a:xfrm>
            <a:off x="2453639" y="3741427"/>
            <a:ext cx="1147046" cy="506552"/>
          </a:xfrm>
          <a:prstGeom prst="rect">
            <a:avLst/>
          </a:prstGeom>
          <a:noFill/>
        </p:spPr>
        <p:txBody>
          <a:bodyPr wrap="none" rtlCol="0">
            <a:spAutoFit/>
          </a:bodyPr>
          <a:lstStyle/>
          <a:p>
            <a:pPr algn="ctr"/>
            <a:r>
              <a:rPr lang="en-US" altLang="ko-KR" sz="1000" b="1" dirty="0">
                <a:solidFill>
                  <a:srgbClr val="FF0000"/>
                </a:solidFill>
              </a:rPr>
              <a:t>WG 2</a:t>
            </a:r>
            <a:r>
              <a:rPr lang="en-US" altLang="ko-KR" sz="1000" b="1" baseline="30000" dirty="0">
                <a:solidFill>
                  <a:srgbClr val="FF0000"/>
                </a:solidFill>
              </a:rPr>
              <a:t>nd</a:t>
            </a:r>
            <a:r>
              <a:rPr lang="en-US" altLang="ko-KR" sz="1000" b="1" dirty="0">
                <a:solidFill>
                  <a:srgbClr val="FF0000"/>
                </a:solidFill>
              </a:rPr>
              <a:t> </a:t>
            </a:r>
            <a:endParaRPr lang="en-US" altLang="ko-KR" sz="1000" b="1" baseline="30000" dirty="0">
              <a:solidFill>
                <a:srgbClr val="FF0000"/>
              </a:solidFill>
            </a:endParaRPr>
          </a:p>
          <a:p>
            <a:pPr algn="ctr"/>
            <a:r>
              <a:rPr lang="en-US" altLang="ko-KR" sz="1000" b="1" dirty="0">
                <a:solidFill>
                  <a:srgbClr val="FF0000"/>
                </a:solidFill>
              </a:rPr>
              <a:t>letter Ballot</a:t>
            </a:r>
            <a:endParaRPr lang="ko-KR" altLang="en-US" sz="1000" b="1" dirty="0">
              <a:solidFill>
                <a:srgbClr val="FF0000"/>
              </a:solidFill>
            </a:endParaRPr>
          </a:p>
        </p:txBody>
      </p:sp>
      <p:cxnSp>
        <p:nvCxnSpPr>
          <p:cNvPr id="57" name="직선 연결선 56">
            <a:extLst>
              <a:ext uri="{FF2B5EF4-FFF2-40B4-BE49-F238E27FC236}">
                <a16:creationId xmlns:a16="http://schemas.microsoft.com/office/drawing/2014/main" id="{24DEEDC1-AA12-4AC8-981F-21DC3CE30AD2}"/>
              </a:ext>
            </a:extLst>
          </p:cNvPr>
          <p:cNvCxnSpPr>
            <a:cxnSpLocks/>
            <a:stCxn id="56" idx="2"/>
          </p:cNvCxnSpPr>
          <p:nvPr/>
        </p:nvCxnSpPr>
        <p:spPr>
          <a:xfrm>
            <a:off x="3027162" y="4247979"/>
            <a:ext cx="0" cy="118999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8" name="직사각형 57">
            <a:extLst>
              <a:ext uri="{FF2B5EF4-FFF2-40B4-BE49-F238E27FC236}">
                <a16:creationId xmlns:a16="http://schemas.microsoft.com/office/drawing/2014/main" id="{24E9359F-8ACB-4539-A6F2-FCC1D34C6586}"/>
              </a:ext>
            </a:extLst>
          </p:cNvPr>
          <p:cNvSpPr/>
          <p:nvPr/>
        </p:nvSpPr>
        <p:spPr>
          <a:xfrm>
            <a:off x="3635618" y="4349524"/>
            <a:ext cx="2212509" cy="311724"/>
          </a:xfrm>
          <a:prstGeom prst="rect">
            <a:avLst/>
          </a:prstGeom>
          <a:noFill/>
        </p:spPr>
        <p:txBody>
          <a:bodyPr wrap="none" rtlCol="0">
            <a:spAutoFit/>
          </a:bodyPr>
          <a:lstStyle/>
          <a:p>
            <a:pPr algn="ctr"/>
            <a:r>
              <a:rPr lang="ko-KR" altLang="en-US" sz="1000" dirty="0" err="1"/>
              <a:t>Sent</a:t>
            </a:r>
            <a:r>
              <a:rPr lang="ko-KR" altLang="en-US" sz="1000" dirty="0"/>
              <a:t> </a:t>
            </a:r>
            <a:r>
              <a:rPr lang="ko-KR" altLang="en-US" sz="1000" dirty="0" err="1"/>
              <a:t>comments</a:t>
            </a:r>
            <a:r>
              <a:rPr lang="ko-KR" altLang="en-US" sz="1000" dirty="0"/>
              <a:t> </a:t>
            </a:r>
            <a:r>
              <a:rPr lang="ko-KR" altLang="en-US" sz="1000" dirty="0" err="1"/>
              <a:t>to</a:t>
            </a:r>
            <a:r>
              <a:rPr lang="ko-KR" altLang="en-US" sz="1000" dirty="0"/>
              <a:t> </a:t>
            </a:r>
            <a:r>
              <a:rPr lang="ko-KR" altLang="en-US" sz="1000" dirty="0" err="1"/>
              <a:t>the</a:t>
            </a:r>
            <a:r>
              <a:rPr lang="ko-KR" altLang="en-US" sz="1000" dirty="0"/>
              <a:t> WG</a:t>
            </a:r>
          </a:p>
        </p:txBody>
      </p:sp>
      <p:cxnSp>
        <p:nvCxnSpPr>
          <p:cNvPr id="59" name="직선 연결선 58">
            <a:extLst>
              <a:ext uri="{FF2B5EF4-FFF2-40B4-BE49-F238E27FC236}">
                <a16:creationId xmlns:a16="http://schemas.microsoft.com/office/drawing/2014/main" id="{0DDFE679-5652-49F4-BE15-2D30F51FA56C}"/>
              </a:ext>
            </a:extLst>
          </p:cNvPr>
          <p:cNvCxnSpPr>
            <a:cxnSpLocks/>
            <a:stCxn id="58" idx="2"/>
          </p:cNvCxnSpPr>
          <p:nvPr/>
        </p:nvCxnSpPr>
        <p:spPr>
          <a:xfrm>
            <a:off x="4741873" y="4661247"/>
            <a:ext cx="0" cy="77382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0" name="직선 연결선 59">
            <a:extLst>
              <a:ext uri="{FF2B5EF4-FFF2-40B4-BE49-F238E27FC236}">
                <a16:creationId xmlns:a16="http://schemas.microsoft.com/office/drawing/2014/main" id="{770ECFBA-53A0-4C9D-8596-7332F9188366}"/>
              </a:ext>
            </a:extLst>
          </p:cNvPr>
          <p:cNvCxnSpPr>
            <a:cxnSpLocks/>
            <a:endCxn id="41" idx="0"/>
          </p:cNvCxnSpPr>
          <p:nvPr/>
        </p:nvCxnSpPr>
        <p:spPr>
          <a:xfrm flipH="1">
            <a:off x="4738485" y="5545818"/>
            <a:ext cx="8299" cy="375899"/>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1" name="직선 연결선 60">
            <a:extLst>
              <a:ext uri="{FF2B5EF4-FFF2-40B4-BE49-F238E27FC236}">
                <a16:creationId xmlns:a16="http://schemas.microsoft.com/office/drawing/2014/main" id="{69B4AD97-1615-4532-9D9F-2FDB8D8B620B}"/>
              </a:ext>
            </a:extLst>
          </p:cNvPr>
          <p:cNvCxnSpPr>
            <a:cxnSpLocks/>
            <a:endCxn id="43" idx="0"/>
          </p:cNvCxnSpPr>
          <p:nvPr/>
        </p:nvCxnSpPr>
        <p:spPr>
          <a:xfrm flipH="1">
            <a:off x="3572437" y="5457110"/>
            <a:ext cx="8258" cy="464606"/>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2" name="직선 연결선 61">
            <a:extLst>
              <a:ext uri="{FF2B5EF4-FFF2-40B4-BE49-F238E27FC236}">
                <a16:creationId xmlns:a16="http://schemas.microsoft.com/office/drawing/2014/main" id="{A1123C81-5E04-4223-AAC1-91629C5D495B}"/>
              </a:ext>
            </a:extLst>
          </p:cNvPr>
          <p:cNvCxnSpPr>
            <a:cxnSpLocks/>
            <a:endCxn id="39" idx="0"/>
          </p:cNvCxnSpPr>
          <p:nvPr/>
        </p:nvCxnSpPr>
        <p:spPr>
          <a:xfrm flipH="1">
            <a:off x="5854201" y="5506345"/>
            <a:ext cx="2811" cy="415372"/>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3" name="직선 연결선 62">
            <a:extLst>
              <a:ext uri="{FF2B5EF4-FFF2-40B4-BE49-F238E27FC236}">
                <a16:creationId xmlns:a16="http://schemas.microsoft.com/office/drawing/2014/main" id="{960C26EC-57BF-4DAC-8220-9D6902F4291D}"/>
              </a:ext>
            </a:extLst>
          </p:cNvPr>
          <p:cNvCxnSpPr>
            <a:cxnSpLocks/>
            <a:endCxn id="37" idx="0"/>
          </p:cNvCxnSpPr>
          <p:nvPr/>
        </p:nvCxnSpPr>
        <p:spPr>
          <a:xfrm flipH="1">
            <a:off x="6962954" y="5510953"/>
            <a:ext cx="6474" cy="410764"/>
          </a:xfrm>
          <a:prstGeom prst="line">
            <a:avLst/>
          </a:prstGeom>
          <a:ln>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4" name="직사각형 63">
            <a:extLst>
              <a:ext uri="{FF2B5EF4-FFF2-40B4-BE49-F238E27FC236}">
                <a16:creationId xmlns:a16="http://schemas.microsoft.com/office/drawing/2014/main" id="{01DC7DE7-89E9-4E05-A680-C0086E9E76F1}"/>
              </a:ext>
            </a:extLst>
          </p:cNvPr>
          <p:cNvSpPr/>
          <p:nvPr/>
        </p:nvSpPr>
        <p:spPr>
          <a:xfrm>
            <a:off x="3912879" y="3704172"/>
            <a:ext cx="2827433" cy="311724"/>
          </a:xfrm>
          <a:prstGeom prst="rect">
            <a:avLst/>
          </a:prstGeom>
          <a:noFill/>
        </p:spPr>
        <p:txBody>
          <a:bodyPr wrap="none" rtlCol="0">
            <a:spAutoFit/>
          </a:bodyPr>
          <a:lstStyle/>
          <a:p>
            <a:pPr algn="ctr"/>
            <a:r>
              <a:rPr lang="ko-KR" altLang="en-US" sz="1000" dirty="0">
                <a:solidFill>
                  <a:srgbClr val="0070C0"/>
                </a:solidFill>
              </a:rPr>
              <a:t>WG </a:t>
            </a:r>
            <a:r>
              <a:rPr lang="ko-KR" altLang="en-US" sz="1000" dirty="0" err="1">
                <a:solidFill>
                  <a:srgbClr val="0070C0"/>
                </a:solidFill>
              </a:rPr>
              <a:t>Meeting</a:t>
            </a:r>
            <a:r>
              <a:rPr lang="ko-KR" altLang="en-US" sz="1000" dirty="0">
                <a:solidFill>
                  <a:srgbClr val="0070C0"/>
                </a:solidFill>
              </a:rPr>
              <a:t> </a:t>
            </a:r>
            <a:r>
              <a:rPr lang="ko-KR" altLang="en-US" sz="1000" dirty="0" err="1">
                <a:solidFill>
                  <a:srgbClr val="0070C0"/>
                </a:solidFill>
              </a:rPr>
              <a:t>to</a:t>
            </a:r>
            <a:r>
              <a:rPr lang="ko-KR" altLang="en-US" sz="1000" dirty="0">
                <a:solidFill>
                  <a:srgbClr val="0070C0"/>
                </a:solidFill>
              </a:rPr>
              <a:t> </a:t>
            </a:r>
            <a:r>
              <a:rPr lang="ko-KR" altLang="en-US" sz="1000" dirty="0" err="1">
                <a:solidFill>
                  <a:srgbClr val="0070C0"/>
                </a:solidFill>
              </a:rPr>
              <a:t>address</a:t>
            </a:r>
            <a:r>
              <a:rPr lang="ko-KR" altLang="en-US" sz="1000" dirty="0">
                <a:solidFill>
                  <a:srgbClr val="0070C0"/>
                </a:solidFill>
              </a:rPr>
              <a:t> </a:t>
            </a:r>
            <a:r>
              <a:rPr lang="ko-KR" altLang="en-US" sz="1000" dirty="0" err="1">
                <a:solidFill>
                  <a:srgbClr val="0070C0"/>
                </a:solidFill>
              </a:rPr>
              <a:t>comments</a:t>
            </a:r>
            <a:endParaRPr lang="ko-KR" altLang="en-US" sz="1000" dirty="0">
              <a:solidFill>
                <a:srgbClr val="0070C0"/>
              </a:solidFill>
            </a:endParaRPr>
          </a:p>
        </p:txBody>
      </p:sp>
      <p:cxnSp>
        <p:nvCxnSpPr>
          <p:cNvPr id="65" name="직선 연결선 64">
            <a:extLst>
              <a:ext uri="{FF2B5EF4-FFF2-40B4-BE49-F238E27FC236}">
                <a16:creationId xmlns:a16="http://schemas.microsoft.com/office/drawing/2014/main" id="{38474B10-F859-491E-9223-F25C9479E320}"/>
              </a:ext>
            </a:extLst>
          </p:cNvPr>
          <p:cNvCxnSpPr>
            <a:cxnSpLocks/>
            <a:stCxn id="64" idx="2"/>
          </p:cNvCxnSpPr>
          <p:nvPr/>
        </p:nvCxnSpPr>
        <p:spPr>
          <a:xfrm>
            <a:off x="5326596" y="4015895"/>
            <a:ext cx="0" cy="1470505"/>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67" name="내용 개체 틀 2">
            <a:extLst>
              <a:ext uri="{FF2B5EF4-FFF2-40B4-BE49-F238E27FC236}">
                <a16:creationId xmlns:a16="http://schemas.microsoft.com/office/drawing/2014/main" id="{AA65FA38-2E68-4557-98CF-73305EC95899}"/>
              </a:ext>
            </a:extLst>
          </p:cNvPr>
          <p:cNvSpPr txBox="1">
            <a:spLocks/>
          </p:cNvSpPr>
          <p:nvPr/>
        </p:nvSpPr>
        <p:spPr>
          <a:xfrm>
            <a:off x="878620" y="1211746"/>
            <a:ext cx="5562600" cy="2031325"/>
          </a:xfrm>
          <a:prstGeom prst="rect">
            <a:avLst/>
          </a:prstGeom>
        </p:spPr>
        <p:txBody>
          <a:bodyPr wrap="square">
            <a:spAutoFit/>
          </a:bodyPr>
          <a:lstStyle>
            <a:defPPr>
              <a:defRPr lang="en-US"/>
            </a:defPPr>
            <a:lvl1pPr marL="444500">
              <a:lnSpc>
                <a:spcPct val="100000"/>
              </a:lnSpc>
              <a:defRPr sz="1600">
                <a:latin typeface="Times New Roman" panose="02020603050405020304" pitchFamily="18" charset="0"/>
                <a:cs typeface="Times New Roman" panose="02020603050405020304" pitchFamily="18" charset="0"/>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730250" indent="-285750">
              <a:lnSpc>
                <a:spcPct val="150000"/>
              </a:lnSpc>
              <a:buFont typeface="Wingdings" panose="05000000000000000000" pitchFamily="2" charset="2"/>
              <a:buChar char="l"/>
            </a:pPr>
            <a:r>
              <a:rPr lang="en-US" altLang="ko-KR" sz="1400" dirty="0"/>
              <a:t>PAR approved: 12/2016</a:t>
            </a:r>
          </a:p>
          <a:p>
            <a:pPr marL="730250" indent="-285750">
              <a:lnSpc>
                <a:spcPct val="150000"/>
              </a:lnSpc>
              <a:buFont typeface="Wingdings" panose="05000000000000000000" pitchFamily="2" charset="2"/>
              <a:buChar char="l"/>
            </a:pPr>
            <a:r>
              <a:rPr lang="en-US" altLang="ko-KR" sz="1400" dirty="0"/>
              <a:t>Working Group 1st Letter Ballot: 06/2019 (20 days)</a:t>
            </a:r>
            <a:br>
              <a:rPr lang="en-US" altLang="ko-KR" sz="1400" dirty="0"/>
            </a:br>
            <a:r>
              <a:rPr lang="en-US" altLang="ko-KR" sz="1400" dirty="0"/>
              <a:t>- Before July meeting</a:t>
            </a:r>
          </a:p>
          <a:p>
            <a:pPr marL="730250" indent="-285750">
              <a:lnSpc>
                <a:spcPct val="150000"/>
              </a:lnSpc>
              <a:buFont typeface="Wingdings" panose="05000000000000000000" pitchFamily="2" charset="2"/>
              <a:buChar char="l"/>
            </a:pPr>
            <a:r>
              <a:rPr lang="en-US" altLang="ko-KR" sz="1400" dirty="0"/>
              <a:t>Working Group 2nd Letter Ballot: 09/2019 (20 days)</a:t>
            </a:r>
            <a:br>
              <a:rPr lang="en-US" altLang="ko-KR" sz="1400" dirty="0"/>
            </a:br>
            <a:r>
              <a:rPr lang="en-US" altLang="ko-KR" sz="1400" dirty="0"/>
              <a:t>- Before October meeting</a:t>
            </a:r>
          </a:p>
          <a:p>
            <a:pPr marL="730250" indent="-285750">
              <a:lnSpc>
                <a:spcPct val="150000"/>
              </a:lnSpc>
              <a:buFont typeface="Wingdings" panose="05000000000000000000" pitchFamily="2" charset="2"/>
              <a:buChar char="l"/>
            </a:pPr>
            <a:endParaRPr lang="ko-KR" altLang="en-US" sz="1400" dirty="0"/>
          </a:p>
        </p:txBody>
      </p:sp>
      <p:sp>
        <p:nvSpPr>
          <p:cNvPr id="68" name="직사각형 67">
            <a:extLst>
              <a:ext uri="{FF2B5EF4-FFF2-40B4-BE49-F238E27FC236}">
                <a16:creationId xmlns:a16="http://schemas.microsoft.com/office/drawing/2014/main" id="{3830CF52-ED85-464E-A2BC-097268F61DCC}"/>
              </a:ext>
            </a:extLst>
          </p:cNvPr>
          <p:cNvSpPr/>
          <p:nvPr/>
        </p:nvSpPr>
        <p:spPr>
          <a:xfrm>
            <a:off x="6104453" y="1215097"/>
            <a:ext cx="4862997" cy="2031325"/>
          </a:xfrm>
          <a:prstGeom prst="rect">
            <a:avLst/>
          </a:prstGeom>
        </p:spPr>
        <p:txBody>
          <a:bodyPr wrap="square">
            <a:spAutoFit/>
          </a:bodyPr>
          <a:lstStyle/>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Open Sponsor Ballot Invitation: 10/2019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Sponsor Ballot: 11/2019 (30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1</a:t>
            </a:r>
            <a:r>
              <a:rPr lang="en-US" altLang="ko-KR" sz="1400" baseline="30000" dirty="0">
                <a:latin typeface="Times New Roman" panose="02020603050405020304" pitchFamily="18" charset="0"/>
                <a:cs typeface="Times New Roman" panose="02020603050405020304" pitchFamily="18" charset="0"/>
              </a:rPr>
              <a:t>st</a:t>
            </a:r>
            <a:r>
              <a:rPr lang="en-US" altLang="ko-KR" sz="1400" dirty="0">
                <a:latin typeface="Times New Roman" panose="02020603050405020304" pitchFamily="18" charset="0"/>
                <a:cs typeface="Times New Roman" panose="02020603050405020304" pitchFamily="18" charset="0"/>
              </a:rPr>
              <a:t> Ballot: 02/2020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Start Recirculation 2</a:t>
            </a:r>
            <a:r>
              <a:rPr lang="en-US" altLang="ko-KR" sz="1400" baseline="30000" dirty="0">
                <a:latin typeface="Times New Roman" panose="02020603050405020304" pitchFamily="18" charset="0"/>
                <a:cs typeface="Times New Roman" panose="02020603050405020304" pitchFamily="18" charset="0"/>
              </a:rPr>
              <a:t>nd</a:t>
            </a:r>
            <a:r>
              <a:rPr lang="en-US" altLang="ko-KR" sz="1400" dirty="0">
                <a:latin typeface="Times New Roman" panose="02020603050405020304" pitchFamily="18" charset="0"/>
                <a:cs typeface="Times New Roman" panose="02020603050405020304" pitchFamily="18" charset="0"/>
              </a:rPr>
              <a:t> Ballot: 05/2020 (10 days)</a:t>
            </a:r>
          </a:p>
          <a:p>
            <a:pPr marL="730250" indent="-285750">
              <a:lnSpc>
                <a:spcPct val="150000"/>
              </a:lnSpc>
              <a:buFont typeface="Wingdings" panose="05000000000000000000" pitchFamily="2" charset="2"/>
              <a:buChar char="l"/>
            </a:pPr>
            <a:r>
              <a:rPr lang="en-US" altLang="ko-KR" sz="1400" dirty="0">
                <a:latin typeface="Times New Roman" panose="02020603050405020304" pitchFamily="18" charset="0"/>
                <a:cs typeface="Times New Roman" panose="02020603050405020304" pitchFamily="18" charset="0"/>
              </a:rPr>
              <a:t>Submit to </a:t>
            </a:r>
            <a:r>
              <a:rPr lang="en-US" altLang="ko-KR" sz="1400" dirty="0" err="1">
                <a:latin typeface="Times New Roman" panose="02020603050405020304" pitchFamily="18" charset="0"/>
                <a:cs typeface="Times New Roman" panose="02020603050405020304" pitchFamily="18" charset="0"/>
              </a:rPr>
              <a:t>RevCom</a:t>
            </a:r>
            <a:r>
              <a:rPr lang="en-US" altLang="ko-KR" sz="1400" dirty="0">
                <a:latin typeface="Times New Roman" panose="02020603050405020304" pitchFamily="18" charset="0"/>
                <a:cs typeface="Times New Roman" panose="02020603050405020304" pitchFamily="18" charset="0"/>
              </a:rPr>
              <a:t>: 07/2020</a:t>
            </a:r>
          </a:p>
          <a:p>
            <a:pPr marL="730250" indent="-285750">
              <a:lnSpc>
                <a:spcPct val="150000"/>
              </a:lnSpc>
              <a:buFont typeface="Wingdings" panose="05000000000000000000" pitchFamily="2" charset="2"/>
              <a:buChar char="l"/>
            </a:pPr>
            <a:r>
              <a:rPr lang="en-US" altLang="ko-KR" sz="1400" dirty="0">
                <a:solidFill>
                  <a:srgbClr val="FF0000"/>
                </a:solidFill>
                <a:latin typeface="Times New Roman" panose="02020603050405020304" pitchFamily="18" charset="0"/>
                <a:cs typeface="Times New Roman" panose="02020603050405020304" pitchFamily="18" charset="0"/>
              </a:rPr>
              <a:t>Publishing: 01/2021</a:t>
            </a:r>
            <a:endParaRPr lang="ko-KR" altLang="en-US" sz="1400" dirty="0">
              <a:solidFill>
                <a:srgbClr val="FF0000"/>
              </a:solidFill>
              <a:latin typeface="Times New Roman" panose="02020603050405020304" pitchFamily="18" charset="0"/>
              <a:cs typeface="Times New Roman" panose="02020603050405020304" pitchFamily="18" charset="0"/>
            </a:endParaRPr>
          </a:p>
        </p:txBody>
      </p:sp>
      <p:sp>
        <p:nvSpPr>
          <p:cNvPr id="2" name="슬라이드 번호 개체 틀 1">
            <a:extLst>
              <a:ext uri="{FF2B5EF4-FFF2-40B4-BE49-F238E27FC236}">
                <a16:creationId xmlns:a16="http://schemas.microsoft.com/office/drawing/2014/main" id="{C4B7D49D-A7B1-4904-BEB3-757171E0115D}"/>
              </a:ext>
            </a:extLst>
          </p:cNvPr>
          <p:cNvSpPr>
            <a:spLocks noGrp="1"/>
          </p:cNvSpPr>
          <p:nvPr>
            <p:ph type="sldNum" sz="quarter" idx="12"/>
          </p:nvPr>
        </p:nvSpPr>
        <p:spPr/>
        <p:txBody>
          <a:bodyPr/>
          <a:lstStyle/>
          <a:p>
            <a:pPr>
              <a:defRPr/>
            </a:pPr>
            <a:fld id="{5D37D910-186D-B944-A59B-CFB2E82D193D}" type="slidenum">
              <a:rPr lang="en-US" smtClean="0"/>
              <a:pPr>
                <a:defRPr/>
              </a:pPr>
              <a:t>7</a:t>
            </a:fld>
            <a:endParaRPr lang="en-US" sz="1400">
              <a:latin typeface="Myriad Pro" charset="0"/>
            </a:endParaRPr>
          </a:p>
        </p:txBody>
      </p:sp>
      <p:sp>
        <p:nvSpPr>
          <p:cNvPr id="3" name="바닥글 개체 틀 2">
            <a:extLst>
              <a:ext uri="{FF2B5EF4-FFF2-40B4-BE49-F238E27FC236}">
                <a16:creationId xmlns:a16="http://schemas.microsoft.com/office/drawing/2014/main" id="{A0FC0624-141F-45A6-AA3C-FC9F481DE68B}"/>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151579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solidFill>
                  <a:schemeClr val="tx1"/>
                </a:solidFill>
              </a:rPr>
              <a:t>IEEE 2048 WG</a:t>
            </a:r>
            <a:endParaRPr lang="ko-KR" altLang="en-US" dirty="0">
              <a:solidFill>
                <a:schemeClr val="tx1"/>
              </a:solidFill>
            </a:endParaRPr>
          </a:p>
        </p:txBody>
      </p:sp>
    </p:spTree>
    <p:extLst>
      <p:ext uri="{BB962C8B-B14F-4D97-AF65-F5344CB8AC3E}">
        <p14:creationId xmlns:p14="http://schemas.microsoft.com/office/powerpoint/2010/main" val="1082123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표 4"/>
          <p:cNvGraphicFramePr>
            <a:graphicFrameLocks noGrp="1"/>
          </p:cNvGraphicFramePr>
          <p:nvPr>
            <p:extLst>
              <p:ext uri="{D42A27DB-BD31-4B8C-83A1-F6EECF244321}">
                <p14:modId xmlns:p14="http://schemas.microsoft.com/office/powerpoint/2010/main" val="733258214"/>
              </p:ext>
            </p:extLst>
          </p:nvPr>
        </p:nvGraphicFramePr>
        <p:xfrm>
          <a:off x="609600" y="1295400"/>
          <a:ext cx="10998200" cy="4796669"/>
        </p:xfrm>
        <a:graphic>
          <a:graphicData uri="http://schemas.openxmlformats.org/drawingml/2006/table">
            <a:tbl>
              <a:tblPr/>
              <a:tblGrid>
                <a:gridCol w="712846">
                  <a:extLst>
                    <a:ext uri="{9D8B030D-6E8A-4147-A177-3AD203B41FA5}">
                      <a16:colId xmlns:a16="http://schemas.microsoft.com/office/drawing/2014/main" val="85830640"/>
                    </a:ext>
                  </a:extLst>
                </a:gridCol>
                <a:gridCol w="712846">
                  <a:extLst>
                    <a:ext uri="{9D8B030D-6E8A-4147-A177-3AD203B41FA5}">
                      <a16:colId xmlns:a16="http://schemas.microsoft.com/office/drawing/2014/main" val="2064576223"/>
                    </a:ext>
                  </a:extLst>
                </a:gridCol>
                <a:gridCol w="1018352">
                  <a:extLst>
                    <a:ext uri="{9D8B030D-6E8A-4147-A177-3AD203B41FA5}">
                      <a16:colId xmlns:a16="http://schemas.microsoft.com/office/drawing/2014/main" val="3721301686"/>
                    </a:ext>
                  </a:extLst>
                </a:gridCol>
                <a:gridCol w="3083064">
                  <a:extLst>
                    <a:ext uri="{9D8B030D-6E8A-4147-A177-3AD203B41FA5}">
                      <a16:colId xmlns:a16="http://schemas.microsoft.com/office/drawing/2014/main" val="8696251"/>
                    </a:ext>
                  </a:extLst>
                </a:gridCol>
                <a:gridCol w="2902756">
                  <a:extLst>
                    <a:ext uri="{9D8B030D-6E8A-4147-A177-3AD203B41FA5}">
                      <a16:colId xmlns:a16="http://schemas.microsoft.com/office/drawing/2014/main" val="1398030344"/>
                    </a:ext>
                  </a:extLst>
                </a:gridCol>
                <a:gridCol w="856112">
                  <a:extLst>
                    <a:ext uri="{9D8B030D-6E8A-4147-A177-3AD203B41FA5}">
                      <a16:colId xmlns:a16="http://schemas.microsoft.com/office/drawing/2014/main" val="3797786733"/>
                    </a:ext>
                  </a:extLst>
                </a:gridCol>
                <a:gridCol w="856112">
                  <a:extLst>
                    <a:ext uri="{9D8B030D-6E8A-4147-A177-3AD203B41FA5}">
                      <a16:colId xmlns:a16="http://schemas.microsoft.com/office/drawing/2014/main" val="2781100281"/>
                    </a:ext>
                  </a:extLst>
                </a:gridCol>
                <a:gridCol w="856112">
                  <a:extLst>
                    <a:ext uri="{9D8B030D-6E8A-4147-A177-3AD203B41FA5}">
                      <a16:colId xmlns:a16="http://schemas.microsoft.com/office/drawing/2014/main" val="964169135"/>
                    </a:ext>
                  </a:extLst>
                </a:gridCol>
              </a:tblGrid>
              <a:tr h="285280">
                <a:tc>
                  <a:txBody>
                    <a:bodyPr/>
                    <a:lstStyle/>
                    <a:p>
                      <a:pPr algn="ctr"/>
                      <a:r>
                        <a:rPr lang="en-US" sz="900" b="1" i="0" u="none" strike="noStrike" dirty="0">
                          <a:solidFill>
                            <a:srgbClr val="0066CC"/>
                          </a:solidFill>
                          <a:effectLst/>
                          <a:latin typeface="inherit"/>
                        </a:rPr>
                        <a:t>PAR</a:t>
                      </a:r>
                    </a:p>
                    <a:p>
                      <a:pPr algn="ctr"/>
                      <a:r>
                        <a:rPr lang="en-US" sz="900" b="1" i="0" u="none" strike="noStrike" dirty="0">
                          <a:solidFill>
                            <a:srgbClr val="0066CC"/>
                          </a:solidFill>
                          <a:effectLst/>
                          <a:latin typeface="inherit"/>
                        </a:rPr>
                        <a:t>Number</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 action="ppaction://noaction"/>
                        </a:rPr>
                        <a:t>Project</a:t>
                      </a:r>
                    </a:p>
                    <a:p>
                      <a:pPr algn="ctr"/>
                      <a:r>
                        <a:rPr lang="en-US" sz="900" b="1" i="0" u="none" strike="noStrike" dirty="0">
                          <a:solidFill>
                            <a:srgbClr val="0066CC"/>
                          </a:solidFill>
                          <a:effectLst/>
                          <a:latin typeface="inherit"/>
                          <a:hlinkClick r:id="" action="ppaction://noaction"/>
                        </a:rPr>
                        <a:t>Type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rId2"/>
                        </a:rPr>
                        <a:t>Committee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rId3"/>
                        </a:rPr>
                        <a:t>Title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rId4"/>
                        </a:rPr>
                        <a:t>Scope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 action="ppaction://noaction"/>
                        </a:rPr>
                        <a:t>Approval</a:t>
                      </a:r>
                    </a:p>
                    <a:p>
                      <a:pPr algn="ctr"/>
                      <a:r>
                        <a:rPr lang="en-US" sz="900" b="1" i="0" u="none" strike="noStrike" dirty="0">
                          <a:solidFill>
                            <a:srgbClr val="0066CC"/>
                          </a:solidFill>
                          <a:effectLst/>
                          <a:latin typeface="inherit"/>
                          <a:hlinkClick r:id="" action="ppaction://noaction"/>
                        </a:rPr>
                        <a:t>Date</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i="0" u="none" strike="noStrike" dirty="0">
                          <a:solidFill>
                            <a:srgbClr val="0066CC"/>
                          </a:solidFill>
                          <a:effectLst/>
                          <a:latin typeface="inherit"/>
                          <a:hlinkClick r:id="" action="ppaction://noaction"/>
                        </a:rPr>
                        <a:t>PAR</a:t>
                      </a:r>
                    </a:p>
                    <a:p>
                      <a:pPr algn="ctr"/>
                      <a:r>
                        <a:rPr lang="en-US" sz="900" b="1" i="0" u="none" strike="noStrike" dirty="0">
                          <a:solidFill>
                            <a:srgbClr val="0066CC"/>
                          </a:solidFill>
                          <a:effectLst/>
                          <a:latin typeface="inherit"/>
                          <a:hlinkClick r:id="" action="ppaction://noaction"/>
                        </a:rPr>
                        <a:t>Expiration</a:t>
                      </a:r>
                      <a:endParaRPr lang="en-US" sz="900" b="1" dirty="0">
                        <a:effectLst/>
                        <a:latin typeface="inheri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900" b="1" dirty="0">
                          <a:effectLst/>
                          <a:latin typeface="inherit"/>
                        </a:rPr>
                        <a:t>Status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618480424"/>
                  </a:ext>
                </a:extLst>
              </a:tr>
              <a:tr h="379720">
                <a:tc>
                  <a:txBody>
                    <a:bodyPr/>
                    <a:lstStyle/>
                    <a:p>
                      <a:pPr algn="ctr" fontAlgn="t"/>
                      <a:r>
                        <a:rPr lang="en-US" sz="900" b="0" i="0" u="none" strike="noStrike" dirty="0">
                          <a:solidFill>
                            <a:srgbClr val="0066CC"/>
                          </a:solidFill>
                          <a:effectLst/>
                          <a:hlinkClick r:id="rId5"/>
                        </a:rPr>
                        <a:t>P2048.1</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fontAlgn="t"/>
                      <a:r>
                        <a:rPr lang="en-US" sz="800" b="0" dirty="0">
                          <a:effectLst/>
                        </a:rPr>
                        <a:t>Standard for Virtual Reality and Augmented Reality: Device Taxonomy and Definitions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the taxonomy and definitions for Virtual Reality (VR) and Augmented Reality (AR) devices.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7-Dec-2016</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31-Dec-2020</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WG Draft</a:t>
                      </a:r>
                    </a:p>
                    <a:p>
                      <a:pPr algn="ctr" fontAlgn="t"/>
                      <a:r>
                        <a:rPr lang="en-US" sz="800" b="0" dirty="0">
                          <a:effectLst/>
                        </a:rPr>
                        <a:t>Development</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95541246"/>
                  </a:ext>
                </a:extLst>
              </a:tr>
              <a:tr h="379720">
                <a:tc>
                  <a:txBody>
                    <a:bodyPr/>
                    <a:lstStyle/>
                    <a:p>
                      <a:pPr algn="ctr" fontAlgn="t"/>
                      <a:r>
                        <a:rPr lang="en-US" sz="900" b="0" i="0" u="none" strike="noStrike" dirty="0">
                          <a:solidFill>
                            <a:srgbClr val="0066CC"/>
                          </a:solidFill>
                          <a:effectLst/>
                          <a:hlinkClick r:id="rId6"/>
                        </a:rPr>
                        <a:t>P2048.2</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Immersive Video Taxonomy and Quality Metrics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the taxonomy and quality metrics for immersive video.</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800" b="0">
                          <a:effectLst/>
                        </a:rPr>
                        <a:t>7-Dec-2016</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800" b="0" dirty="0">
                          <a:effectLst/>
                        </a:rPr>
                        <a:t>31-Dec-2020</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2049496280"/>
                  </a:ext>
                </a:extLst>
              </a:tr>
              <a:tr h="456605">
                <a:tc>
                  <a:txBody>
                    <a:bodyPr/>
                    <a:lstStyle/>
                    <a:p>
                      <a:pPr algn="ctr" fontAlgn="t"/>
                      <a:r>
                        <a:rPr lang="en-US" sz="900" b="0" i="0" u="none" strike="noStrike" dirty="0">
                          <a:solidFill>
                            <a:srgbClr val="0066CC"/>
                          </a:solidFill>
                          <a:effectLst/>
                          <a:hlinkClick r:id="rId7"/>
                        </a:rPr>
                        <a:t>P2048.3</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Immersive Video File and Stream Formats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the formats of immersive video files and streams, and the functions and interactions enabled by the formats.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a:effectLst/>
                        </a:rPr>
                        <a:t>7-Dec-2016</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31-Dec-2020</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6716697"/>
                  </a:ext>
                </a:extLst>
              </a:tr>
              <a:tr h="379720">
                <a:tc>
                  <a:txBody>
                    <a:bodyPr/>
                    <a:lstStyle/>
                    <a:p>
                      <a:pPr algn="ctr" fontAlgn="t"/>
                      <a:r>
                        <a:rPr lang="en-US" sz="900" b="0" i="0" u="none" strike="noStrike" dirty="0">
                          <a:solidFill>
                            <a:srgbClr val="0066CC"/>
                          </a:solidFill>
                          <a:effectLst/>
                          <a:hlinkClick r:id="rId8"/>
                        </a:rPr>
                        <a:t>P2048.4</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Person Identity</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The standard specifies the requirements and methods for verifying a person's identify in virtual reality.</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800" b="0">
                          <a:effectLst/>
                        </a:rPr>
                        <a:t>7-Dec-2016</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800" b="0" dirty="0">
                          <a:effectLst/>
                        </a:rPr>
                        <a:t>31-Dec-2020</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201247353"/>
                  </a:ext>
                </a:extLst>
              </a:tr>
              <a:tr h="715939">
                <a:tc>
                  <a:txBody>
                    <a:bodyPr/>
                    <a:lstStyle/>
                    <a:p>
                      <a:pPr algn="ctr" fontAlgn="t"/>
                      <a:r>
                        <a:rPr lang="en-US" sz="900" b="0" i="0" u="none" strike="noStrike" dirty="0">
                          <a:solidFill>
                            <a:srgbClr val="0066CC"/>
                          </a:solidFill>
                          <a:effectLst/>
                          <a:hlinkClick r:id="rId9"/>
                        </a:rPr>
                        <a:t>P2048.5</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Environment Safety</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recommendations for workstation and content consumption environment for Virtual Reality (VR), Augmented Reality (AR), Mixed Reality (MR) and all related devices where a </a:t>
                      </a:r>
                      <a:r>
                        <a:rPr lang="en-US" sz="800" b="0" kern="1200" dirty="0" err="1">
                          <a:solidFill>
                            <a:schemeClr val="tx1"/>
                          </a:solidFill>
                          <a:effectLst/>
                          <a:latin typeface="+mn-lt"/>
                          <a:ea typeface="+mn-ea"/>
                          <a:cs typeface="+mn-cs"/>
                        </a:rPr>
                        <a:t>digitalmore</a:t>
                      </a:r>
                      <a:r>
                        <a:rPr lang="en-US" sz="800" b="0" kern="1200" dirty="0">
                          <a:solidFill>
                            <a:schemeClr val="tx1"/>
                          </a:solidFill>
                          <a:effectLst/>
                          <a:latin typeface="+mn-lt"/>
                          <a:ea typeface="+mn-ea"/>
                          <a:cs typeface="+mn-cs"/>
                        </a:rPr>
                        <a:t>…</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7-Dec-2016</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31-Dec-2020</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2168140"/>
                  </a:ext>
                </a:extLst>
              </a:tr>
              <a:tr h="727908">
                <a:tc>
                  <a:txBody>
                    <a:bodyPr/>
                    <a:lstStyle/>
                    <a:p>
                      <a:pPr algn="ctr" fontAlgn="t"/>
                      <a:r>
                        <a:rPr lang="en-US" sz="900" b="0" i="0" u="none" strike="noStrike" dirty="0">
                          <a:solidFill>
                            <a:srgbClr val="0066CC"/>
                          </a:solidFill>
                          <a:effectLst/>
                          <a:hlinkClick r:id="rId10"/>
                        </a:rPr>
                        <a:t>P2048.6</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Immersive User Interface</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the requirements and methods for enabling the immersive user interface in Virtual Reality (VR) applications, and the functions and interactions provided by the immersive user interface.</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800" b="0" dirty="0">
                          <a:effectLst/>
                        </a:rPr>
                        <a:t>23-Mar-2017</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800" b="0">
                          <a:effectLst/>
                        </a:rPr>
                        <a:t>31-Dec-2021</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1879943766"/>
                  </a:ext>
                </a:extLst>
              </a:tr>
              <a:tr h="719930">
                <a:tc>
                  <a:txBody>
                    <a:bodyPr/>
                    <a:lstStyle/>
                    <a:p>
                      <a:pPr algn="ctr" fontAlgn="t"/>
                      <a:r>
                        <a:rPr lang="en-US" sz="900" b="0" i="0" u="none" strike="noStrike" dirty="0">
                          <a:solidFill>
                            <a:srgbClr val="0066CC"/>
                          </a:solidFill>
                          <a:effectLst/>
                          <a:hlinkClick r:id="rId11"/>
                        </a:rPr>
                        <a:t>P2048.7</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Map for Virtual Objects in the Real World</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the requirements, systems, methods, testing and verification for Augmented Reality (AR) and Mixed Reality (MR) applications to create and use a map for virtual objects in the real world.</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23-Mar-2017</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sz="800" b="0" dirty="0">
                          <a:effectLst/>
                        </a:rPr>
                        <a:t>31-Dec-2021</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47891768"/>
                  </a:ext>
                </a:extLst>
              </a:tr>
              <a:tr h="751847">
                <a:tc>
                  <a:txBody>
                    <a:bodyPr/>
                    <a:lstStyle/>
                    <a:p>
                      <a:pPr algn="ctr" fontAlgn="t"/>
                      <a:r>
                        <a:rPr lang="en-US" sz="900" b="0" i="0" u="none" strike="noStrike" dirty="0">
                          <a:solidFill>
                            <a:srgbClr val="0066CC"/>
                          </a:solidFill>
                          <a:effectLst/>
                          <a:hlinkClick r:id="rId12"/>
                        </a:rPr>
                        <a:t>P2048.8</a:t>
                      </a:r>
                      <a:endParaRPr lang="en-US" sz="9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New</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900" b="0" dirty="0">
                          <a:effectLst/>
                        </a:rPr>
                        <a:t>CES/SC/VRAR</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Standard for Virtual Reality and Augmented Reality: Interoperability between Virtual Objects and the Real World</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marL="87313" indent="0" algn="l" defTabSz="914400" rtl="0" eaLnBrk="1" fontAlgn="t" latinLnBrk="0" hangingPunct="1"/>
                      <a:r>
                        <a:rPr lang="en-US" sz="800" b="0" kern="1200" dirty="0">
                          <a:solidFill>
                            <a:schemeClr val="tx1"/>
                          </a:solidFill>
                          <a:effectLst/>
                          <a:latin typeface="+mn-lt"/>
                          <a:ea typeface="+mn-ea"/>
                          <a:cs typeface="+mn-cs"/>
                        </a:rPr>
                        <a:t>This standard specifies the requirements, systems, methods, testing and verification for the interoperability between virtual objects and the real world in Augmented Reality (AR) and Mixed Reality (MR) applications.</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800" b="0" dirty="0">
                          <a:effectLst/>
                        </a:rPr>
                        <a:t>23-Mar-2017</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sz="800" b="0" dirty="0">
                          <a:effectLst/>
                        </a:rPr>
                        <a:t>31-Dec-2021</a:t>
                      </a: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tc>
                  <a:txBody>
                    <a:bodyPr/>
                    <a:lstStyle/>
                    <a:p>
                      <a:pPr algn="ctr" fontAlgn="t"/>
                      <a:r>
                        <a:rPr lang="en-US" altLang="ko-KR" sz="800" b="0" dirty="0">
                          <a:effectLst/>
                        </a:rPr>
                        <a:t>WG Draft</a:t>
                      </a:r>
                    </a:p>
                    <a:p>
                      <a:pPr algn="ctr" fontAlgn="t"/>
                      <a:r>
                        <a:rPr lang="en-US" altLang="ko-KR" sz="800" b="0" dirty="0">
                          <a:effectLst/>
                        </a:rPr>
                        <a:t>Development</a:t>
                      </a:r>
                    </a:p>
                    <a:p>
                      <a:pPr algn="ctr" fontAlgn="t"/>
                      <a:endParaRPr lang="en-US" sz="800" b="0" dirty="0">
                        <a:effectLst/>
                      </a:endParaRPr>
                    </a:p>
                  </a:txBody>
                  <a:tcPr marL="1897" marR="1897" marT="948" marB="94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CECEC"/>
                    </a:solidFill>
                  </a:tcPr>
                </a:tc>
                <a:extLst>
                  <a:ext uri="{0D108BD9-81ED-4DB2-BD59-A6C34878D82A}">
                    <a16:rowId xmlns:a16="http://schemas.microsoft.com/office/drawing/2014/main" val="3052786237"/>
                  </a:ext>
                </a:extLst>
              </a:tr>
            </a:tbl>
          </a:graphicData>
        </a:graphic>
      </p:graphicFrame>
      <p:sp>
        <p:nvSpPr>
          <p:cNvPr id="4" name="슬라이드 번호 개체 틀 3">
            <a:extLst>
              <a:ext uri="{FF2B5EF4-FFF2-40B4-BE49-F238E27FC236}">
                <a16:creationId xmlns:a16="http://schemas.microsoft.com/office/drawing/2014/main" id="{B163C7D4-9898-4013-BD4A-010BB151DA0C}"/>
              </a:ext>
            </a:extLst>
          </p:cNvPr>
          <p:cNvSpPr>
            <a:spLocks noGrp="1"/>
          </p:cNvSpPr>
          <p:nvPr>
            <p:ph type="sldNum" sz="quarter" idx="12"/>
          </p:nvPr>
        </p:nvSpPr>
        <p:spPr/>
        <p:txBody>
          <a:bodyPr/>
          <a:lstStyle/>
          <a:p>
            <a:pPr>
              <a:defRPr/>
            </a:pPr>
            <a:fld id="{5D37D910-186D-B944-A59B-CFB2E82D193D}" type="slidenum">
              <a:rPr lang="en-US" smtClean="0"/>
              <a:pPr>
                <a:defRPr/>
              </a:pPr>
              <a:t>9</a:t>
            </a:fld>
            <a:endParaRPr lang="en-US" sz="1400">
              <a:latin typeface="Myriad Pro" charset="0"/>
            </a:endParaRPr>
          </a:p>
        </p:txBody>
      </p:sp>
      <p:sp>
        <p:nvSpPr>
          <p:cNvPr id="8" name="제목 1">
            <a:extLst>
              <a:ext uri="{FF2B5EF4-FFF2-40B4-BE49-F238E27FC236}">
                <a16:creationId xmlns:a16="http://schemas.microsoft.com/office/drawing/2014/main" id="{BBC9E26D-B4AC-4679-B04C-FBABDFCABE1D}"/>
              </a:ext>
            </a:extLst>
          </p:cNvPr>
          <p:cNvSpPr>
            <a:spLocks noGrp="1"/>
          </p:cNvSpPr>
          <p:nvPr>
            <p:ph type="title"/>
          </p:nvPr>
        </p:nvSpPr>
        <p:spPr>
          <a:xfrm>
            <a:off x="609600" y="228600"/>
            <a:ext cx="9982200" cy="762000"/>
          </a:xfrm>
        </p:spPr>
        <p:txBody>
          <a:bodyPr/>
          <a:lstStyle/>
          <a:p>
            <a:r>
              <a:rPr lang="en-US" altLang="ko-KR" dirty="0"/>
              <a:t>IEEE 2048 Structure </a:t>
            </a:r>
            <a:r>
              <a:rPr lang="en-US" altLang="ko-KR" sz="2000" dirty="0"/>
              <a:t>Standard for Virtual Reality and Augmented Reality</a:t>
            </a:r>
            <a:endParaRPr lang="ko-KR" altLang="en-US" dirty="0"/>
          </a:p>
        </p:txBody>
      </p:sp>
      <p:sp>
        <p:nvSpPr>
          <p:cNvPr id="2" name="바닥글 개체 틀 1">
            <a:extLst>
              <a:ext uri="{FF2B5EF4-FFF2-40B4-BE49-F238E27FC236}">
                <a16:creationId xmlns:a16="http://schemas.microsoft.com/office/drawing/2014/main" id="{E04E5E91-B017-4A0B-90E8-27741ADC07AA}"/>
              </a:ext>
            </a:extLst>
          </p:cNvPr>
          <p:cNvSpPr>
            <a:spLocks noGrp="1"/>
          </p:cNvSpPr>
          <p:nvPr>
            <p:ph type="ftr" sz="quarter" idx="11"/>
          </p:nvPr>
        </p:nvSpPr>
        <p:spPr/>
        <p:txBody>
          <a:bodyPr/>
          <a:lstStyle/>
          <a:p>
            <a:pPr>
              <a:defRPr/>
            </a:pPr>
            <a:r>
              <a:rPr lang="en-US"/>
              <a:t>21-18-0068-00-0000</a:t>
            </a:r>
          </a:p>
        </p:txBody>
      </p:sp>
    </p:spTree>
    <p:extLst>
      <p:ext uri="{BB962C8B-B14F-4D97-AF65-F5344CB8AC3E}">
        <p14:creationId xmlns:p14="http://schemas.microsoft.com/office/powerpoint/2010/main" val="4064034644"/>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4408</TotalTime>
  <Words>1739</Words>
  <Application>Microsoft Office PowerPoint</Application>
  <PresentationFormat>와이드스크린</PresentationFormat>
  <Paragraphs>281</Paragraphs>
  <Slides>21</Slides>
  <Notes>2</Notes>
  <HiddenSlides>0</HiddenSlides>
  <MMClips>0</MMClips>
  <ScaleCrop>false</ScaleCrop>
  <HeadingPairs>
    <vt:vector size="6" baseType="variant">
      <vt:variant>
        <vt:lpstr>사용한 글꼴</vt:lpstr>
      </vt:variant>
      <vt:variant>
        <vt:i4>15</vt:i4>
      </vt:variant>
      <vt:variant>
        <vt:lpstr>테마</vt:lpstr>
      </vt:variant>
      <vt:variant>
        <vt:i4>2</vt:i4>
      </vt:variant>
      <vt:variant>
        <vt:lpstr>슬라이드 제목</vt:lpstr>
      </vt:variant>
      <vt:variant>
        <vt:i4>21</vt:i4>
      </vt:variant>
    </vt:vector>
  </HeadingPairs>
  <TitlesOfParts>
    <vt:vector size="38" baseType="lpstr">
      <vt:lpstr>Geneva</vt:lpstr>
      <vt:lpstr>HCI Poppy</vt:lpstr>
      <vt:lpstr>inherit</vt:lpstr>
      <vt:lpstr>Lucida Grande</vt:lpstr>
      <vt:lpstr>ＭＳ Ｐゴシック</vt:lpstr>
      <vt:lpstr>Myriad Pro</vt:lpstr>
      <vt:lpstr>Rotis Sans Serif for Nokia</vt:lpstr>
      <vt:lpstr>맑은 고딕</vt:lpstr>
      <vt:lpstr>한컴바탕</vt:lpstr>
      <vt:lpstr>휴먼명조</vt:lpstr>
      <vt:lpstr>Arial</vt:lpstr>
      <vt:lpstr>Times</vt:lpstr>
      <vt:lpstr>Times New Roman</vt:lpstr>
      <vt:lpstr>Verdana</vt:lpstr>
      <vt:lpstr>Wingdings</vt:lpstr>
      <vt:lpstr>IEEE-SA Powerpoint Template</vt:lpstr>
      <vt:lpstr>blank presentation</vt:lpstr>
      <vt:lpstr>PowerPoint 프레젠테이션</vt:lpstr>
      <vt:lpstr>PowerPoint 프레젠테이션</vt:lpstr>
      <vt:lpstr>PowerPoint 프레젠테이션</vt:lpstr>
      <vt:lpstr>IEEE P3079</vt:lpstr>
      <vt:lpstr>PAR</vt:lpstr>
      <vt:lpstr>Organization</vt:lpstr>
      <vt:lpstr>Development Timeline</vt:lpstr>
      <vt:lpstr>PowerPoint 프레젠테이션</vt:lpstr>
      <vt:lpstr>IEEE 2048 Structure Standard for Virtual Reality and Augmented Reality</vt:lpstr>
      <vt:lpstr>IEEE 2048 Structure Standard for Virtual Reality and Augmented Reality</vt:lpstr>
      <vt:lpstr>PowerPoint 프레젠테이션</vt:lpstr>
      <vt:lpstr>OpenXR</vt:lpstr>
      <vt:lpstr>OpenXR Architecture</vt:lpstr>
      <vt:lpstr>PowerPoint 프레젠테이션</vt:lpstr>
      <vt:lpstr>PowerPoint 프레젠테이션</vt:lpstr>
      <vt:lpstr>VR Standardization at W3C</vt:lpstr>
      <vt:lpstr>VR Standardization at W3C</vt:lpstr>
      <vt:lpstr>PowerPoint 프레젠테이션</vt:lpstr>
      <vt:lpstr>ISO/IEC JTC1/SC24 Standard Spec</vt:lpstr>
      <vt:lpstr>PowerPoint 프레젠테이션</vt:lpstr>
      <vt:lpstr>ITU-T SG12 QoE - VR</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141</cp:revision>
  <dcterms:created xsi:type="dcterms:W3CDTF">2014-10-13T13:02:20Z</dcterms:created>
  <dcterms:modified xsi:type="dcterms:W3CDTF">2018-11-13T08:39:31Z</dcterms:modified>
</cp:coreProperties>
</file>