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12"/>
  </p:notesMasterIdLst>
  <p:sldIdLst>
    <p:sldId id="348" r:id="rId3"/>
    <p:sldId id="349" r:id="rId4"/>
    <p:sldId id="390" r:id="rId5"/>
    <p:sldId id="391" r:id="rId6"/>
    <p:sldId id="382" r:id="rId7"/>
    <p:sldId id="392" r:id="rId8"/>
    <p:sldId id="362" r:id="rId9"/>
    <p:sldId id="389" r:id="rId10"/>
    <p:sldId id="364"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91" d="100"/>
          <a:sy n="91" d="100"/>
        </p:scale>
        <p:origin x="96" y="174"/>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2018-11-13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21-1-0067-00-0000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The Network Relevance in VR</a:t>
            </a:r>
          </a:p>
          <a:p>
            <a:pPr>
              <a:buClr>
                <a:srgbClr val="FAFD00"/>
              </a:buClr>
              <a:buFontTx/>
              <a:buNone/>
            </a:pPr>
            <a:r>
              <a:rPr lang="en-US" altLang="pl-PL" dirty="0">
                <a:cs typeface="Times New Roman" panose="02020603050405020304" pitchFamily="18" charset="0"/>
              </a:rPr>
              <a:t>Date Submitted: November 13, 2018</a:t>
            </a:r>
          </a:p>
          <a:p>
            <a:pPr>
              <a:buClr>
                <a:srgbClr val="FAFD00"/>
              </a:buClr>
              <a:buFontTx/>
              <a:buNone/>
            </a:pPr>
            <a:r>
              <a:rPr lang="en-US" altLang="pl-PL" dirty="0">
                <a:cs typeface="Times New Roman" panose="02020603050405020304" pitchFamily="18" charset="0"/>
              </a:rPr>
              <a:t>Presented at IEEE 802.21 session #88 Bangkok, Thailand</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p>
          <a:p>
            <a:pPr marL="2778125"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21-18-0067-00-0000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21-18-0067-00-0000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3746143" y="1856669"/>
            <a:ext cx="6146800" cy="622991"/>
            <a:chOff x="1185" y="1364"/>
            <a:chExt cx="4259"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762" y="1417"/>
              <a:ext cx="1806"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Industry Problems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3746143" y="2659179"/>
            <a:ext cx="6146800" cy="638043"/>
            <a:chOff x="1185" y="1792"/>
            <a:chExt cx="4259"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1929"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Industry Relevance</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3746143" y="3515856"/>
            <a:ext cx="6146800" cy="603692"/>
            <a:chOff x="1185" y="2254"/>
            <a:chExt cx="4259"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211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Technical Challenges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grpSp>
        <p:nvGrpSpPr>
          <p:cNvPr id="48" name="Group 14">
            <a:extLst>
              <a:ext uri="{FF2B5EF4-FFF2-40B4-BE49-F238E27FC236}">
                <a16:creationId xmlns:a16="http://schemas.microsoft.com/office/drawing/2014/main" id="{9DDFF852-8097-48B6-A208-F5EB523A8D4F}"/>
              </a:ext>
            </a:extLst>
          </p:cNvPr>
          <p:cNvGrpSpPr>
            <a:grpSpLocks/>
          </p:cNvGrpSpPr>
          <p:nvPr/>
        </p:nvGrpSpPr>
        <p:grpSpPr bwMode="auto">
          <a:xfrm>
            <a:off x="3746143" y="4307924"/>
            <a:ext cx="6146799" cy="638712"/>
            <a:chOff x="1185" y="2794"/>
            <a:chExt cx="4259" cy="443"/>
          </a:xfrm>
        </p:grpSpPr>
        <p:pic>
          <p:nvPicPr>
            <p:cNvPr id="49" name="Picture 15" descr="001">
              <a:extLst>
                <a:ext uri="{FF2B5EF4-FFF2-40B4-BE49-F238E27FC236}">
                  <a16:creationId xmlns:a16="http://schemas.microsoft.com/office/drawing/2014/main" id="{1B8009BD-0557-4E31-BA9A-D21CEBC3B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835"/>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6">
              <a:extLst>
                <a:ext uri="{FF2B5EF4-FFF2-40B4-BE49-F238E27FC236}">
                  <a16:creationId xmlns:a16="http://schemas.microsoft.com/office/drawing/2014/main" id="{8310B565-7232-4C02-9371-064A02B78B6F}"/>
                </a:ext>
              </a:extLst>
            </p:cNvPr>
            <p:cNvSpPr>
              <a:spLocks noChangeArrowheads="1"/>
            </p:cNvSpPr>
            <p:nvPr/>
          </p:nvSpPr>
          <p:spPr bwMode="auto">
            <a:xfrm>
              <a:off x="1761" y="2888"/>
              <a:ext cx="1872"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Goals &amp; Objectives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51" name="Rectangle 17">
              <a:extLst>
                <a:ext uri="{FF2B5EF4-FFF2-40B4-BE49-F238E27FC236}">
                  <a16:creationId xmlns:a16="http://schemas.microsoft.com/office/drawing/2014/main" id="{7775A04D-C61E-4F99-9883-91FA2F3F598B}"/>
                </a:ext>
              </a:extLst>
            </p:cNvPr>
            <p:cNvSpPr>
              <a:spLocks noChangeArrowheads="1"/>
            </p:cNvSpPr>
            <p:nvPr/>
          </p:nvSpPr>
          <p:spPr bwMode="auto">
            <a:xfrm>
              <a:off x="1251" y="2794"/>
              <a:ext cx="444" cy="406"/>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Ⅳ</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21-18-0067-00-0000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par>
                                <p:cTn id="14" presetID="22" presetClass="entr" presetSubtype="8" fill="hold" nodeType="withEffect">
                                  <p:stCondLst>
                                    <p:cond delay="340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a:t>21-18-0067-00-0000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Industry Problems (</a:t>
            </a:r>
            <a:r>
              <a:rPr lang="en-US" altLang="ko-KR" dirty="0" err="1"/>
              <a:t>QoE</a:t>
            </a:r>
            <a:r>
              <a:rPr lang="en-US" altLang="ko-KR" dirty="0"/>
              <a:t> vs QoS)</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a:t>21-18-0067-00-0000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pic>
        <p:nvPicPr>
          <p:cNvPr id="33" name="그림 32">
            <a:extLst>
              <a:ext uri="{FF2B5EF4-FFF2-40B4-BE49-F238E27FC236}">
                <a16:creationId xmlns:a16="http://schemas.microsoft.com/office/drawing/2014/main" id="{8B5AFC27-CC40-4136-92EF-FD7386FF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350" y="1078966"/>
            <a:ext cx="2786273" cy="1773927"/>
          </a:xfrm>
          <a:prstGeom prst="rect">
            <a:avLst/>
          </a:prstGeom>
        </p:spPr>
      </p:pic>
      <p:grpSp>
        <p:nvGrpSpPr>
          <p:cNvPr id="34" name="그룹 33">
            <a:extLst>
              <a:ext uri="{FF2B5EF4-FFF2-40B4-BE49-F238E27FC236}">
                <a16:creationId xmlns:a16="http://schemas.microsoft.com/office/drawing/2014/main" id="{3140556B-BBF1-4FA1-A19F-41ABC223383C}"/>
              </a:ext>
            </a:extLst>
          </p:cNvPr>
          <p:cNvGrpSpPr/>
          <p:nvPr/>
        </p:nvGrpSpPr>
        <p:grpSpPr>
          <a:xfrm>
            <a:off x="2595749" y="3325627"/>
            <a:ext cx="8498472" cy="2604589"/>
            <a:chOff x="1534816" y="5462880"/>
            <a:chExt cx="21314368" cy="6532370"/>
          </a:xfrm>
        </p:grpSpPr>
        <p:sp>
          <p:nvSpPr>
            <p:cNvPr id="35" name="모서리가 둥근 직사각형 11">
              <a:extLst>
                <a:ext uri="{FF2B5EF4-FFF2-40B4-BE49-F238E27FC236}">
                  <a16:creationId xmlns:a16="http://schemas.microsoft.com/office/drawing/2014/main" id="{8E352D12-1A7E-4863-995F-89D7FCB10340}"/>
                </a:ext>
              </a:extLst>
            </p:cNvPr>
            <p:cNvSpPr/>
            <p:nvPr/>
          </p:nvSpPr>
          <p:spPr>
            <a:xfrm>
              <a:off x="1534816" y="5585745"/>
              <a:ext cx="21314368" cy="6409505"/>
            </a:xfrm>
            <a:prstGeom prst="roundRect">
              <a:avLst>
                <a:gd name="adj" fmla="val 4784"/>
              </a:avLst>
            </a:prstGeom>
            <a:solidFill>
              <a:sysClr val="windowText" lastClr="000000">
                <a:lumMod val="85000"/>
                <a:lumOff val="15000"/>
              </a:sysClr>
            </a:solidFill>
            <a:ln w="28575" cap="flat" cmpd="sng" algn="ctr">
              <a:solidFill>
                <a:sysClr val="window" lastClr="FFFFFF"/>
              </a:solidFill>
              <a:prstDash val="solid"/>
              <a:miter lim="800000"/>
            </a:ln>
            <a:effectLst/>
          </p:spPr>
          <p:txBody>
            <a:bodyPr rtlCol="0" anchor="ctr"/>
            <a:lstStyle/>
            <a:p>
              <a:pPr marL="282575" marR="0" lvl="0" indent="-196850" algn="l" defTabSz="914400" rtl="0" eaLnBrk="1" fontAlgn="auto" latinLnBrk="1" hangingPunct="1">
                <a:lnSpc>
                  <a:spcPct val="150000"/>
                </a:lnSpc>
                <a:spcBef>
                  <a:spcPts val="0"/>
                </a:spcBef>
                <a:spcAft>
                  <a:spcPts val="0"/>
                </a:spcAft>
                <a:buClrTx/>
                <a:buSzTx/>
                <a:buFont typeface="Arial" pitchFamily="34" charset="0"/>
                <a:buChar char="•"/>
                <a:tabLst/>
                <a:defRPr/>
              </a:pPr>
              <a:endParaRPr kumimoji="0" lang="ko-KR" altLang="en-US" sz="1050" b="1" i="0" u="none" strike="noStrike" kern="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cs typeface="+mn-cs"/>
              </a:endParaRPr>
            </a:p>
          </p:txBody>
        </p:sp>
        <p:sp>
          <p:nvSpPr>
            <p:cNvPr id="36" name="위쪽 화살표 12">
              <a:extLst>
                <a:ext uri="{FF2B5EF4-FFF2-40B4-BE49-F238E27FC236}">
                  <a16:creationId xmlns:a16="http://schemas.microsoft.com/office/drawing/2014/main" id="{993FF6C7-CF32-4826-9195-12F5225643C9}"/>
                </a:ext>
              </a:extLst>
            </p:cNvPr>
            <p:cNvSpPr/>
            <p:nvPr/>
          </p:nvSpPr>
          <p:spPr>
            <a:xfrm rot="5400000">
              <a:off x="15423414" y="7043287"/>
              <a:ext cx="1089066" cy="1872208"/>
            </a:xfrm>
            <a:prstGeom prst="upArrow">
              <a:avLst>
                <a:gd name="adj1" fmla="val 50000"/>
                <a:gd name="adj2" fmla="val 4157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pic>
          <p:nvPicPr>
            <p:cNvPr id="37" name="그림 22" descr="sit.png">
              <a:extLst>
                <a:ext uri="{FF2B5EF4-FFF2-40B4-BE49-F238E27FC236}">
                  <a16:creationId xmlns:a16="http://schemas.microsoft.com/office/drawing/2014/main" id="{594B1F95-2572-4ABA-9F74-5DA39460CA24}"/>
                </a:ext>
              </a:extLst>
            </p:cNvPr>
            <p:cNvPicPr>
              <a:picLocks noChangeAspect="1"/>
            </p:cNvPicPr>
            <p:nvPr/>
          </p:nvPicPr>
          <p:blipFill>
            <a:blip r:embed="rId3" cstate="print"/>
            <a:stretch>
              <a:fillRect/>
            </a:stretch>
          </p:blipFill>
          <p:spPr>
            <a:xfrm>
              <a:off x="3230573" y="6407319"/>
              <a:ext cx="2448272" cy="3442126"/>
            </a:xfrm>
            <a:prstGeom prst="rect">
              <a:avLst/>
            </a:prstGeom>
          </p:spPr>
        </p:pic>
        <p:pic>
          <p:nvPicPr>
            <p:cNvPr id="38" name="그림 37" descr="walk.png">
              <a:extLst>
                <a:ext uri="{FF2B5EF4-FFF2-40B4-BE49-F238E27FC236}">
                  <a16:creationId xmlns:a16="http://schemas.microsoft.com/office/drawing/2014/main" id="{9E3F68E5-451A-49D1-8CC1-BEA3E395C5B5}"/>
                </a:ext>
              </a:extLst>
            </p:cNvPr>
            <p:cNvPicPr>
              <a:picLocks noChangeAspect="1"/>
            </p:cNvPicPr>
            <p:nvPr/>
          </p:nvPicPr>
          <p:blipFill>
            <a:blip r:embed="rId4" cstate="print"/>
            <a:stretch>
              <a:fillRect/>
            </a:stretch>
          </p:blipFill>
          <p:spPr>
            <a:xfrm>
              <a:off x="11140723" y="6426746"/>
              <a:ext cx="2102554" cy="3384375"/>
            </a:xfrm>
            <a:prstGeom prst="rect">
              <a:avLst/>
            </a:prstGeom>
          </p:spPr>
        </p:pic>
        <p:pic>
          <p:nvPicPr>
            <p:cNvPr id="39" name="그림 12" descr="dizzy_03.png">
              <a:extLst>
                <a:ext uri="{FF2B5EF4-FFF2-40B4-BE49-F238E27FC236}">
                  <a16:creationId xmlns:a16="http://schemas.microsoft.com/office/drawing/2014/main" id="{B0351F82-8F18-4B8F-8F2C-6F04E58F1771}"/>
                </a:ext>
              </a:extLst>
            </p:cNvPr>
            <p:cNvPicPr>
              <a:picLocks noChangeAspect="1"/>
            </p:cNvPicPr>
            <p:nvPr/>
          </p:nvPicPr>
          <p:blipFill>
            <a:blip r:embed="rId5" cstate="print"/>
            <a:stretch>
              <a:fillRect/>
            </a:stretch>
          </p:blipFill>
          <p:spPr>
            <a:xfrm>
              <a:off x="18241466" y="5462880"/>
              <a:ext cx="2769459" cy="4752528"/>
            </a:xfrm>
            <a:prstGeom prst="rect">
              <a:avLst/>
            </a:prstGeom>
          </p:spPr>
        </p:pic>
        <p:sp>
          <p:nvSpPr>
            <p:cNvPr id="40" name="왼쪽/오른쪽 화살표 16">
              <a:extLst>
                <a:ext uri="{FF2B5EF4-FFF2-40B4-BE49-F238E27FC236}">
                  <a16:creationId xmlns:a16="http://schemas.microsoft.com/office/drawing/2014/main" id="{2A6E98CB-EF25-4626-BE6A-580362EA6869}"/>
                </a:ext>
              </a:extLst>
            </p:cNvPr>
            <p:cNvSpPr/>
            <p:nvPr/>
          </p:nvSpPr>
          <p:spPr>
            <a:xfrm>
              <a:off x="6792194" y="7290842"/>
              <a:ext cx="2880320" cy="1147797"/>
            </a:xfrm>
            <a:prstGeom prst="leftRightArrow">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6BCDD3C4-DED9-4BAC-B52D-BE62717E20E4}"/>
                </a:ext>
              </a:extLst>
            </p:cNvPr>
            <p:cNvSpPr txBox="1"/>
            <p:nvPr/>
          </p:nvSpPr>
          <p:spPr>
            <a:xfrm>
              <a:off x="7656633" y="8418741"/>
              <a:ext cx="1243099" cy="1003485"/>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rPr>
                <a:t>VS</a:t>
              </a:r>
              <a:endParaRPr kumimoji="0" lang="ko-KR" altLang="en-US"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endParaRPr>
            </a:p>
          </p:txBody>
        </p:sp>
        <p:sp>
          <p:nvSpPr>
            <p:cNvPr id="42" name="TextBox 41">
              <a:extLst>
                <a:ext uri="{FF2B5EF4-FFF2-40B4-BE49-F238E27FC236}">
                  <a16:creationId xmlns:a16="http://schemas.microsoft.com/office/drawing/2014/main" id="{AC01CE12-7A06-4044-95A6-3184FAD7DE49}"/>
                </a:ext>
              </a:extLst>
            </p:cNvPr>
            <p:cNvSpPr txBox="1"/>
            <p:nvPr/>
          </p:nvSpPr>
          <p:spPr>
            <a:xfrm>
              <a:off x="2153949" y="10235601"/>
              <a:ext cx="5067592"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Top-down Process </a:t>
              </a:r>
            </a:p>
          </p:txBody>
        </p:sp>
        <p:sp>
          <p:nvSpPr>
            <p:cNvPr id="43" name="TextBox 42">
              <a:extLst>
                <a:ext uri="{FF2B5EF4-FFF2-40B4-BE49-F238E27FC236}">
                  <a16:creationId xmlns:a16="http://schemas.microsoft.com/office/drawing/2014/main" id="{BD8B2616-0821-495D-B087-18B9DEA21463}"/>
                </a:ext>
              </a:extLst>
            </p:cNvPr>
            <p:cNvSpPr txBox="1"/>
            <p:nvPr/>
          </p:nvSpPr>
          <p:spPr>
            <a:xfrm>
              <a:off x="9566696" y="10284063"/>
              <a:ext cx="5250600"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Bottom-up Process </a:t>
              </a:r>
            </a:p>
          </p:txBody>
        </p:sp>
        <p:sp>
          <p:nvSpPr>
            <p:cNvPr id="44" name="TextBox 43">
              <a:extLst>
                <a:ext uri="{FF2B5EF4-FFF2-40B4-BE49-F238E27FC236}">
                  <a16:creationId xmlns:a16="http://schemas.microsoft.com/office/drawing/2014/main" id="{BD75B470-1D4D-4C96-A15B-7FF3A73867C1}"/>
                </a:ext>
              </a:extLst>
            </p:cNvPr>
            <p:cNvSpPr txBox="1"/>
            <p:nvPr/>
          </p:nvSpPr>
          <p:spPr>
            <a:xfrm>
              <a:off x="17257172" y="10200529"/>
              <a:ext cx="5367191" cy="1133742"/>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rPr>
                <a:t>Motion Sickness</a:t>
              </a:r>
              <a:endParaRPr kumimoji="0" lang="ko-KR" altLang="en-US"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endParaRPr>
            </a:p>
          </p:txBody>
        </p:sp>
      </p:grpSp>
      <p:sp>
        <p:nvSpPr>
          <p:cNvPr id="45" name="TextBox 44">
            <a:extLst>
              <a:ext uri="{FF2B5EF4-FFF2-40B4-BE49-F238E27FC236}">
                <a16:creationId xmlns:a16="http://schemas.microsoft.com/office/drawing/2014/main" id="{FB903489-B813-4045-9A33-328C47169179}"/>
              </a:ext>
            </a:extLst>
          </p:cNvPr>
          <p:cNvSpPr txBox="1"/>
          <p:nvPr/>
        </p:nvSpPr>
        <p:spPr>
          <a:xfrm>
            <a:off x="5989290" y="961629"/>
            <a:ext cx="5182890" cy="2312877"/>
          </a:xfrm>
          <a:prstGeom prst="rect">
            <a:avLst/>
          </a:prstGeom>
          <a:noFill/>
        </p:spPr>
        <p:txBody>
          <a:bodyPr wrap="square" rtlCol="0">
            <a:spAutoFit/>
          </a:bodyPr>
          <a:lstStyle/>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VR </a:t>
            </a:r>
            <a:r>
              <a:rPr lang="en-US" altLang="ko-KR" sz="1400" b="1" spc="-100" dirty="0">
                <a:solidFill>
                  <a:srgbClr val="44546A"/>
                </a:solidFill>
                <a:latin typeface="맑은 고딕" panose="020F0502020204030204"/>
                <a:ea typeface="나눔고딕" panose="020D0604000000000000" pitchFamily="50" charset="-127"/>
              </a:rPr>
              <a:t>HMD delivers S3D images directly to human eyes within 5 cm</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distance between the display and the eyes and this directly affects human sensory system.</a:t>
            </a:r>
            <a:endPar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lang="en-US" altLang="ko-KR" sz="1400" b="1" spc="-100" dirty="0">
                <a:solidFill>
                  <a:srgbClr val="44546A"/>
                </a:solidFill>
                <a:latin typeface="맑은 고딕" panose="020F0502020204030204"/>
                <a:ea typeface="나눔고딕" panose="020D0604000000000000" pitchFamily="50" charset="-127"/>
              </a:rPr>
              <a:t>VR</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content provides fully immersive experience where the user feels he/she is actually in the VR world, bad quality of experience can cause VR sickness easier than the normal flat screen (Hence, </a:t>
            </a:r>
            <a:r>
              <a:rPr lang="en-US" altLang="ko-KR" sz="1400" b="1" spc="-100" dirty="0" err="1">
                <a:solidFill>
                  <a:srgbClr val="44546A"/>
                </a:solidFill>
                <a:latin typeface="맑은 고딕" panose="020F0502020204030204"/>
                <a:ea typeface="나눔고딕" panose="020D0604000000000000" pitchFamily="50" charset="-127"/>
              </a:rPr>
              <a:t>QoE</a:t>
            </a:r>
            <a:r>
              <a:rPr lang="en-US" altLang="ko-KR" sz="1400" b="1" spc="-100" dirty="0">
                <a:solidFill>
                  <a:srgbClr val="44546A"/>
                </a:solidFill>
                <a:latin typeface="맑은 고딕" panose="020F0502020204030204"/>
                <a:ea typeface="나눔고딕" panose="020D0604000000000000" pitchFamily="50" charset="-127"/>
              </a:rPr>
              <a:t> is more important than QoS)</a:t>
            </a:r>
          </a:p>
        </p:txBody>
      </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a:t>21-18-0067-00-0000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
        <p:nvSpPr>
          <p:cNvPr id="5" name="TextBox 4">
            <a:extLst>
              <a:ext uri="{FF2B5EF4-FFF2-40B4-BE49-F238E27FC236}">
                <a16:creationId xmlns:a16="http://schemas.microsoft.com/office/drawing/2014/main" id="{6D9DCCEF-84D7-45A4-9EEE-F34DEFD4D2A8}"/>
              </a:ext>
            </a:extLst>
          </p:cNvPr>
          <p:cNvSpPr txBox="1"/>
          <p:nvPr/>
        </p:nvSpPr>
        <p:spPr>
          <a:xfrm>
            <a:off x="2538522" y="1126077"/>
            <a:ext cx="8662877" cy="4251870"/>
          </a:xfrm>
          <a:prstGeom prst="rect">
            <a:avLst/>
          </a:prstGeom>
          <a:noFill/>
        </p:spPr>
        <p:txBody>
          <a:bodyPr wrap="square" rtlCol="0">
            <a:spAutoFit/>
          </a:bodyPr>
          <a:lstStyle/>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Telecommunication Companies are exploring VR content to be the next killer app for 5G network</a:t>
            </a:r>
          </a:p>
          <a:p>
            <a:pPr marL="742950" lvl="1"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VR Sickness and good </a:t>
            </a:r>
            <a:r>
              <a:rPr lang="en-US" altLang="ko-KR" sz="1400" b="1" spc="-100" dirty="0" err="1">
                <a:solidFill>
                  <a:srgbClr val="44546A"/>
                </a:solidFill>
                <a:latin typeface="맑은 고딕" panose="020F0502020204030204"/>
                <a:ea typeface="나눔고딕" panose="020D0604000000000000" pitchFamily="50" charset="-127"/>
              </a:rPr>
              <a:t>QoE</a:t>
            </a:r>
            <a:r>
              <a:rPr lang="en-US" altLang="ko-KR" sz="1400" b="1" spc="-100" dirty="0">
                <a:solidFill>
                  <a:srgbClr val="44546A"/>
                </a:solidFill>
                <a:latin typeface="맑은 고딕" panose="020F0502020204030204"/>
                <a:ea typeface="나눔고딕" panose="020D0604000000000000" pitchFamily="50" charset="-127"/>
              </a:rPr>
              <a:t> are necessary for the VR mass adoption</a:t>
            </a:r>
            <a:endPar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lang="en-US" altLang="ko-KR" sz="1400" b="1" spc="-100" dirty="0">
                <a:solidFill>
                  <a:srgbClr val="44546A"/>
                </a:solidFill>
                <a:latin typeface="맑은 고딕" panose="020F0502020204030204"/>
                <a:ea typeface="나눔고딕" panose="020D0604000000000000" pitchFamily="50" charset="-127"/>
              </a:rPr>
              <a:t>HMD manufacturers are creating stand-alone also known as all-in-one device to create a better </a:t>
            </a:r>
            <a:r>
              <a:rPr lang="en-US" altLang="ko-KR" sz="1400" b="1" spc="-100" dirty="0" err="1">
                <a:solidFill>
                  <a:srgbClr val="44546A"/>
                </a:solidFill>
                <a:latin typeface="맑은 고딕" panose="020F0502020204030204"/>
                <a:ea typeface="나눔고딕" panose="020D0604000000000000" pitchFamily="50" charset="-127"/>
              </a:rPr>
              <a:t>QoE</a:t>
            </a:r>
            <a:r>
              <a:rPr lang="en-US" altLang="ko-KR" sz="1400" b="1" spc="-100" dirty="0">
                <a:solidFill>
                  <a:srgbClr val="44546A"/>
                </a:solidFill>
                <a:latin typeface="맑은 고딕" panose="020F0502020204030204"/>
                <a:ea typeface="나눔고딕" panose="020D0604000000000000" pitchFamily="50" charset="-127"/>
              </a:rPr>
              <a:t> as it eliminates the cord that was attached to the device</a:t>
            </a:r>
          </a:p>
          <a:p>
            <a:pPr marL="742950" lvl="1"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Added processor and batteries along with limited physical case space increase the weight and the heat</a:t>
            </a:r>
          </a:p>
          <a:p>
            <a:pPr marL="285750"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Content creators wish to create more compelling visual experience comparable to the modern PCs and gaming consoles for VR</a:t>
            </a:r>
          </a:p>
          <a:p>
            <a:pPr marL="742950" lvl="1"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Powerful PCs that can run VR content with high visual fidelity are too expensive and the cord connecting the VR HMD and the PC limits the freedom of user movement</a:t>
            </a:r>
          </a:p>
          <a:p>
            <a:pPr marL="742950" lvl="1"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Stand-alone device is not powerful enough to create high fidelity visuals which make the VR content less appealing compared to the PCs and gaming consoles</a:t>
            </a:r>
          </a:p>
          <a:p>
            <a:pPr marL="285750"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Platform holders want compelling VR content to grow their VR content ecosystem</a:t>
            </a:r>
          </a:p>
          <a:p>
            <a:pPr marL="742950" lvl="1" indent="-285750">
              <a:lnSpc>
                <a:spcPct val="150000"/>
              </a:lnSpc>
              <a:buFont typeface="Wingdings" panose="05000000000000000000" pitchFamily="2" charset="2"/>
              <a:buChar char="l"/>
              <a:defRPr/>
            </a:pPr>
            <a:r>
              <a:rPr lang="en-US" altLang="ko-KR" sz="1400" b="1" spc="-100" dirty="0">
                <a:solidFill>
                  <a:srgbClr val="44546A"/>
                </a:solidFill>
                <a:latin typeface="맑은 고딕" panose="020F0502020204030204"/>
                <a:ea typeface="나눔고딕" panose="020D0604000000000000" pitchFamily="50" charset="-127"/>
              </a:rPr>
              <a:t>Lack of compelling VR content make people to not to reuse the VR HMD they purchased</a:t>
            </a:r>
          </a:p>
        </p:txBody>
      </p:sp>
    </p:spTree>
    <p:extLst>
      <p:ext uri="{BB962C8B-B14F-4D97-AF65-F5344CB8AC3E}">
        <p14:creationId xmlns:p14="http://schemas.microsoft.com/office/powerpoint/2010/main" val="11766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Technical Challenges</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982575" y="1029493"/>
            <a:ext cx="6209425" cy="360553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According to the paper published by Held, </a:t>
            </a:r>
            <a:r>
              <a:rPr lang="en-US" altLang="ko-KR" sz="1400" b="1" spc="-100" dirty="0" err="1">
                <a:solidFill>
                  <a:schemeClr val="tx2"/>
                </a:solidFill>
                <a:ea typeface="나눔고딕" panose="020D0604000000000000" pitchFamily="50" charset="-127"/>
              </a:rPr>
              <a:t>Efsathiou</a:t>
            </a:r>
            <a:r>
              <a:rPr lang="en-US" altLang="ko-KR" sz="1400" b="1" spc="-100" dirty="0">
                <a:solidFill>
                  <a:schemeClr val="tx2"/>
                </a:solidFill>
                <a:ea typeface="나눔고딕" panose="020D0604000000000000" pitchFamily="50" charset="-127"/>
              </a:rPr>
              <a:t>, &amp; Greene in 1966,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if the MTP (motion-to-photon latency) is too high,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it makes people to feel motion sick.</a:t>
            </a:r>
            <a:endParaRPr lang="ko-KR"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The paper published by Sheridan &amp; </a:t>
            </a:r>
            <a:r>
              <a:rPr lang="en-US" altLang="ko-KR" sz="1400" b="1" spc="-100" dirty="0" err="1">
                <a:solidFill>
                  <a:schemeClr val="tx2"/>
                </a:solidFill>
                <a:ea typeface="나눔고딕" panose="020D0604000000000000" pitchFamily="50" charset="-127"/>
              </a:rPr>
              <a:t>Ferrel</a:t>
            </a:r>
            <a:r>
              <a:rPr lang="en-US" altLang="ko-KR" sz="1400" b="1" spc="-100" dirty="0">
                <a:solidFill>
                  <a:schemeClr val="tx2"/>
                </a:solidFill>
                <a:ea typeface="나눔고딕" panose="020D0604000000000000" pitchFamily="50" charset="-127"/>
              </a:rPr>
              <a:t> in 1963 also states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that the high MTP also cause a poor manual performance of human being.</a:t>
            </a:r>
            <a:endParaRPr lang="ko-KR"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ea typeface="나눔고딕" panose="020D0604000000000000" pitchFamily="50" charset="-127"/>
              </a:rPr>
              <a:t>ms.</a:t>
            </a:r>
            <a:endParaRPr lang="en-US"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According to John Carmack, the CTO of Oculus, the MTP must be lower than 20 </a:t>
            </a:r>
            <a:r>
              <a:rPr lang="en-US" altLang="ko-KR" sz="1400" b="1" spc="-100" dirty="0" err="1">
                <a:solidFill>
                  <a:schemeClr val="tx2"/>
                </a:solidFill>
                <a:ea typeface="나눔고딕" panose="020D0604000000000000" pitchFamily="50" charset="-127"/>
              </a:rPr>
              <a:t>ms</a:t>
            </a:r>
            <a:r>
              <a:rPr lang="en-US" altLang="ko-KR" sz="1400" b="1" spc="-100" dirty="0">
                <a:solidFill>
                  <a:schemeClr val="tx2"/>
                </a:solidFill>
                <a:ea typeface="나눔고딕" panose="020D0604000000000000" pitchFamily="50" charset="-127"/>
              </a:rPr>
              <a:t> to minimized the VR sickness.</a:t>
            </a: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Hence, the network latency needs to be satisfying this MTP latency condition.</a:t>
            </a:r>
            <a:endParaRPr lang="ko-KR" altLang="en-US" sz="1400" b="1" spc="-100" dirty="0">
              <a:solidFill>
                <a:schemeClr val="tx2"/>
              </a:solidFill>
              <a:ea typeface="나눔고딕" panose="020D0604000000000000" pitchFamily="50" charset="-127"/>
            </a:endParaRP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a:t>21-18-0067-00-0000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spTree>
    <p:extLst>
      <p:ext uri="{BB962C8B-B14F-4D97-AF65-F5344CB8AC3E}">
        <p14:creationId xmlns:p14="http://schemas.microsoft.com/office/powerpoint/2010/main" val="395805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Goals &amp; Objectives</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21-18-0067-00-0000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2700502196"/>
                  </p:ext>
                </p:extLst>
              </p:nvPr>
            </p:nvGraphicFramePr>
            <p:xfrm>
              <a:off x="2138182" y="1316097"/>
              <a:ext cx="9725115" cy="4606377"/>
            </p:xfrm>
            <a:graphic>
              <a:graphicData uri="http://schemas.openxmlformats.org/drawingml/2006/table">
                <a:tbl>
                  <a:tblPr firstRow="1" firstCol="1" bandRow="1">
                    <a:tableStyleId>{5C22544A-7EE6-4342-B048-85BDC9FD1C3A}</a:tableStyleId>
                  </a:tblPr>
                  <a:tblGrid>
                    <a:gridCol w="1491289">
                      <a:extLst>
                        <a:ext uri="{9D8B030D-6E8A-4147-A177-3AD203B41FA5}">
                          <a16:colId xmlns:a16="http://schemas.microsoft.com/office/drawing/2014/main" val="1791360078"/>
                        </a:ext>
                      </a:extLst>
                    </a:gridCol>
                    <a:gridCol w="824969">
                      <a:extLst>
                        <a:ext uri="{9D8B030D-6E8A-4147-A177-3AD203B41FA5}">
                          <a16:colId xmlns:a16="http://schemas.microsoft.com/office/drawing/2014/main" val="1868741933"/>
                        </a:ext>
                      </a:extLst>
                    </a:gridCol>
                    <a:gridCol w="2205207">
                      <a:extLst>
                        <a:ext uri="{9D8B030D-6E8A-4147-A177-3AD203B41FA5}">
                          <a16:colId xmlns:a16="http://schemas.microsoft.com/office/drawing/2014/main" val="3965154582"/>
                        </a:ext>
                      </a:extLst>
                    </a:gridCol>
                    <a:gridCol w="1734550">
                      <a:extLst>
                        <a:ext uri="{9D8B030D-6E8A-4147-A177-3AD203B41FA5}">
                          <a16:colId xmlns:a16="http://schemas.microsoft.com/office/drawing/2014/main" val="3522693985"/>
                        </a:ext>
                      </a:extLst>
                    </a:gridCol>
                    <a:gridCol w="1734550">
                      <a:extLst>
                        <a:ext uri="{9D8B030D-6E8A-4147-A177-3AD203B41FA5}">
                          <a16:colId xmlns:a16="http://schemas.microsoft.com/office/drawing/2014/main" val="278323528"/>
                        </a:ext>
                      </a:extLst>
                    </a:gridCol>
                    <a:gridCol w="1734550">
                      <a:extLst>
                        <a:ext uri="{9D8B030D-6E8A-4147-A177-3AD203B41FA5}">
                          <a16:colId xmlns:a16="http://schemas.microsoft.com/office/drawing/2014/main" val="3667673440"/>
                        </a:ext>
                      </a:extLst>
                    </a:gridCol>
                  </a:tblGrid>
                  <a:tr h="233373">
                    <a:tc rowSpan="2"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VR HMD Requirements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5023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003112">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Data transmission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20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over 802.11ac)</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Gbps peak,</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user-experience data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196452">
                    <a:tc grid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Latency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5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(at wireless medium),</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(motion-to-photon/audio)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200" kern="100" dirty="0">
                              <a:effectLst/>
                              <a:latin typeface="Times New Roman" panose="02020603050405020304" pitchFamily="18" charset="0"/>
                              <a:cs typeface="Times New Roman" panose="02020603050405020304" pitchFamily="18" charset="0"/>
                            </a:rPr>
                            <a:t>“</a:t>
                          </a:r>
                          <a:r>
                            <a:rPr lang="en-US" sz="12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deployment scenario”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Jitter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&lt; 5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Not specified</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Transmission range</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 m</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10 m indoor</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Several hundred meters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 outdoor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Mobility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Pedestrian speed &lt; 4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3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PER</a:t>
                          </a:r>
                          <a:r>
                            <a:rPr lang="en-US" sz="1200" kern="100" dirty="0">
                              <a:solidFill>
                                <a:schemeClr val="bg1"/>
                              </a:solidFill>
                              <a:effectLst/>
                              <a:latin typeface="Times New Roman" panose="02020603050405020304" pitchFamily="18" charset="0"/>
                              <a:cs typeface="Times New Roman" panose="02020603050405020304" pitchFamily="18" charset="0"/>
                            </a:rPr>
                            <a:t> </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−6</m:t>
                                    </m:r>
                                  </m:sup>
                                </m:sSup>
                              </m:oMath>
                            </m:oMathPara>
                          </a14:m>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200" kern="100">
                                    <a:effectLst/>
                                    <a:latin typeface="Cambria Math" panose="02040503050406030204" pitchFamily="18" charset="0"/>
                                  </a:rPr>
                                  <m:t>~</m:t>
                                </m:r>
                                <m:sSup>
                                  <m:sSupPr>
                                    <m:ctrlPr>
                                      <a:rPr lang="ko-KR"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−8</m:t>
                                    </m:r>
                                  </m:sup>
                                </m:sSup>
                              </m:oMath>
                            </m:oMathPara>
                          </a14:m>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2700502196"/>
                  </p:ext>
                </p:extLst>
              </p:nvPr>
            </p:nvGraphicFramePr>
            <p:xfrm>
              <a:off x="2138182" y="1316097"/>
              <a:ext cx="9725115" cy="4606377"/>
            </p:xfrm>
            <a:graphic>
              <a:graphicData uri="http://schemas.openxmlformats.org/drawingml/2006/table">
                <a:tbl>
                  <a:tblPr firstRow="1" firstCol="1" bandRow="1">
                    <a:tableStyleId>{5C22544A-7EE6-4342-B048-85BDC9FD1C3A}</a:tableStyleId>
                  </a:tblPr>
                  <a:tblGrid>
                    <a:gridCol w="1491289">
                      <a:extLst>
                        <a:ext uri="{9D8B030D-6E8A-4147-A177-3AD203B41FA5}">
                          <a16:colId xmlns:a16="http://schemas.microsoft.com/office/drawing/2014/main" val="1791360078"/>
                        </a:ext>
                      </a:extLst>
                    </a:gridCol>
                    <a:gridCol w="824969">
                      <a:extLst>
                        <a:ext uri="{9D8B030D-6E8A-4147-A177-3AD203B41FA5}">
                          <a16:colId xmlns:a16="http://schemas.microsoft.com/office/drawing/2014/main" val="1868741933"/>
                        </a:ext>
                      </a:extLst>
                    </a:gridCol>
                    <a:gridCol w="2205207">
                      <a:extLst>
                        <a:ext uri="{9D8B030D-6E8A-4147-A177-3AD203B41FA5}">
                          <a16:colId xmlns:a16="http://schemas.microsoft.com/office/drawing/2014/main" val="3965154582"/>
                        </a:ext>
                      </a:extLst>
                    </a:gridCol>
                    <a:gridCol w="1734550">
                      <a:extLst>
                        <a:ext uri="{9D8B030D-6E8A-4147-A177-3AD203B41FA5}">
                          <a16:colId xmlns:a16="http://schemas.microsoft.com/office/drawing/2014/main" val="3522693985"/>
                        </a:ext>
                      </a:extLst>
                    </a:gridCol>
                    <a:gridCol w="1734550">
                      <a:extLst>
                        <a:ext uri="{9D8B030D-6E8A-4147-A177-3AD203B41FA5}">
                          <a16:colId xmlns:a16="http://schemas.microsoft.com/office/drawing/2014/main" val="278323528"/>
                        </a:ext>
                      </a:extLst>
                    </a:gridCol>
                    <a:gridCol w="1734550">
                      <a:extLst>
                        <a:ext uri="{9D8B030D-6E8A-4147-A177-3AD203B41FA5}">
                          <a16:colId xmlns:a16="http://schemas.microsoft.com/office/drawing/2014/main" val="3667673440"/>
                        </a:ext>
                      </a:extLst>
                    </a:gridCol>
                  </a:tblGrid>
                  <a:tr h="233373">
                    <a:tc rowSpan="2"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VR HMD Requirements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5023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003112">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Data transmission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20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over 802.11ac)</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Gbps peak,</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user-experience data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196452">
                    <a:tc grid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Latency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5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(at wireless medium),</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(motion-to-photon/audio)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200" kern="100" dirty="0">
                              <a:effectLst/>
                              <a:latin typeface="Times New Roman" panose="02020603050405020304" pitchFamily="18" charset="0"/>
                              <a:cs typeface="Times New Roman" panose="02020603050405020304" pitchFamily="18" charset="0"/>
                            </a:rPr>
                            <a:t>“</a:t>
                          </a:r>
                          <a:r>
                            <a:rPr lang="en-US" sz="12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deployment scenario”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Jitter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&lt; 5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Not specified</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Transmission range</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 m</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10 m indoor</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Several hundred meters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 outdoor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Mobility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Pedestrian speed &lt; 4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3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PER</a:t>
                          </a:r>
                          <a:r>
                            <a:rPr lang="en-US" sz="1200" kern="100" dirty="0">
                              <a:solidFill>
                                <a:schemeClr val="bg1"/>
                              </a:solidFill>
                              <a:effectLst/>
                              <a:latin typeface="Times New Roman" panose="02020603050405020304" pitchFamily="18" charset="0"/>
                              <a:cs typeface="Times New Roman" panose="02020603050405020304" pitchFamily="18" charset="0"/>
                            </a:rPr>
                            <a:t> </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105249" t="-1333962" r="-237293" b="-7547"/>
                          </a:stretch>
                        </a:blip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endParaRPr lang="ko-KR"/>
                        </a:p>
                      </a:txBody>
                      <a:tcPr marL="68580" marR="68580" marT="0" marB="0" anchor="ctr">
                        <a:blipFill>
                          <a:blip r:embed="rId2"/>
                          <a:stretch>
                            <a:fillRect l="-360702" t="-1333962" r="-101404" b="-7547"/>
                          </a:stretch>
                        </a:blip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333273"/>
            <a:ext cx="9359786" cy="419377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VR is a very important part of the future industries and many WGs in IEEE 802 are looking into development of standards for VR industrial needs.</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Various Standard Organizations such as </a:t>
            </a:r>
            <a:r>
              <a:rPr lang="en-US" altLang="ko-KR" b="1" spc="-100" dirty="0" err="1">
                <a:solidFill>
                  <a:schemeClr val="tx2"/>
                </a:solidFill>
                <a:ea typeface="나눔고딕" panose="020D0604000000000000" pitchFamily="50" charset="-127"/>
              </a:rPr>
              <a:t>Khronos</a:t>
            </a:r>
            <a:r>
              <a:rPr lang="en-US" altLang="ko-KR" b="1" spc="-100" dirty="0">
                <a:solidFill>
                  <a:schemeClr val="tx2"/>
                </a:solidFill>
                <a:ea typeface="나눔고딕" panose="020D0604000000000000" pitchFamily="50" charset="-127"/>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One of the issues that is preventing the VR</a:t>
            </a:r>
            <a:r>
              <a:rPr lang="ko-KR" altLang="en-US" b="1" spc="-100" dirty="0">
                <a:solidFill>
                  <a:schemeClr val="tx2"/>
                </a:solidFill>
                <a:ea typeface="나눔고딕" panose="020D0604000000000000" pitchFamily="50" charset="-127"/>
              </a:rPr>
              <a:t> </a:t>
            </a:r>
            <a:r>
              <a:rPr lang="en-US" altLang="ko-KR" b="1" spc="-100" dirty="0">
                <a:solidFill>
                  <a:schemeClr val="tx2"/>
                </a:solidFill>
                <a:ea typeface="나눔고딕" panose="020D0604000000000000" pitchFamily="50" charset="-127"/>
              </a:rPr>
              <a:t>from the mass adoption is VR Sickness and Motion-to-Photon Latency is one of the major issues causing the VR sickness.</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Motion-to-Photon Latency is directly related to the network issues that IEEE 802 should consider when developing network standards for VR.</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To be more proactive to the VR industrial needs, we suggest to create a</a:t>
            </a:r>
            <a:r>
              <a:rPr lang="ko-KR" altLang="en-US" b="1" spc="-100" dirty="0">
                <a:solidFill>
                  <a:schemeClr val="tx2"/>
                </a:solidFill>
                <a:ea typeface="나눔고딕" panose="020D0604000000000000" pitchFamily="50" charset="-127"/>
              </a:rPr>
              <a:t> </a:t>
            </a:r>
            <a:r>
              <a:rPr lang="en-US" altLang="ko-KR" b="1" spc="-100" dirty="0">
                <a:solidFill>
                  <a:schemeClr val="tx2"/>
                </a:solidFill>
                <a:ea typeface="나눔고딕" panose="020D0604000000000000" pitchFamily="50" charset="-127"/>
              </a:rPr>
              <a:t>SG that will help us to create the PAR for future standard development.</a:t>
            </a:r>
            <a:endParaRPr lang="ko-KR" altLang="en-US" b="1" spc="-100" dirty="0">
              <a:solidFill>
                <a:schemeClr val="tx2"/>
              </a:solidFill>
              <a:ea typeface="나눔고딕" panose="020D0604000000000000" pitchFamily="50" charset="-127"/>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TotalTime>
  <Words>1161</Words>
  <Application>Microsoft Office PowerPoint</Application>
  <PresentationFormat>와이드스크린</PresentationFormat>
  <Paragraphs>146</Paragraphs>
  <Slides>9</Slides>
  <Notes>2</Notes>
  <HiddenSlides>0</HiddenSlides>
  <MMClips>0</MMClips>
  <ScaleCrop>false</ScaleCrop>
  <HeadingPairs>
    <vt:vector size="6" baseType="variant">
      <vt:variant>
        <vt:lpstr>사용한 글꼴</vt:lpstr>
      </vt:variant>
      <vt:variant>
        <vt:i4>12</vt:i4>
      </vt:variant>
      <vt:variant>
        <vt:lpstr>테마</vt:lpstr>
      </vt:variant>
      <vt:variant>
        <vt:i4>2</vt:i4>
      </vt:variant>
      <vt:variant>
        <vt:lpstr>슬라이드 제목</vt:lpstr>
      </vt:variant>
      <vt:variant>
        <vt:i4>9</vt:i4>
      </vt:variant>
    </vt:vector>
  </HeadingPairs>
  <TitlesOfParts>
    <vt:vector size="23" baseType="lpstr">
      <vt:lpstr>HY헤드라인M</vt:lpstr>
      <vt:lpstr>ＭＳ Ｐゴシック</vt:lpstr>
      <vt:lpstr>Rotis Sans Serif for Nokia</vt:lpstr>
      <vt:lpstr>나눔고딕</vt:lpstr>
      <vt:lpstr>맑은 고딕</vt:lpstr>
      <vt:lpstr>-윤명조340</vt:lpstr>
      <vt:lpstr>Arial</vt:lpstr>
      <vt:lpstr>Calibri</vt:lpstr>
      <vt:lpstr>Cambria Math</vt:lpstr>
      <vt:lpstr>Times</vt:lpstr>
      <vt:lpstr>Times New Roman</vt:lpstr>
      <vt:lpstr>Wingdings</vt:lpstr>
      <vt:lpstr>1_Office 테마</vt:lpstr>
      <vt:lpstr>blank presentation</vt:lpstr>
      <vt:lpstr>PowerPoint 프레젠테이션</vt:lpstr>
      <vt:lpstr>PowerPoint 프레젠테이션</vt:lpstr>
      <vt:lpstr>Table of Contents</vt:lpstr>
      <vt:lpstr>Industry Problems (VR Sickness)</vt:lpstr>
      <vt:lpstr>Industry Problems (QoE vs QoS)</vt:lpstr>
      <vt:lpstr>Industry Relevance</vt:lpstr>
      <vt:lpstr>Technical Challenges</vt:lpstr>
      <vt:lpstr>Goals &amp; Objectives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Jeong Sangkwon</cp:lastModifiedBy>
  <cp:revision>190</cp:revision>
  <dcterms:created xsi:type="dcterms:W3CDTF">2017-08-15T12:18:13Z</dcterms:created>
  <dcterms:modified xsi:type="dcterms:W3CDTF">2018-11-12T18:04:11Z</dcterms:modified>
</cp:coreProperties>
</file>