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 id="2147483866" r:id="rId2"/>
    <p:sldMasterId id="2147483878" r:id="rId3"/>
    <p:sldMasterId id="2147483890" r:id="rId4"/>
    <p:sldMasterId id="2147483734" r:id="rId5"/>
  </p:sldMasterIdLst>
  <p:notesMasterIdLst>
    <p:notesMasterId r:id="rId27"/>
  </p:notesMasterIdLst>
  <p:handoutMasterIdLst>
    <p:handoutMasterId r:id="rId28"/>
  </p:handoutMasterIdLst>
  <p:sldIdLst>
    <p:sldId id="413" r:id="rId6"/>
    <p:sldId id="431" r:id="rId7"/>
    <p:sldId id="432" r:id="rId8"/>
    <p:sldId id="442" r:id="rId9"/>
    <p:sldId id="400" r:id="rId10"/>
    <p:sldId id="401" r:id="rId11"/>
    <p:sldId id="402" r:id="rId12"/>
    <p:sldId id="403" r:id="rId13"/>
    <p:sldId id="404" r:id="rId14"/>
    <p:sldId id="405" r:id="rId15"/>
    <p:sldId id="406" r:id="rId16"/>
    <p:sldId id="407" r:id="rId17"/>
    <p:sldId id="408" r:id="rId18"/>
    <p:sldId id="409" r:id="rId19"/>
    <p:sldId id="410" r:id="rId20"/>
    <p:sldId id="411" r:id="rId21"/>
    <p:sldId id="437" r:id="rId22"/>
    <p:sldId id="436" r:id="rId23"/>
    <p:sldId id="440" r:id="rId24"/>
    <p:sldId id="443" r:id="rId25"/>
    <p:sldId id="441"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95" autoAdjust="0"/>
    <p:restoredTop sz="99556" autoAdjust="0"/>
  </p:normalViewPr>
  <p:slideViewPr>
    <p:cSldViewPr>
      <p:cViewPr varScale="1">
        <p:scale>
          <a:sx n="92" d="100"/>
          <a:sy n="92" d="100"/>
        </p:scale>
        <p:origin x="-204" y="-108"/>
      </p:cViewPr>
      <p:guideLst>
        <p:guide orient="horz" pos="2160"/>
        <p:guide pos="2880"/>
      </p:guideLst>
    </p:cSldViewPr>
  </p:slideViewPr>
  <p:outlineViewPr>
    <p:cViewPr>
      <p:scale>
        <a:sx n="33" d="100"/>
        <a:sy n="33" d="100"/>
      </p:scale>
      <p:origin x="252"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2082" y="-10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XXXX, His Company</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442440B-091D-401F-885A-37C149E1FFD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2" name="Slide Image Placeholder 11"/>
          <p:cNvSpPr>
            <a:spLocks noGrp="1" noRot="1" noChangeAspect="1"/>
          </p:cNvSpPr>
          <p:nvPr>
            <p:ph type="sldImg" idx="2"/>
          </p:nvPr>
        </p:nvSpPr>
        <p:spPr>
          <a:xfrm>
            <a:off x="1104900" y="677862"/>
            <a:ext cx="4641850" cy="3481388"/>
          </a:xfrm>
          <a:prstGeom prst="rect">
            <a:avLst/>
          </a:prstGeom>
          <a:noFill/>
          <a:ln w="12700">
            <a:solidFill>
              <a:prstClr val="black"/>
            </a:solidFill>
          </a:ln>
        </p:spPr>
        <p:txBody>
          <a:bodyPr vert="horz" lIns="91440" tIns="45720" rIns="91440" bIns="45720" rtlCol="0"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smtClean="0"/>
          </a:p>
        </p:txBody>
      </p:sp>
      <p:sp>
        <p:nvSpPr>
          <p:cNvPr id="38916" name="Header Placeholder 3"/>
          <p:cNvSpPr>
            <a:spLocks noGrp="1"/>
          </p:cNvSpPr>
          <p:nvPr>
            <p:ph type="hdr" sz="quarter"/>
          </p:nvPr>
        </p:nvSpPr>
        <p:spPr>
          <a:noFill/>
        </p:spPr>
        <p:txBody>
          <a:bodyPr/>
          <a:lstStyle/>
          <a:p>
            <a:r>
              <a:rPr lang="en-US"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smtClean="0"/>
              <a:t>Month 20xx</a:t>
            </a:r>
          </a:p>
        </p:txBody>
      </p:sp>
      <p:sp>
        <p:nvSpPr>
          <p:cNvPr id="38918" name="Footer Placeholder 5"/>
          <p:cNvSpPr>
            <a:spLocks noGrp="1"/>
          </p:cNvSpPr>
          <p:nvPr>
            <p:ph type="ftr" sz="quarter" idx="4"/>
          </p:nvPr>
        </p:nvSpPr>
        <p:spPr>
          <a:noFill/>
        </p:spPr>
        <p:txBody>
          <a:bodyPr/>
          <a:lstStyle/>
          <a:p>
            <a:pPr lvl="4"/>
            <a:r>
              <a:rPr lang="en-US"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smtClean="0"/>
              <a:t>Page </a:t>
            </a:r>
            <a:fld id="{9ADD8F5F-B7E5-4B0C-9D30-C37ACEF62728}"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4036" name="Rectangle 6"/>
          <p:cNvSpPr>
            <a:spLocks noGrp="1" noChangeArrowheads="1"/>
          </p:cNvSpPr>
          <p:nvPr>
            <p:ph type="ftr" sz="quarter" idx="4"/>
          </p:nvPr>
        </p:nvSpPr>
        <p:spPr>
          <a:noFill/>
        </p:spPr>
        <p:txBody>
          <a:bodyPr/>
          <a:lstStyle/>
          <a:p>
            <a:pPr lvl="4"/>
            <a:r>
              <a:rPr lang="en-US"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2873825-BC60-48EB-9FFF-65A50B4E4F2E}" type="slidenum">
              <a:rPr lang="en-US" smtClean="0"/>
              <a:pPr/>
              <a:t>10</a:t>
            </a:fld>
            <a:endParaRPr lang="en-US"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5060" name="Rectangle 6"/>
          <p:cNvSpPr>
            <a:spLocks noGrp="1" noChangeArrowheads="1"/>
          </p:cNvSpPr>
          <p:nvPr>
            <p:ph type="ftr" sz="quarter" idx="4"/>
          </p:nvPr>
        </p:nvSpPr>
        <p:spPr>
          <a:noFill/>
        </p:spPr>
        <p:txBody>
          <a:bodyPr/>
          <a:lstStyle/>
          <a:p>
            <a:pPr lvl="4"/>
            <a:r>
              <a:rPr lang="en-US"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DF36E325-9DCB-4E9C-B2E9-33A2A74CDECF}" type="slidenum">
              <a:rPr lang="en-US" smtClean="0"/>
              <a:pPr/>
              <a:t>11</a:t>
            </a:fld>
            <a:endParaRPr lang="en-US"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6084" name="Rectangle 6"/>
          <p:cNvSpPr>
            <a:spLocks noGrp="1" noChangeArrowheads="1"/>
          </p:cNvSpPr>
          <p:nvPr>
            <p:ph type="ftr" sz="quarter" idx="4"/>
          </p:nvPr>
        </p:nvSpPr>
        <p:spPr>
          <a:noFill/>
        </p:spPr>
        <p:txBody>
          <a:bodyPr/>
          <a:lstStyle/>
          <a:p>
            <a:pPr lvl="4"/>
            <a:r>
              <a:rPr lang="en-US"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9802E4C-7981-4917-956C-79C57D027130}" type="slidenum">
              <a:rPr lang="en-US" smtClean="0"/>
              <a:pPr/>
              <a:t>14</a:t>
            </a:fld>
            <a:endParaRPr lang="en-US"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7108" name="Rectangle 6"/>
          <p:cNvSpPr>
            <a:spLocks noGrp="1" noChangeArrowheads="1"/>
          </p:cNvSpPr>
          <p:nvPr>
            <p:ph type="ftr" sz="quarter" idx="4"/>
          </p:nvPr>
        </p:nvSpPr>
        <p:spPr>
          <a:noFill/>
        </p:spPr>
        <p:txBody>
          <a:bodyPr/>
          <a:lstStyle/>
          <a:p>
            <a:pPr lvl="4"/>
            <a:r>
              <a:rPr lang="en-US"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BD247846-25D8-40D6-95C5-A08682899269}" type="slidenum">
              <a:rPr lang="en-US" smtClean="0"/>
              <a:pPr/>
              <a:t>16</a:t>
            </a:fld>
            <a:endParaRPr lang="en-US"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81100" y="677863"/>
            <a:ext cx="4625975" cy="3468687"/>
          </a:xfrm>
          <a:prstGeom prst="rect">
            <a:avLst/>
          </a:prstGeom>
          <a:noFill/>
          <a:ln>
            <a:miter lim="800000"/>
            <a:headEnd/>
            <a:tailEnd/>
          </a:ln>
        </p:spPr>
      </p:sp>
      <p:sp>
        <p:nvSpPr>
          <p:cNvPr id="39939" name="Notes Placeholder 2"/>
          <p:cNvSpPr>
            <a:spLocks noGrp="1"/>
          </p:cNvSpPr>
          <p:nvPr>
            <p:ph type="body" idx="1"/>
          </p:nvPr>
        </p:nvSpPr>
        <p:spPr>
          <a:noFill/>
          <a:ln/>
        </p:spPr>
        <p:txBody>
          <a:bodyPr/>
          <a:lstStyle/>
          <a:p>
            <a:endParaRPr lang="en-US" smtClean="0"/>
          </a:p>
        </p:txBody>
      </p:sp>
      <p:sp>
        <p:nvSpPr>
          <p:cNvPr id="39940" name="Header Placeholder 3"/>
          <p:cNvSpPr>
            <a:spLocks noGrp="1"/>
          </p:cNvSpPr>
          <p:nvPr>
            <p:ph type="hdr" sz="quarter"/>
          </p:nvPr>
        </p:nvSpPr>
        <p:spPr>
          <a:noFill/>
        </p:spPr>
        <p:txBody>
          <a:bodyPr/>
          <a:lstStyle/>
          <a:p>
            <a:r>
              <a:rPr lang="en-US" smtClean="0"/>
              <a:t>doc.: IEEE 802.21-02/xxxr0</a:t>
            </a:r>
          </a:p>
        </p:txBody>
      </p:sp>
      <p:sp>
        <p:nvSpPr>
          <p:cNvPr id="39941"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39942" name="Footer Placeholder 5"/>
          <p:cNvSpPr>
            <a:spLocks noGrp="1"/>
          </p:cNvSpPr>
          <p:nvPr>
            <p:ph type="ftr" sz="quarter" idx="4"/>
          </p:nvPr>
        </p:nvSpPr>
        <p:spPr>
          <a:noFill/>
        </p:spPr>
        <p:txBody>
          <a:bodyPr/>
          <a:lstStyle/>
          <a:p>
            <a:pPr lvl="4"/>
            <a:r>
              <a:rPr lang="en-US" smtClean="0"/>
              <a:t>XXXX, His Company</a:t>
            </a:r>
          </a:p>
        </p:txBody>
      </p:sp>
      <p:sp>
        <p:nvSpPr>
          <p:cNvPr id="39943"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47E86FD9-54B1-4280-945A-202E0A5B216E}"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smtClean="0"/>
          </a:p>
        </p:txBody>
      </p:sp>
      <p:sp>
        <p:nvSpPr>
          <p:cNvPr id="40964" name="Header Placeholder 3"/>
          <p:cNvSpPr>
            <a:spLocks noGrp="1"/>
          </p:cNvSpPr>
          <p:nvPr>
            <p:ph type="hdr" sz="quarter"/>
          </p:nvPr>
        </p:nvSpPr>
        <p:spPr>
          <a:noFill/>
        </p:spPr>
        <p:txBody>
          <a:bodyPr/>
          <a:lstStyle/>
          <a:p>
            <a:r>
              <a:rPr lang="en-US"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40966" name="Footer Placeholder 5"/>
          <p:cNvSpPr>
            <a:spLocks noGrp="1"/>
          </p:cNvSpPr>
          <p:nvPr>
            <p:ph type="ftr" sz="quarter" idx="4"/>
          </p:nvPr>
        </p:nvSpPr>
        <p:spPr>
          <a:noFill/>
        </p:spPr>
        <p:txBody>
          <a:bodyPr/>
          <a:lstStyle/>
          <a:p>
            <a:pPr lvl="4"/>
            <a:r>
              <a:rPr lang="en-US"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FD72ED04-A864-4DC0-A8CE-E9B26A560A8E}"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1988" name="Rectangle 6"/>
          <p:cNvSpPr>
            <a:spLocks noGrp="1" noChangeArrowheads="1"/>
          </p:cNvSpPr>
          <p:nvPr>
            <p:ph type="ftr" sz="quarter" idx="4"/>
          </p:nvPr>
        </p:nvSpPr>
        <p:spPr>
          <a:noFill/>
        </p:spPr>
        <p:txBody>
          <a:bodyPr/>
          <a:lstStyle/>
          <a:p>
            <a:pPr lvl="4"/>
            <a:r>
              <a:rPr lang="en-US"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4459728C-1439-493F-A35A-B1BCF95AB4CE}" type="slidenum">
              <a:rPr lang="en-US" smtClean="0"/>
              <a:pPr/>
              <a:t>8</a:t>
            </a:fld>
            <a:endParaRPr lang="en-US"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3012" name="Rectangle 6"/>
          <p:cNvSpPr>
            <a:spLocks noGrp="1" noChangeArrowheads="1"/>
          </p:cNvSpPr>
          <p:nvPr>
            <p:ph type="ftr" sz="quarter" idx="4"/>
          </p:nvPr>
        </p:nvSpPr>
        <p:spPr>
          <a:noFill/>
        </p:spPr>
        <p:txBody>
          <a:bodyPr/>
          <a:lstStyle/>
          <a:p>
            <a:pPr lvl="4"/>
            <a:r>
              <a:rPr lang="en-US"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9FB3E486-5714-4476-87EF-E6E194B853B1}" type="slidenum">
              <a:rPr lang="en-US" smtClean="0"/>
              <a:pPr/>
              <a:t>9</a:t>
            </a:fld>
            <a:endParaRPr lang="en-US"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A1EC890-31EC-487D-AA60-02B691D82D1F}" type="slidenum">
              <a:rPr lang="en-US"/>
              <a:pPr>
                <a:defRPr/>
              </a:pPr>
              <a:t>‹#›</a:t>
            </a:fld>
            <a:endParaRPr lang="en-US"/>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EA519437-B6E0-45D2-ADBE-CED11A2324BD}" type="slidenum">
              <a:rPr lang="en-US"/>
              <a:pPr>
                <a:defRPr/>
              </a:pPr>
              <a:t>‹#›</a:t>
            </a:fld>
            <a:endParaRPr lang="en-US"/>
          </a:p>
        </p:txBody>
      </p:sp>
      <p:sp>
        <p:nvSpPr>
          <p:cNvPr id="10"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5F31B28D-59C5-4D92-A491-E66C7A6F60AE}" type="slidenum">
              <a:rPr lang="en-US"/>
              <a:pPr>
                <a:defRPr/>
              </a:pPr>
              <a:t>‹#›</a:t>
            </a:fld>
            <a:endParaRPr lang="en-US"/>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C922C443-5D96-4DE7-99CD-7C5E19B8A471}" type="slidenum">
              <a:rPr lang="en-US"/>
              <a:pPr>
                <a:defRPr/>
              </a:pPr>
              <a:t>‹#›</a:t>
            </a:fld>
            <a:endParaRPr lang="en-US"/>
          </a:p>
        </p:txBody>
      </p:sp>
      <p:sp>
        <p:nvSpPr>
          <p:cNvPr id="5"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955A4B1-4EFB-4DEF-816B-559E5062D28F}" type="slidenum">
              <a:rPr lang="en-US"/>
              <a:pPr>
                <a:defRPr/>
              </a:pPr>
              <a:t>‹#›</a:t>
            </a:fld>
            <a:endParaRPr lang="en-US"/>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825E2F7-1D07-407B-992F-AC7D28176587}" type="slidenum">
              <a:rPr lang="en-US"/>
              <a:pPr>
                <a:defRPr/>
              </a:pPr>
              <a:t>‹#›</a:t>
            </a:fld>
            <a:endParaRPr lang="en-US"/>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374FAE21-1B12-43B9-9130-C41EEF43AB05}" type="slidenum">
              <a:rPr lang="en-US"/>
              <a:pPr>
                <a:defRPr/>
              </a:pPr>
              <a:t>‹#›</a:t>
            </a:fld>
            <a:endParaRPr lang="en-US"/>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95E68F9D-EE77-4604-80A2-5FFC8BC1321E}" type="slidenum">
              <a:rPr lang="en-US"/>
              <a:pPr>
                <a:defRPr/>
              </a:pPr>
              <a:t>‹#›</a:t>
            </a:fld>
            <a:endParaRPr lang="en-US"/>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7" name="Slide Number Placeholder 6"/>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a:p>
        </p:txBody>
      </p:sp>
      <p:sp>
        <p:nvSpPr>
          <p:cNvPr id="6"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March 2014</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
        <p:nvSpPr>
          <p:cNvPr id="5"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2014</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March 2014</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BDD46FBD-A606-464B-83CC-887A8D49DE81}" type="slidenum">
              <a:rPr lang="en-US" smtClean="0"/>
              <a:pPr/>
              <a:t>‹#›</a:t>
            </a:fld>
            <a:endParaRPr lang="en-US"/>
          </a:p>
        </p:txBody>
      </p:sp>
      <p:sp>
        <p:nvSpPr>
          <p:cNvPr id="10"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BDD46FBD-A606-464B-83CC-887A8D49DE81}" type="slidenum">
              <a:rPr lang="en-US" smtClean="0"/>
              <a:pPr/>
              <a:t>‹#›</a:t>
            </a:fld>
            <a:endParaRPr lang="en-US"/>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BDD46FBD-A606-464B-83CC-887A8D49DE81}" type="slidenum">
              <a:rPr lang="en-US" smtClean="0"/>
              <a:pPr/>
              <a:t>‹#›</a:t>
            </a:fld>
            <a:endParaRPr lang="en-US"/>
          </a:p>
        </p:txBody>
      </p:sp>
      <p:sp>
        <p:nvSpPr>
          <p:cNvPr id="5"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
        <p:nvSpPr>
          <p:cNvPr id="5"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March 2014</a:t>
            </a:r>
            <a:endParaRPr lang="en-US" dirty="0"/>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March 2014</a:t>
            </a:r>
            <a:endParaRPr lang="en-US" dirty="0"/>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March 2014</a:t>
            </a:r>
            <a:endParaRPr lang="en-US" dirty="0"/>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06680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pt-BR" smtClean="0"/>
              <a:t>Subir Das, Chair, IEEE 802.21</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CBDE478-540A-4533-B630-5289DA16E16C}" type="slidenum">
              <a:rPr lang="en-US"/>
              <a:pPr>
                <a:defRPr/>
              </a:pPr>
              <a:t>‹#›</a:t>
            </a:fld>
            <a:endParaRPr lang="en-US"/>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3DACD2F-9786-486C-9E92-757D70B8C56C}" type="slidenum">
              <a:rPr lang="en-US"/>
              <a:pPr>
                <a:defRPr/>
              </a:pPr>
              <a:t>‹#›</a:t>
            </a:fld>
            <a:endParaRPr lang="en-US"/>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55EAE60E-B8AB-4C07-8727-0B4A640A87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09600" y="6477000"/>
            <a:ext cx="1371600" cy="215900"/>
          </a:xfrm>
          <a:prstGeom prst="rect">
            <a:avLst/>
          </a:prstGeom>
        </p:spPr>
        <p:txBody>
          <a:bodyPr/>
          <a:lstStyle>
            <a:lvl1pPr>
              <a:defRPr/>
            </a:lvl1p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C1AE6C48-FC0E-4C0A-A7D2-A12BE0BB3F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32.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5" Type="http://schemas.openxmlformats.org/officeDocument/2006/relationships/slideLayout" Target="../slideLayouts/slideLayout34.xml"/><Relationship Id="rId4"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20"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21"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623723" y="394156"/>
            <a:ext cx="4651915"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21-14-0038-00-Session#61-Opening_Plenary_Notes.ppt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2" name="Date Placeholder 3"/>
          <p:cNvSpPr>
            <a:spLocks noGrp="1"/>
          </p:cNvSpPr>
          <p:nvPr>
            <p:ph type="dt" sz="half" idx="2"/>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62" r:id="rId4"/>
    <p:sldLayoutId id="2147483863" r:id="rId5"/>
    <p:sldLayoutId id="2147483837"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58" r:id="rId15"/>
    <p:sldLayoutId id="2147483859" r:id="rId16"/>
    <p:sldLayoutId id="2147483860" r:id="rId17"/>
    <p:sldLayoutId id="2147483861" r:id="rId18"/>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March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46FBD-A606-464B-83CC-887A8D49DE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March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E8D70-5D40-4BDB-95DE-FF8791A851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March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84917-4E53-499C-90FA-BFF6A41DE948}" type="slidenum">
              <a:rPr lang="en-US" smtClean="0"/>
              <a:pPr/>
              <a:t>‹#›</a:t>
            </a:fld>
            <a:endParaRPr lang="en-US"/>
          </a:p>
        </p:txBody>
      </p:sp>
    </p:spTree>
  </p:cSld>
  <p:clrMap bg1="lt1" tx1="dk1" bg2="lt2" tx2="dk2" accent1="accent1" accent2="accent2" accent3="accent3" accent4="accent4" accent5="accent5" accent6="accent6" hlink="hlink" folHlink="folHlink"/>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March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79E6CA-7F7D-4CC3-86DB-B6301A399B07}"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hyperlink" Target="http://802world.org/wireless/registration-information/" TargetMode="External"/><Relationship Id="rId2" Type="http://schemas.openxmlformats.org/officeDocument/2006/relationships/notesSlide" Target="../notesSlides/notesSlide20.xml"/><Relationship Id="rId1" Type="http://schemas.openxmlformats.org/officeDocument/2006/relationships/slideLayout" Target="../slideLayouts/slideLayout8.xml"/><Relationship Id="rId5" Type="http://schemas.openxmlformats.org/officeDocument/2006/relationships/hyperlink" Target="http://802world.org/wireless" TargetMode="External"/><Relationship Id="rId4" Type="http://schemas.openxmlformats.org/officeDocument/2006/relationships/hyperlink" Target="http://resweb.passkey.com/Resweb.do?mode=welcome_ei_new&amp;eventID=11077656&amp;fromResdesk=true"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802world.org/wireless"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hyperlink" Target="http://802world.org/attendee"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ctrTitle"/>
          </p:nvPr>
        </p:nvSpPr>
        <p:spPr>
          <a:xfrm>
            <a:off x="609600" y="1066800"/>
            <a:ext cx="7848600" cy="3505200"/>
          </a:xfrm>
        </p:spPr>
        <p:txBody>
          <a:bodyPr/>
          <a:lstStyle/>
          <a:p>
            <a:r>
              <a:rPr lang="en-US" sz="5400" b="1" dirty="0" smtClean="0">
                <a:latin typeface="Arial" charset="0"/>
              </a:rPr>
              <a:t>IEEE 802.21</a:t>
            </a:r>
            <a:br>
              <a:rPr lang="en-US" sz="5400" b="1" dirty="0" smtClean="0">
                <a:latin typeface="Arial" charset="0"/>
              </a:rPr>
            </a:br>
            <a:r>
              <a:rPr lang="en-US" b="1" dirty="0" smtClean="0">
                <a:latin typeface="Arial" charset="0"/>
              </a:rPr>
              <a:t>Session #61, </a:t>
            </a:r>
            <a:br>
              <a:rPr lang="en-US" b="1" dirty="0" smtClean="0">
                <a:latin typeface="Arial" charset="0"/>
              </a:rPr>
            </a:br>
            <a:r>
              <a:rPr lang="en-US" b="1" dirty="0" smtClean="0">
                <a:latin typeface="Arial" charset="0"/>
              </a:rPr>
              <a:t>Beijing, China </a:t>
            </a:r>
            <a:br>
              <a:rPr lang="en-US" b="1" dirty="0" smtClean="0">
                <a:latin typeface="Arial" charset="0"/>
              </a:rPr>
            </a:br>
            <a:r>
              <a:rPr lang="en-US" b="1" dirty="0" smtClean="0">
                <a:latin typeface="Arial" charset="0"/>
              </a:rPr>
              <a:t>WG </a:t>
            </a:r>
            <a:r>
              <a:rPr lang="en-US" sz="3200" b="1" dirty="0" smtClean="0">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71600" y="4648200"/>
            <a:ext cx="6858000" cy="1066800"/>
          </a:xfrm>
        </p:spPr>
        <p:txBody>
          <a:bodyPr/>
          <a:lstStyle/>
          <a:p>
            <a:pPr eaLnBrk="1" hangingPunct="1"/>
            <a:r>
              <a:rPr lang="en-US" sz="2800" b="1" smtClean="0">
                <a:latin typeface="Arial" charset="0"/>
              </a:rPr>
              <a:t>Subir Das</a:t>
            </a:r>
          </a:p>
          <a:p>
            <a:pPr eaLnBrk="1" hangingPunct="1"/>
            <a:r>
              <a:rPr lang="en-US" sz="2800" b="1" smtClean="0">
                <a:latin typeface="Arial" charset="0"/>
              </a:rPr>
              <a:t>sdas at appcomsci dot com</a:t>
            </a:r>
            <a:endParaRPr lang="en-US" sz="2800" b="1" dirty="0" smtClean="0">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a:t>
            </a:r>
            <a:r>
              <a:rPr lang="en-GB" sz="1600" dirty="0" err="1"/>
              <a:t>subclause</a:t>
            </a:r>
            <a:r>
              <a:rPr lang="en-GB" sz="1600" dirty="0"/>
              <a:t>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a:xfrm>
            <a:off x="685800" y="685800"/>
            <a:ext cx="7772400" cy="609600"/>
          </a:xfrm>
        </p:spPr>
        <p:txBody>
          <a:bodyPr/>
          <a:lstStyle/>
          <a:p>
            <a:r>
              <a:rPr lang="en-GB" sz="4000" u="sng" dirty="0" smtClean="0"/>
              <a:t>Patent Related Links</a:t>
            </a:r>
            <a:endParaRPr lang="en-US" sz="4000" u="sng" dirty="0"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http://standards.ieee.org/guides/bylaws/sect6-7.html#6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http://standards.ieee.org/guides/opman/sect6.html#6.3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smtClean="0">
                <a:latin typeface="Arial" charset="0"/>
              </a:rPr>
              <a:t>Under the current US copyright law — the author of information is deemed to own the copyright from the moment of creation</a:t>
            </a:r>
          </a:p>
          <a:p>
            <a:r>
              <a:rPr lang="en-US" sz="2800" smtClean="0">
                <a:latin typeface="Arial" charset="0"/>
              </a:rPr>
              <a:t>The IEEE Bylaws require </a:t>
            </a:r>
            <a:r>
              <a:rPr lang="en-US" sz="2800" b="1" i="1" u="sng" smtClean="0">
                <a:solidFill>
                  <a:schemeClr val="accent2"/>
                </a:solidFill>
                <a:latin typeface="Arial" charset="0"/>
              </a:rPr>
              <a:t>copyright of all material to be held by the IEEE</a:t>
            </a:r>
          </a:p>
          <a:p>
            <a:pPr lvl="1"/>
            <a:r>
              <a:rPr lang="en-US" sz="2400" smtClean="0">
                <a:latin typeface="Arial" charset="0"/>
              </a:rPr>
              <a:t>Must consult with IEEE for re-use of copyright material</a:t>
            </a:r>
          </a:p>
          <a:p>
            <a:r>
              <a:rPr lang="en-US" sz="2800" smtClean="0">
                <a:latin typeface="Arial" charset="0"/>
              </a:rPr>
              <a:t>The IEEE Standards accomplishes </a:t>
            </a:r>
            <a:r>
              <a:rPr lang="en-US" sz="2800" b="1" u="sng"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Work Status </a:t>
            </a:r>
          </a:p>
        </p:txBody>
      </p:sp>
      <p:sp>
        <p:nvSpPr>
          <p:cNvPr id="33797" name="Rectangle 3"/>
          <p:cNvSpPr>
            <a:spLocks noGrp="1" noChangeArrowheads="1"/>
          </p:cNvSpPr>
          <p:nvPr>
            <p:ph type="body" idx="1"/>
          </p:nvPr>
        </p:nvSpPr>
        <p:spPr>
          <a:xfrm>
            <a:off x="304800" y="1219200"/>
            <a:ext cx="8686800" cy="5105400"/>
          </a:xfrm>
        </p:spPr>
        <p:txBody>
          <a:bodyPr/>
          <a:lstStyle/>
          <a:p>
            <a:pPr>
              <a:lnSpc>
                <a:spcPct val="80000"/>
              </a:lnSpc>
              <a:buNone/>
            </a:pPr>
            <a:endParaRPr lang="en-US" sz="2000" dirty="0" smtClean="0">
              <a:latin typeface="Arial" charset="0"/>
            </a:endParaRPr>
          </a:p>
          <a:p>
            <a:pPr>
              <a:lnSpc>
                <a:spcPct val="80000"/>
              </a:lnSpc>
            </a:pPr>
            <a:r>
              <a:rPr lang="en-US" sz="2800" dirty="0" smtClean="0">
                <a:latin typeface="Arial" charset="0"/>
              </a:rPr>
              <a:t>Task Group Status</a:t>
            </a:r>
          </a:p>
          <a:p>
            <a:pPr lvl="2">
              <a:lnSpc>
                <a:spcPct val="80000"/>
              </a:lnSpc>
              <a:buNone/>
            </a:pPr>
            <a:endParaRPr lang="en-US" sz="1200" dirty="0" smtClean="0">
              <a:latin typeface="Arial" charset="0"/>
            </a:endParaRPr>
          </a:p>
          <a:p>
            <a:pPr lvl="1">
              <a:lnSpc>
                <a:spcPct val="80000"/>
              </a:lnSpc>
            </a:pPr>
            <a:r>
              <a:rPr lang="en-US" sz="2400" dirty="0" smtClean="0">
                <a:latin typeface="Arial" charset="0"/>
              </a:rPr>
              <a:t>802.21c Single Radio Handover</a:t>
            </a:r>
          </a:p>
          <a:p>
            <a:pPr lvl="2">
              <a:lnSpc>
                <a:spcPct val="80000"/>
              </a:lnSpc>
            </a:pPr>
            <a:r>
              <a:rPr lang="en-US" sz="2000" dirty="0" smtClean="0">
                <a:latin typeface="Arial" charset="0"/>
              </a:rPr>
              <a:t>Request for EC approval to forward the draft to </a:t>
            </a:r>
            <a:r>
              <a:rPr lang="en-US" sz="2000" dirty="0" err="1" smtClean="0">
                <a:latin typeface="Arial" charset="0"/>
              </a:rPr>
              <a:t>RevCom</a:t>
            </a:r>
            <a:endParaRPr lang="en-US" sz="2000" dirty="0" smtClean="0">
              <a:latin typeface="Arial" charset="0"/>
            </a:endParaRPr>
          </a:p>
          <a:p>
            <a:pPr lvl="1">
              <a:lnSpc>
                <a:spcPct val="80000"/>
              </a:lnSpc>
            </a:pPr>
            <a:r>
              <a:rPr lang="en-US" sz="2400" dirty="0" smtClean="0">
                <a:latin typeface="Arial" charset="0"/>
              </a:rPr>
              <a:t>802.21d Multicast Group Management </a:t>
            </a:r>
          </a:p>
          <a:p>
            <a:pPr lvl="2">
              <a:lnSpc>
                <a:spcPct val="80000"/>
              </a:lnSpc>
            </a:pPr>
            <a:r>
              <a:rPr lang="en-US" sz="1800" dirty="0" smtClean="0">
                <a:latin typeface="Arial" charset="0"/>
              </a:rPr>
              <a:t>Completed WG Letter Ballot </a:t>
            </a:r>
            <a:r>
              <a:rPr lang="en-US" sz="1800" dirty="0" smtClean="0">
                <a:latin typeface="Arial" charset="0"/>
              </a:rPr>
              <a:t>recirculation </a:t>
            </a:r>
            <a:r>
              <a:rPr lang="en-US" sz="1800" dirty="0" smtClean="0">
                <a:latin typeface="Arial" charset="0"/>
              </a:rPr>
              <a:t>(#7b)  on March 03, 2014</a:t>
            </a:r>
          </a:p>
          <a:p>
            <a:pPr lvl="2">
              <a:lnSpc>
                <a:spcPct val="90000"/>
              </a:lnSpc>
            </a:pPr>
            <a:r>
              <a:rPr lang="en-US" sz="1800" dirty="0" smtClean="0">
                <a:latin typeface="Arial" charset="0"/>
              </a:rPr>
              <a:t>Result announced on March 04, 2014</a:t>
            </a:r>
          </a:p>
          <a:p>
            <a:pPr lvl="2">
              <a:lnSpc>
                <a:spcPct val="90000"/>
              </a:lnSpc>
            </a:pPr>
            <a:r>
              <a:rPr lang="en-US" sz="1800" dirty="0" smtClean="0">
                <a:latin typeface="Arial" charset="0"/>
              </a:rPr>
              <a:t>http://www.ieee802.org/21/ballot_7.html </a:t>
            </a:r>
          </a:p>
          <a:p>
            <a:pPr lvl="2">
              <a:lnSpc>
                <a:spcPct val="90000"/>
              </a:lnSpc>
            </a:pPr>
            <a:r>
              <a:rPr lang="en-US" sz="1800" dirty="0" smtClean="0">
                <a:latin typeface="Arial" charset="0"/>
              </a:rPr>
              <a:t>19 ballots/21 members. Return ratio 89.47%</a:t>
            </a:r>
          </a:p>
          <a:p>
            <a:pPr lvl="2">
              <a:lnSpc>
                <a:spcPct val="90000"/>
              </a:lnSpc>
            </a:pPr>
            <a:r>
              <a:rPr lang="en-US" sz="1800" dirty="0" smtClean="0">
                <a:latin typeface="Arial" charset="0"/>
              </a:rPr>
              <a:t>11approve/06disapprove/01abstain. Approval rate = 64.70%</a:t>
            </a:r>
          </a:p>
          <a:p>
            <a:pPr lvl="1">
              <a:lnSpc>
                <a:spcPct val="80000"/>
              </a:lnSpc>
            </a:pPr>
            <a:r>
              <a:rPr lang="en-US" sz="2400" dirty="0" smtClean="0">
                <a:latin typeface="Arial" charset="0"/>
              </a:rPr>
              <a:t>802.21m  Revision Project </a:t>
            </a:r>
          </a:p>
          <a:p>
            <a:pPr lvl="2">
              <a:lnSpc>
                <a:spcPct val="80000"/>
              </a:lnSpc>
            </a:pPr>
            <a:r>
              <a:rPr lang="en-US" sz="2000" dirty="0" smtClean="0">
                <a:latin typeface="Arial" charset="0"/>
              </a:rPr>
              <a:t>Working on the document structure and existing issues </a:t>
            </a:r>
          </a:p>
          <a:p>
            <a:pPr lvl="1">
              <a:lnSpc>
                <a:spcPct val="80000"/>
              </a:lnSpc>
            </a:pPr>
            <a:r>
              <a:rPr lang="en-US" sz="2400" dirty="0" smtClean="0">
                <a:latin typeface="Arial" charset="0"/>
              </a:rPr>
              <a:t>802.21.1 Use cases and Services </a:t>
            </a:r>
          </a:p>
          <a:p>
            <a:pPr lvl="2">
              <a:lnSpc>
                <a:spcPct val="80000"/>
              </a:lnSpc>
            </a:pPr>
            <a:r>
              <a:rPr lang="en-US" sz="2000" dirty="0" smtClean="0">
                <a:latin typeface="Arial" charset="0"/>
              </a:rPr>
              <a:t> Use case presentation </a:t>
            </a:r>
          </a:p>
          <a:p>
            <a:pPr lvl="2">
              <a:lnSpc>
                <a:spcPct val="80000"/>
              </a:lnSpc>
            </a:pP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5"/>
          <p:cNvSpPr>
            <a:spLocks noGrp="1"/>
          </p:cNvSpPr>
          <p:nvPr>
            <p:ph type="dt" sz="half" idx="10"/>
          </p:nvPr>
        </p:nvSpPr>
        <p:spPr/>
        <p:txBody>
          <a:bodyPr/>
          <a:lstStyle/>
          <a:p>
            <a:pPr>
              <a:defRPr/>
            </a:pPr>
            <a:r>
              <a:rPr lang="en-US" smtClean="0"/>
              <a:t>March 2014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a:t>
            </a:r>
            <a:r>
              <a:rPr lang="en-US" sz="3200" dirty="0" smtClean="0">
                <a:solidFill>
                  <a:schemeClr val="accent2"/>
                </a:solidFill>
                <a:latin typeface="Arial" charset="0"/>
              </a:rPr>
              <a:t>March Meeting</a:t>
            </a:r>
            <a:endParaRPr lang="en-US" sz="3200" dirty="0" smtClean="0">
              <a:solidFill>
                <a:schemeClr val="accent2"/>
              </a:solidFill>
              <a:latin typeface="Arial" charset="0"/>
            </a:endParaRPr>
          </a:p>
        </p:txBody>
      </p:sp>
      <p:sp>
        <p:nvSpPr>
          <p:cNvPr id="34822" name="Rectangle 3"/>
          <p:cNvSpPr>
            <a:spLocks noGrp="1" noChangeArrowheads="1"/>
          </p:cNvSpPr>
          <p:nvPr>
            <p:ph type="body" idx="1"/>
          </p:nvPr>
        </p:nvSpPr>
        <p:spPr>
          <a:xfrm>
            <a:off x="381000" y="1447800"/>
            <a:ext cx="8305800" cy="35814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endParaRPr lang="en-US" sz="1600" dirty="0" smtClean="0">
              <a:latin typeface="Arial" charset="0"/>
            </a:endParaRPr>
          </a:p>
          <a:p>
            <a:pPr lvl="1">
              <a:lnSpc>
                <a:spcPct val="90000"/>
              </a:lnSpc>
            </a:pPr>
            <a:r>
              <a:rPr lang="en-US" sz="2200" dirty="0" smtClean="0">
                <a:latin typeface="Arial" charset="0"/>
              </a:rPr>
              <a:t>802.21d : Group Management </a:t>
            </a:r>
          </a:p>
          <a:p>
            <a:pPr lvl="2">
              <a:lnSpc>
                <a:spcPct val="90000"/>
              </a:lnSpc>
            </a:pPr>
            <a:r>
              <a:rPr lang="en-US" sz="1800" dirty="0" smtClean="0">
                <a:latin typeface="Arial" charset="0"/>
              </a:rPr>
              <a:t>Resolve WG Letter Ballot #7b Comments</a:t>
            </a:r>
          </a:p>
          <a:p>
            <a:pPr lvl="1">
              <a:lnSpc>
                <a:spcPct val="90000"/>
              </a:lnSpc>
            </a:pPr>
            <a:r>
              <a:rPr lang="en-US" sz="2200" dirty="0" smtClean="0">
                <a:latin typeface="Arial" charset="0"/>
              </a:rPr>
              <a:t>802.21m: Revision Project </a:t>
            </a:r>
          </a:p>
          <a:p>
            <a:pPr lvl="2">
              <a:lnSpc>
                <a:spcPct val="80000"/>
              </a:lnSpc>
            </a:pPr>
            <a:r>
              <a:rPr lang="en-US" sz="1800" dirty="0" smtClean="0">
                <a:latin typeface="Arial" charset="0"/>
              </a:rPr>
              <a:t>Discuss the document structure and existing issues </a:t>
            </a:r>
          </a:p>
          <a:p>
            <a:pPr lvl="1">
              <a:lnSpc>
                <a:spcPct val="90000"/>
              </a:lnSpc>
            </a:pPr>
            <a:r>
              <a:rPr lang="en-US" sz="2200" dirty="0" smtClean="0">
                <a:latin typeface="Arial" charset="0"/>
              </a:rPr>
              <a:t>802.21.1</a:t>
            </a:r>
          </a:p>
          <a:p>
            <a:pPr lvl="2">
              <a:lnSpc>
                <a:spcPct val="90000"/>
              </a:lnSpc>
            </a:pPr>
            <a:r>
              <a:rPr lang="en-US" sz="1800" dirty="0" smtClean="0">
                <a:latin typeface="Arial" charset="0"/>
              </a:rPr>
              <a:t>Use case and services discussion </a:t>
            </a:r>
            <a:endParaRPr lang="en-US" sz="1800" dirty="0" smtClean="0">
              <a:latin typeface="Arial" charset="0"/>
              <a:cs typeface="Arial" charset="0"/>
            </a:endParaRPr>
          </a:p>
          <a:p>
            <a:pPr>
              <a:lnSpc>
                <a:spcPct val="90000"/>
              </a:lnSpc>
            </a:pPr>
            <a:endParaRPr lang="en-US" sz="2600" dirty="0" smtClean="0">
              <a:latin typeface="Arial" charset="0"/>
              <a:cs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2014</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990600"/>
            <a:ext cx="8610600" cy="4038600"/>
          </a:xfrm>
        </p:spPr>
        <p:txBody>
          <a:bodyPr/>
          <a:lstStyle/>
          <a:p>
            <a:pPr>
              <a:lnSpc>
                <a:spcPct val="90000"/>
              </a:lnSpc>
            </a:pPr>
            <a:r>
              <a:rPr lang="en-US" sz="2400" b="1" dirty="0" smtClean="0">
                <a:solidFill>
                  <a:srgbClr val="0000FF"/>
                </a:solidFill>
              </a:rPr>
              <a:t>Interim:  11-16 May 2014, Hilton Waikoloa Village,  HI</a:t>
            </a: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13-18, July 2014, Manchester Grand Hyatt, San Diego, CA,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14-19, September 2014, Athens, Greece</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2-7 Nov 2014, </a:t>
            </a:r>
            <a:r>
              <a:rPr lang="it-IT" sz="2400" b="1" dirty="0" smtClean="0">
                <a:solidFill>
                  <a:srgbClr val="FF0000"/>
                </a:solidFill>
              </a:rPr>
              <a:t>Grand Hyatt, San Antonio, TX, USA</a:t>
            </a: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85800" y="685800"/>
            <a:ext cx="7772400" cy="609600"/>
          </a:xfrm>
          <a:noFill/>
        </p:spPr>
        <p:txBody>
          <a:bodyPr/>
          <a:lstStyle/>
          <a:p>
            <a:pPr defTabSz="960438"/>
            <a:r>
              <a:rPr lang="en-US" sz="4000" b="1" dirty="0" smtClean="0">
                <a:solidFill>
                  <a:schemeClr val="accent2"/>
                </a:solidFill>
                <a:latin typeface="Arial" charset="0"/>
              </a:rPr>
              <a:t>WG Officers</a:t>
            </a:r>
          </a:p>
        </p:txBody>
      </p:sp>
      <p:graphicFrame>
        <p:nvGraphicFramePr>
          <p:cNvPr id="181251" name="Group 3"/>
          <p:cNvGraphicFramePr>
            <a:graphicFrameLocks noGrp="1"/>
          </p:cNvGraphicFramePr>
          <p:nvPr>
            <p:ph idx="1"/>
          </p:nvPr>
        </p:nvGraphicFramePr>
        <p:xfrm>
          <a:off x="1295400" y="1447800"/>
          <a:ext cx="6781800" cy="2804160"/>
        </p:xfrm>
        <a:graphic>
          <a:graphicData uri="http://schemas.openxmlformats.org/drawingml/2006/table">
            <a:tbl>
              <a:tblPr/>
              <a:tblGrid>
                <a:gridCol w="2819400"/>
                <a:gridCol w="3962400"/>
              </a:tblGrid>
              <a:tr h="5048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Arial" charset="0"/>
                        </a:rPr>
                        <a:t>Officer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6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Subir Das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Vice 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Anthony Chan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7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Secretary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Charles E. Perkins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492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802.11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Clint Chaplin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IETF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Yoshihiro Ohba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7443" name="Rectangle 32"/>
          <p:cNvSpPr>
            <a:spLocks noChangeArrowheads="1"/>
          </p:cNvSpPr>
          <p:nvPr/>
        </p:nvSpPr>
        <p:spPr bwMode="auto">
          <a:xfrm>
            <a:off x="685800" y="4876800"/>
            <a:ext cx="8153400" cy="6096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2400" dirty="0">
                <a:latin typeface="Arial" charset="0"/>
              </a:rPr>
              <a:t>The WG has </a:t>
            </a:r>
            <a:r>
              <a:rPr lang="en-US" sz="2400" dirty="0" smtClean="0">
                <a:latin typeface="Arial" charset="0"/>
              </a:rPr>
              <a:t>20 </a:t>
            </a:r>
            <a:r>
              <a:rPr lang="en-US" sz="2400" dirty="0">
                <a:latin typeface="Arial" charset="0"/>
              </a:rPr>
              <a:t>voting members as of this meeting</a:t>
            </a:r>
          </a:p>
        </p:txBody>
      </p:sp>
      <p:sp>
        <p:nvSpPr>
          <p:cNvPr id="11"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May Meeting Logistics </a:t>
            </a:r>
            <a:endParaRPr lang="en-US" sz="3200" dirty="0" smtClean="0">
              <a:solidFill>
                <a:schemeClr val="accent2"/>
              </a:solidFill>
              <a:latin typeface="Arial" charset="0"/>
            </a:endParaRPr>
          </a:p>
        </p:txBody>
      </p:sp>
      <p:sp>
        <p:nvSpPr>
          <p:cNvPr id="34822" name="Rectangle 3"/>
          <p:cNvSpPr>
            <a:spLocks noGrp="1" noChangeArrowheads="1"/>
          </p:cNvSpPr>
          <p:nvPr>
            <p:ph type="body" idx="1"/>
          </p:nvPr>
        </p:nvSpPr>
        <p:spPr>
          <a:xfrm>
            <a:off x="381000" y="1447800"/>
            <a:ext cx="8458200" cy="4495800"/>
          </a:xfrm>
        </p:spPr>
        <p:txBody>
          <a:bodyPr/>
          <a:lstStyle/>
          <a:p>
            <a:pPr lvl="2">
              <a:lnSpc>
                <a:spcPct val="90000"/>
              </a:lnSpc>
              <a:buNone/>
            </a:pPr>
            <a:endParaRPr lang="en-US" sz="1800" dirty="0" smtClean="0">
              <a:latin typeface="Arial" charset="0"/>
            </a:endParaRPr>
          </a:p>
          <a:p>
            <a:r>
              <a:rPr lang="en-US" sz="1800" b="1" dirty="0" smtClean="0"/>
              <a:t>MAY 11-16, 2014 INTERIM SESSION: Hilton </a:t>
            </a:r>
            <a:r>
              <a:rPr lang="en-US" sz="1800" b="1" dirty="0" smtClean="0"/>
              <a:t>Waikoloa Village Big Island, Hawaii </a:t>
            </a:r>
            <a:r>
              <a:rPr lang="en-US" sz="1800" b="1" dirty="0" smtClean="0"/>
              <a:t>USA</a:t>
            </a:r>
            <a:endParaRPr lang="en-US" sz="1800" b="1" dirty="0" smtClean="0"/>
          </a:p>
          <a:p>
            <a:pPr>
              <a:lnSpc>
                <a:spcPct val="90000"/>
              </a:lnSpc>
            </a:pPr>
            <a:endParaRPr lang="en-US" sz="1800" dirty="0" smtClean="0">
              <a:latin typeface="Arial" charset="0"/>
            </a:endParaRPr>
          </a:p>
          <a:p>
            <a:pPr>
              <a:lnSpc>
                <a:spcPct val="90000"/>
              </a:lnSpc>
            </a:pPr>
            <a:r>
              <a:rPr lang="en-US" sz="1800" dirty="0" smtClean="0">
                <a:latin typeface="Arial" charset="0"/>
              </a:rPr>
              <a:t>REGISTRATION INFORMATION</a:t>
            </a:r>
            <a:r>
              <a:rPr lang="en-US" sz="1600" dirty="0" smtClean="0">
                <a:latin typeface="Arial" charset="0"/>
              </a:rPr>
              <a:t>: </a:t>
            </a:r>
            <a:r>
              <a:rPr lang="en-US" sz="1600" dirty="0" smtClean="0">
                <a:latin typeface="Arial" charset="0"/>
                <a:hlinkClick r:id="rId3"/>
              </a:rPr>
              <a:t>http</a:t>
            </a:r>
            <a:r>
              <a:rPr lang="en-US" sz="1600" dirty="0" smtClean="0">
                <a:latin typeface="Arial" charset="0"/>
                <a:hlinkClick r:id="rId3"/>
              </a:rPr>
              <a:t>://802world.org/wireless/registration-information</a:t>
            </a:r>
            <a:r>
              <a:rPr lang="en-US" sz="1600" dirty="0" smtClean="0">
                <a:latin typeface="Arial" charset="0"/>
                <a:hlinkClick r:id="rId3"/>
              </a:rPr>
              <a:t>/</a:t>
            </a:r>
            <a:endParaRPr lang="en-US" sz="1600" dirty="0" smtClean="0">
              <a:latin typeface="Arial" charset="0"/>
            </a:endParaRPr>
          </a:p>
          <a:p>
            <a:pPr>
              <a:lnSpc>
                <a:spcPct val="90000"/>
              </a:lnSpc>
            </a:pPr>
            <a:r>
              <a:rPr lang="en-US" sz="1800" dirty="0" smtClean="0">
                <a:latin typeface="Arial" charset="0"/>
              </a:rPr>
              <a:t>HOTEL </a:t>
            </a:r>
            <a:r>
              <a:rPr lang="en-US" sz="1800" dirty="0" smtClean="0">
                <a:latin typeface="Arial" charset="0"/>
              </a:rPr>
              <a:t>RESERVATIONS:</a:t>
            </a:r>
            <a:r>
              <a:rPr lang="en-US" sz="1600" dirty="0" smtClean="0">
                <a:latin typeface="Arial" charset="0"/>
              </a:rPr>
              <a:t>	</a:t>
            </a:r>
            <a:r>
              <a:rPr lang="en-US" sz="1600" dirty="0" smtClean="0">
                <a:latin typeface="Arial" charset="0"/>
                <a:hlinkClick r:id="rId4"/>
              </a:rPr>
              <a:t>http://</a:t>
            </a:r>
            <a:r>
              <a:rPr lang="en-US" sz="1600" dirty="0" smtClean="0">
                <a:latin typeface="Arial" charset="0"/>
                <a:hlinkClick r:id="rId4"/>
              </a:rPr>
              <a:t>resweb.passkey.com/Resweb.do?mode=welcome_ei_new&amp;eventID=11077656&amp;fromResdesk=true</a:t>
            </a:r>
            <a:endParaRPr lang="en-US" sz="1600" dirty="0" smtClean="0">
              <a:latin typeface="Arial" charset="0"/>
            </a:endParaRPr>
          </a:p>
          <a:p>
            <a:pPr>
              <a:lnSpc>
                <a:spcPct val="90000"/>
              </a:lnSpc>
              <a:buNone/>
            </a:pPr>
            <a:endParaRPr lang="en-US" sz="1600" dirty="0" smtClean="0">
              <a:latin typeface="Arial" charset="0"/>
            </a:endParaRPr>
          </a:p>
          <a:p>
            <a:pPr>
              <a:lnSpc>
                <a:spcPct val="90000"/>
              </a:lnSpc>
            </a:pPr>
            <a:r>
              <a:rPr lang="en-US" sz="1800" dirty="0" smtClean="0">
                <a:latin typeface="Arial" charset="0"/>
              </a:rPr>
              <a:t>All event information including links to </a:t>
            </a:r>
            <a:r>
              <a:rPr lang="en-US" sz="1800" dirty="0" err="1" smtClean="0">
                <a:latin typeface="Arial" charset="0"/>
              </a:rPr>
              <a:t>Registration,VISA</a:t>
            </a:r>
            <a:r>
              <a:rPr lang="en-US" sz="1800" dirty="0" smtClean="0">
                <a:latin typeface="Arial" charset="0"/>
              </a:rPr>
              <a:t> Letters, Hotel Reservations, and regional information can all be accessed from the IEEE 802 Wireless Interim website: </a:t>
            </a:r>
            <a:r>
              <a:rPr lang="en-US" sz="1600" dirty="0" smtClean="0">
                <a:latin typeface="Arial" charset="0"/>
                <a:hlinkClick r:id="rId5"/>
              </a:rPr>
              <a:t>http://802world.org/wireless</a:t>
            </a:r>
            <a:r>
              <a:rPr lang="en-US" sz="1600" dirty="0" smtClean="0">
                <a:latin typeface="Arial" charset="0"/>
              </a:rPr>
              <a:t>.</a:t>
            </a:r>
          </a:p>
          <a:p>
            <a:pPr>
              <a:lnSpc>
                <a:spcPct val="90000"/>
              </a:lnSpc>
            </a:pPr>
            <a:endParaRPr lang="en-US" sz="1600" dirty="0" smtClean="0">
              <a:latin typeface="Arial" charset="0"/>
            </a:endParaRPr>
          </a:p>
          <a:p>
            <a:pPr>
              <a:lnSpc>
                <a:spcPct val="90000"/>
              </a:lnSpc>
            </a:pPr>
            <a:r>
              <a:rPr lang="en-US" sz="1600" dirty="0" smtClean="0">
                <a:latin typeface="Arial" charset="0"/>
              </a:rPr>
              <a:t>Early bird rate:  Hotel: $149.00 (Sold out),  $169.00 before April 21, 2014</a:t>
            </a:r>
          </a:p>
          <a:p>
            <a:pPr>
              <a:lnSpc>
                <a:spcPct val="90000"/>
              </a:lnSpc>
            </a:pPr>
            <a:r>
              <a:rPr lang="en-US" sz="1600" dirty="0" smtClean="0">
                <a:latin typeface="Arial" charset="0"/>
              </a:rPr>
              <a:t>Registration: </a:t>
            </a:r>
            <a:r>
              <a:rPr lang="en-US" sz="1600" dirty="0" smtClean="0">
                <a:latin typeface="Arial" charset="0"/>
              </a:rPr>
              <a:t>$650.00 before  6 pm, US , PST, March 20, 2014</a:t>
            </a:r>
            <a:endParaRPr lang="en-US" sz="1600" dirty="0" smtClean="0">
              <a:latin typeface="Arial" charset="0"/>
            </a:endParaRPr>
          </a:p>
          <a:p>
            <a:pPr>
              <a:lnSpc>
                <a:spcPct val="90000"/>
              </a:lnSpc>
            </a:pPr>
            <a:endParaRPr lang="en-US" sz="1600" dirty="0" smtClean="0">
              <a:latin typeface="Arial" charset="0"/>
              <a:cs typeface="Arial" charset="0"/>
            </a:endParaRPr>
          </a:p>
          <a:p>
            <a:pPr>
              <a:lnSpc>
                <a:spcPct val="90000"/>
              </a:lnSpc>
            </a:pPr>
            <a:endParaRPr lang="en-US" sz="2600" dirty="0" smtClean="0">
              <a:latin typeface="Arial" charset="0"/>
              <a:cs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2015</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534400" cy="5486400"/>
          </a:xfrm>
        </p:spPr>
        <p:txBody>
          <a:bodyPr/>
          <a:lstStyle/>
          <a:p>
            <a:pPr>
              <a:lnSpc>
                <a:spcPct val="90000"/>
              </a:lnSpc>
            </a:pPr>
            <a:r>
              <a:rPr lang="en-US" sz="2400" b="1" dirty="0" smtClean="0">
                <a:solidFill>
                  <a:schemeClr val="accent2"/>
                </a:solidFill>
              </a:rPr>
              <a:t>Interim: 18-23 January, 2015, </a:t>
            </a:r>
            <a:r>
              <a:rPr lang="es-ES" sz="2400" b="1" dirty="0" smtClean="0">
                <a:solidFill>
                  <a:schemeClr val="accent2"/>
                </a:solidFill>
              </a:rPr>
              <a:t>Hyatt </a:t>
            </a:r>
            <a:r>
              <a:rPr lang="es-ES" sz="2400" b="1" dirty="0" err="1" smtClean="0">
                <a:solidFill>
                  <a:schemeClr val="accent2"/>
                </a:solidFill>
              </a:rPr>
              <a:t>Regency</a:t>
            </a:r>
            <a:r>
              <a:rPr lang="es-ES" sz="2400" b="1" dirty="0" smtClean="0">
                <a:solidFill>
                  <a:schemeClr val="accent2"/>
                </a:solidFill>
              </a:rPr>
              <a:t>, Atlanta, GA, USA</a:t>
            </a:r>
          </a:p>
          <a:p>
            <a:pPr lvl="1">
              <a:lnSpc>
                <a:spcPct val="90000"/>
              </a:lnSpc>
            </a:pPr>
            <a:r>
              <a:rPr lang="en-US" sz="1800" dirty="0" smtClean="0">
                <a:solidFill>
                  <a:srgbClr val="FF0000"/>
                </a:solidFill>
              </a:rPr>
              <a:t>Co-located with all 802 groups</a:t>
            </a:r>
            <a:r>
              <a:rPr lang="en-US" sz="1800" b="1" dirty="0" smtClean="0">
                <a:solidFill>
                  <a:srgbClr val="FF0000"/>
                </a:solidFill>
              </a:rPr>
              <a:t> </a:t>
            </a:r>
          </a:p>
          <a:p>
            <a:pPr>
              <a:lnSpc>
                <a:spcPct val="90000"/>
              </a:lnSpc>
            </a:pPr>
            <a:r>
              <a:rPr lang="en-US" sz="2400" b="1" dirty="0" smtClean="0">
                <a:solidFill>
                  <a:srgbClr val="FF0000"/>
                </a:solidFill>
              </a:rPr>
              <a:t>Plenary: 8-13/15-20 March, 2015,  Barcelona (TBD)  </a:t>
            </a: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400" b="1" dirty="0" smtClean="0">
                <a:solidFill>
                  <a:srgbClr val="0000FF"/>
                </a:solidFill>
              </a:rPr>
              <a:t>Interim:  May 2015, Hyatt Regency Vancouver (TBD)</a:t>
            </a: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12-17 July 2015, Hilton Waikoloa Village, Hawaii,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September 2015 (TBD)</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8-13 Nov 2015, </a:t>
            </a:r>
            <a:r>
              <a:rPr lang="it-IT" sz="2400" b="1" dirty="0" smtClean="0">
                <a:solidFill>
                  <a:srgbClr val="FF0000"/>
                </a:solidFill>
              </a:rPr>
              <a:t>Hyatt Regency Dallas, TX, USA (TBC)</a:t>
            </a: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smtClean="0"/>
              <a:t>Jan 2014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a:t>http://mentor.ieee.org/802.21/documents</a:t>
            </a:r>
          </a:p>
          <a:p>
            <a:pPr>
              <a:lnSpc>
                <a:spcPct val="80000"/>
              </a:lnSpc>
              <a:spcBef>
                <a:spcPct val="20000"/>
              </a:spcBef>
            </a:pPr>
            <a:endParaRPr lang="en-US" sz="2800">
              <a:solidFill>
                <a:srgbClr val="3399FF"/>
              </a:solidFill>
              <a:latin typeface="Arial" charset="0"/>
            </a:endParaRPr>
          </a:p>
          <a:p>
            <a:pPr>
              <a:lnSpc>
                <a:spcPct val="80000"/>
              </a:lnSpc>
              <a:spcBef>
                <a:spcPct val="20000"/>
              </a:spcBef>
            </a:pPr>
            <a:endParaRPr lang="en-US" sz="2800">
              <a:solidFill>
                <a:srgbClr val="3399FF"/>
              </a:solidFill>
              <a:latin typeface="Arial" charset="0"/>
            </a:endParaRPr>
          </a:p>
          <a:p>
            <a:pPr>
              <a:lnSpc>
                <a:spcPct val="80000"/>
              </a:lnSpc>
              <a:spcBef>
                <a:spcPct val="20000"/>
              </a:spcBef>
            </a:pPr>
            <a:endParaRPr lang="en-US" sz="2800">
              <a:solidFill>
                <a:srgbClr val="3399FF"/>
              </a:solidFill>
              <a:latin typeface="Arial" charset="0"/>
            </a:endParaRPr>
          </a:p>
          <a:p>
            <a:pPr>
              <a:lnSpc>
                <a:spcPct val="80000"/>
              </a:lnSpc>
              <a:spcBef>
                <a:spcPct val="20000"/>
              </a:spcBef>
            </a:pPr>
            <a:r>
              <a:rPr lang="en-US" sz="280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762000" y="5105400"/>
            <a:ext cx="7696200" cy="307777"/>
          </a:xfrm>
          <a:prstGeom prst="rect">
            <a:avLst/>
          </a:prstGeom>
          <a:noFill/>
          <a:ln w="9525">
            <a:noFill/>
            <a:miter lim="800000"/>
            <a:headEnd/>
            <a:tailEnd/>
          </a:ln>
        </p:spPr>
        <p:txBody>
          <a:bodyPr wrap="square">
            <a:spAutoFit/>
          </a:bodyPr>
          <a:lstStyle/>
          <a:p>
            <a:pPr eaLnBrk="1" hangingPunct="1"/>
            <a:r>
              <a:rPr lang="en-US" sz="1400" b="1" dirty="0" smtClean="0"/>
              <a:t>Default </a:t>
            </a:r>
            <a:r>
              <a:rPr lang="en-US" sz="1400" b="1" dirty="0"/>
              <a:t>Location</a:t>
            </a:r>
            <a:r>
              <a:rPr lang="en-US" sz="1400" dirty="0" smtClean="0"/>
              <a:t>: </a:t>
            </a:r>
            <a:r>
              <a:rPr lang="en-US" sz="1400" dirty="0" smtClean="0"/>
              <a:t>Room DE, TR-L1 East; </a:t>
            </a:r>
            <a:r>
              <a:rPr lang="en-US" sz="1400" dirty="0" smtClean="0"/>
              <a:t>Tutorial</a:t>
            </a:r>
            <a:r>
              <a:rPr lang="en-US" sz="1400" dirty="0" smtClean="0"/>
              <a:t>: Grand Ballroom CD, CW-L1 </a:t>
            </a:r>
            <a:endParaRPr lang="en-US" sz="14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dirty="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dirty="0"/>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4</a:t>
            </a:fld>
            <a:endParaRPr lang="en-US" dirty="0"/>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5" name="Table 14"/>
          <p:cNvGraphicFramePr>
            <a:graphicFrameLocks noGrp="1"/>
          </p:cNvGraphicFramePr>
          <p:nvPr/>
        </p:nvGraphicFramePr>
        <p:xfrm>
          <a:off x="838200" y="1524000"/>
          <a:ext cx="7238999" cy="3370896"/>
        </p:xfrm>
        <a:graphic>
          <a:graphicData uri="http://schemas.openxmlformats.org/drawingml/2006/table">
            <a:tbl>
              <a:tblPr/>
              <a:tblGrid>
                <a:gridCol w="1309238"/>
                <a:gridCol w="1589570"/>
                <a:gridCol w="1306182"/>
                <a:gridCol w="1493325"/>
                <a:gridCol w="1540684"/>
              </a:tblGrid>
              <a:tr h="583971">
                <a:tc>
                  <a:txBody>
                    <a:bodyPr/>
                    <a:lstStyle/>
                    <a:p>
                      <a:pPr marL="0" marR="0">
                        <a:spcBef>
                          <a:spcPts val="0"/>
                        </a:spcBef>
                        <a:spcAft>
                          <a:spcPts val="0"/>
                        </a:spcAft>
                      </a:pP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Monday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(Mar 17, 2014)</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Tuesday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(Mar 18, 2014)</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Wednesday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(Mar 19, 2014)</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Thursday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(Mar 20, 2014)</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1326">
                <a:tc>
                  <a:txBody>
                    <a:bodyPr/>
                    <a:lstStyle/>
                    <a:p>
                      <a:pPr marL="0" marR="0">
                        <a:spcBef>
                          <a:spcPts val="0"/>
                        </a:spcBef>
                        <a:spcAft>
                          <a:spcPts val="0"/>
                        </a:spcAft>
                      </a:pPr>
                      <a:r>
                        <a:rPr lang="en-US" sz="1200" b="1">
                          <a:latin typeface="Times New Roman"/>
                          <a:ea typeface="Times New Roman"/>
                          <a:cs typeface="Times New Roman"/>
                        </a:rPr>
                        <a:t>AM-1</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8:00-10:00a</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IEEE 802 EC  Opening Plenary (until 10:30 am)</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802.21.1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802.21m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802.21.1TG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1359">
                <a:tc>
                  <a:txBody>
                    <a:bodyPr/>
                    <a:lstStyle/>
                    <a:p>
                      <a:pPr marL="0" marR="0">
                        <a:spcBef>
                          <a:spcPts val="0"/>
                        </a:spcBef>
                        <a:spcAft>
                          <a:spcPts val="0"/>
                        </a:spcAft>
                      </a:pPr>
                      <a:r>
                        <a:rPr lang="en-US" sz="1200" b="1">
                          <a:latin typeface="Times New Roman"/>
                          <a:ea typeface="Times New Roman"/>
                          <a:cs typeface="Times New Roman"/>
                        </a:rPr>
                        <a:t>AM-2</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10:30-12:30</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NA</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802.21m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802.21.1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857">
                <a:tc>
                  <a:txBody>
                    <a:bodyPr/>
                    <a:lstStyle/>
                    <a:p>
                      <a:pPr marL="0" marR="0">
                        <a:spcBef>
                          <a:spcPts val="0"/>
                        </a:spcBef>
                        <a:spcAft>
                          <a:spcPts val="0"/>
                        </a:spcAft>
                      </a:pPr>
                      <a:r>
                        <a:rPr lang="en-US" sz="1200" b="1">
                          <a:latin typeface="Times New Roman"/>
                          <a:ea typeface="Times New Roman"/>
                          <a:cs typeface="Times New Roman"/>
                        </a:rPr>
                        <a:t>PM-1</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1:30 – 3:30p</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 WG Opening Plenary</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802.21mTG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2263">
                <a:tc>
                  <a:txBody>
                    <a:bodyPr/>
                    <a:lstStyle/>
                    <a:p>
                      <a:pPr marL="0" marR="0">
                        <a:spcBef>
                          <a:spcPts val="0"/>
                        </a:spcBef>
                        <a:spcAft>
                          <a:spcPts val="0"/>
                        </a:spcAft>
                      </a:pPr>
                      <a:r>
                        <a:rPr lang="en-US" sz="1200" b="1">
                          <a:latin typeface="Times New Roman"/>
                          <a:ea typeface="Times New Roman"/>
                          <a:cs typeface="Times New Roman"/>
                        </a:rPr>
                        <a:t>PM-2</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4:00 – 6:00p</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WG Officers Election (4:00- 4:45pm)</a:t>
                      </a:r>
                    </a:p>
                    <a:p>
                      <a:pPr marL="0" marR="0">
                        <a:spcBef>
                          <a:spcPts val="0"/>
                        </a:spcBef>
                        <a:spcAft>
                          <a:spcPts val="0"/>
                        </a:spcAft>
                      </a:pPr>
                      <a:r>
                        <a:rPr lang="en-US" sz="1200">
                          <a:latin typeface="Times New Roman"/>
                          <a:ea typeface="Times New Roman"/>
                          <a:cs typeface="Times New Roman"/>
                        </a:rPr>
                        <a:t>802.21d TG (4:45- 6:00 pm)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802.21.1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 WG Closing Plenary</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120">
                <a:tc>
                  <a:txBody>
                    <a:bodyPr/>
                    <a:lstStyle/>
                    <a:p>
                      <a:pPr marL="0" marR="0">
                        <a:spcBef>
                          <a:spcPts val="0"/>
                        </a:spcBef>
                        <a:spcAft>
                          <a:spcPts val="0"/>
                        </a:spcAft>
                      </a:pPr>
                      <a:r>
                        <a:rPr lang="en-US" sz="1200" b="1">
                          <a:latin typeface="Times New Roman"/>
                          <a:ea typeface="Times New Roman"/>
                          <a:cs typeface="Times New Roman"/>
                        </a:rPr>
                        <a:t>Eve </a:t>
                      </a:r>
                      <a:endParaRPr lang="en-US" sz="1200">
                        <a:latin typeface="Times New Roman"/>
                        <a:ea typeface="Times New Roman"/>
                        <a:cs typeface="Times New Roman"/>
                      </a:endParaRPr>
                    </a:p>
                    <a:p>
                      <a:pPr marL="0" marR="0">
                        <a:spcBef>
                          <a:spcPts val="0"/>
                        </a:spcBef>
                        <a:spcAft>
                          <a:spcPts val="0"/>
                        </a:spcAft>
                      </a:pPr>
                      <a:r>
                        <a:rPr lang="en-US" sz="1200" b="1">
                          <a:latin typeface="Times New Roman"/>
                          <a:ea typeface="Times New Roman"/>
                          <a:cs typeface="Times New Roman"/>
                        </a:rPr>
                        <a:t>6:00 – 10:30p</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Tutorial#1 (6:00-7:30p)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NA</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NA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cs typeface="Times New Roman"/>
                        </a:rPr>
                        <a:t>NA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191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 </a:t>
            </a:r>
          </a:p>
          <a:p>
            <a:pPr lvl="2">
              <a:lnSpc>
                <a:spcPct val="80000"/>
              </a:lnSpc>
              <a:defRPr/>
            </a:pPr>
            <a:r>
              <a:rPr lang="en-US" altLang="ja-JP" sz="1600" dirty="0" smtClean="0">
                <a:ea typeface="ＭＳ Ｐゴシック" charset="-128"/>
              </a:rPr>
              <a:t>Changed from earlier version: one view  </a:t>
            </a:r>
          </a:p>
          <a:p>
            <a:pPr lvl="2">
              <a:lnSpc>
                <a:spcPct val="80000"/>
              </a:lnSpc>
              <a:defRPr/>
            </a:pPr>
            <a:r>
              <a:rPr lang="en-US" altLang="ja-JP" sz="1600" dirty="0" smtClean="0">
                <a:ea typeface="ＭＳ Ｐゴシック" charset="-128"/>
              </a:rPr>
              <a:t>https://imat.ieee.org/attendance, or</a:t>
            </a:r>
          </a:p>
          <a:p>
            <a:pPr lvl="2">
              <a:lnSpc>
                <a:spcPct val="80000"/>
              </a:lnSpc>
              <a:defRPr/>
            </a:pPr>
            <a:r>
              <a:rPr lang="en-US" altLang="ja-JP" sz="1600" dirty="0" smtClean="0">
                <a:ea typeface="ＭＳ Ｐゴシック" charset="-128"/>
              </a:rPr>
              <a:t>http://newton.events.ieee.org </a:t>
            </a: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a:t>
            </a:r>
            <a:r>
              <a:rPr lang="en-US" sz="2000" dirty="0" smtClean="0">
                <a:latin typeface="Arial" charset="0"/>
              </a:rPr>
              <a:t>15</a:t>
            </a:r>
            <a:endParaRPr lang="en-US" sz="2000" dirty="0" smtClean="0">
              <a:latin typeface="Arial" charset="0"/>
            </a:endParaRPr>
          </a:p>
          <a:p>
            <a:pPr>
              <a:lnSpc>
                <a:spcPct val="80000"/>
              </a:lnSpc>
              <a:defRPr/>
            </a:pPr>
            <a:r>
              <a:rPr lang="en-US" sz="2000" dirty="0" smtClean="0">
                <a:latin typeface="Arial" charset="0"/>
              </a:rPr>
              <a:t>12 </a:t>
            </a:r>
            <a:r>
              <a:rPr lang="en-US" sz="2000" dirty="0" smtClean="0">
                <a:latin typeface="Arial" charset="0"/>
              </a:rPr>
              <a:t>sessions 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457200" y="1066800"/>
            <a:ext cx="8382000" cy="5334000"/>
          </a:xfrm>
        </p:spPr>
        <p:txBody>
          <a:bodyPr/>
          <a:lstStyle/>
          <a:p>
            <a:pPr>
              <a:lnSpc>
                <a:spcPct val="90000"/>
              </a:lnSpc>
            </a:pPr>
            <a:r>
              <a:rPr lang="en-US" sz="2000" dirty="0" smtClean="0">
                <a:latin typeface="Arial" charset="0"/>
              </a:rPr>
              <a:t>Meeting Information: </a:t>
            </a:r>
            <a:r>
              <a:rPr lang="en-US" sz="2400" dirty="0" smtClean="0">
                <a:latin typeface="Arial" charset="0"/>
                <a:hlinkClick r:id="rId3"/>
              </a:rPr>
              <a:t>http://802world.org/wireless</a:t>
            </a:r>
            <a:endParaRPr lang="en-US" sz="2400" dirty="0" smtClean="0">
              <a:latin typeface="Arial" charset="0"/>
            </a:endParaRPr>
          </a:p>
          <a:p>
            <a:pPr>
              <a:lnSpc>
                <a:spcPct val="90000"/>
              </a:lnSpc>
            </a:pPr>
            <a:r>
              <a:rPr lang="en-US" sz="2000" dirty="0" smtClean="0">
                <a:latin typeface="Arial" charset="0"/>
              </a:rPr>
              <a:t>Mobile Device website: </a:t>
            </a:r>
            <a:r>
              <a:rPr lang="en-US" sz="2400" dirty="0" smtClean="0">
                <a:hlinkClick r:id="rId4"/>
              </a:rPr>
              <a:t>http://802world.org/attendee</a:t>
            </a:r>
            <a:endParaRPr lang="en-US" sz="2400" dirty="0" smtClean="0"/>
          </a:p>
          <a:p>
            <a:pPr>
              <a:lnSpc>
                <a:spcPct val="90000"/>
              </a:lnSpc>
            </a:pPr>
            <a:r>
              <a:rPr lang="en-US" sz="2000" dirty="0" smtClean="0">
                <a:latin typeface="Arial" pitchFamily="34" charset="0"/>
                <a:cs typeface="Arial" pitchFamily="34" charset="0"/>
              </a:rPr>
              <a:t>Room Internet should be complimentary </a:t>
            </a:r>
            <a:endParaRPr lang="en-US" sz="2000" dirty="0" smtClean="0"/>
          </a:p>
          <a:p>
            <a:r>
              <a:rPr lang="en-US" sz="2000" dirty="0" smtClean="0">
                <a:latin typeface="Arial" pitchFamily="34" charset="0"/>
                <a:cs typeface="Arial" pitchFamily="34" charset="0"/>
              </a:rPr>
              <a:t>Network Help Desk: Near Function room 10 and 11 </a:t>
            </a:r>
            <a:endParaRPr lang="en-US" sz="6000" dirty="0" smtClean="0"/>
          </a:p>
          <a:p>
            <a:r>
              <a:rPr lang="en-US" sz="2000" dirty="0" smtClean="0">
                <a:latin typeface="Arial" charset="0"/>
              </a:rPr>
              <a:t>Lunch (M-</a:t>
            </a:r>
            <a:r>
              <a:rPr lang="en-US" sz="2000" dirty="0" err="1" smtClean="0">
                <a:latin typeface="Arial" charset="0"/>
              </a:rPr>
              <a:t>Th</a:t>
            </a:r>
            <a:r>
              <a:rPr lang="en-US" sz="2000" dirty="0" smtClean="0">
                <a:latin typeface="Arial" charset="0"/>
              </a:rPr>
              <a:t>)/Coffee/Tea/Afternoon Snacks: Conference Hall Foyer</a:t>
            </a:r>
            <a:endParaRPr lang="en-US" sz="2000" b="1" dirty="0" smtClean="0">
              <a:latin typeface="Arial" charset="0"/>
            </a:endParaRPr>
          </a:p>
          <a:p>
            <a:pPr>
              <a:lnSpc>
                <a:spcPct val="90000"/>
              </a:lnSpc>
            </a:pPr>
            <a:r>
              <a:rPr lang="en-US" sz="2000" dirty="0" smtClean="0">
                <a:latin typeface="Arial" charset="0"/>
              </a:rPr>
              <a:t>802.21 WG would break as follows:</a:t>
            </a:r>
          </a:p>
          <a:p>
            <a:pPr lvl="2">
              <a:lnSpc>
                <a:spcPct val="90000"/>
              </a:lnSpc>
            </a:pPr>
            <a:r>
              <a:rPr lang="en-US" sz="1800" dirty="0" smtClean="0">
                <a:latin typeface="Arial" charset="0"/>
              </a:rPr>
              <a:t>AM Coffee break: 10:00-10:30 am</a:t>
            </a:r>
          </a:p>
          <a:p>
            <a:pPr lvl="2">
              <a:lnSpc>
                <a:spcPct val="90000"/>
              </a:lnSpc>
            </a:pPr>
            <a:r>
              <a:rPr lang="en-US" sz="1800" dirty="0" smtClean="0">
                <a:latin typeface="Arial" charset="0"/>
              </a:rPr>
              <a:t>Lunch break: </a:t>
            </a:r>
            <a:r>
              <a:rPr lang="en-US" sz="1800" dirty="0" smtClean="0">
                <a:latin typeface="Arial" charset="0"/>
              </a:rPr>
              <a:t>12:00-1:30 </a:t>
            </a:r>
            <a:r>
              <a:rPr lang="en-US" sz="1800" dirty="0" smtClean="0">
                <a:latin typeface="Arial" charset="0"/>
              </a:rPr>
              <a:t>pm</a:t>
            </a:r>
          </a:p>
          <a:p>
            <a:pPr lvl="2">
              <a:lnSpc>
                <a:spcPct val="90000"/>
              </a:lnSpc>
            </a:pPr>
            <a:r>
              <a:rPr lang="en-US" sz="1800" dirty="0" smtClean="0">
                <a:latin typeface="Arial" charset="0"/>
              </a:rPr>
              <a:t>PM Coffee break: 3:30 - 4:00 pm</a:t>
            </a:r>
          </a:p>
          <a:p>
            <a:pPr>
              <a:lnSpc>
                <a:spcPct val="90000"/>
              </a:lnSpc>
            </a:pPr>
            <a:r>
              <a:rPr lang="en-US" sz="2000" dirty="0" smtClean="0">
                <a:latin typeface="Arial" charset="0"/>
              </a:rPr>
              <a:t>No Social this time </a:t>
            </a:r>
          </a:p>
          <a:p>
            <a:r>
              <a:rPr lang="en-US" sz="2000" dirty="0" smtClean="0">
                <a:latin typeface="Arial" charset="0"/>
              </a:rPr>
              <a:t>Local restaurant Information</a:t>
            </a:r>
            <a:r>
              <a:rPr lang="en-US" sz="2400" dirty="0" smtClean="0">
                <a:latin typeface="Arial" charset="0"/>
              </a:rPr>
              <a:t>: </a:t>
            </a:r>
            <a:r>
              <a:rPr lang="en-US" sz="1800" dirty="0" smtClean="0">
                <a:solidFill>
                  <a:srgbClr val="0081FF"/>
                </a:solidFill>
                <a:latin typeface="Calibri"/>
              </a:rPr>
              <a:t>http://802world.org/plenary/ files/2014/03/Beijing-Local-Recommended‐ Restaurants.pdf</a:t>
            </a:r>
          </a:p>
          <a:p>
            <a:r>
              <a:rPr lang="en-US" sz="1800" dirty="0" smtClean="0">
                <a:latin typeface="Arial" charset="0"/>
              </a:rPr>
              <a:t>Local information: </a:t>
            </a:r>
            <a:r>
              <a:rPr lang="en-US" sz="1800" dirty="0" smtClean="0">
                <a:solidFill>
                  <a:srgbClr val="0081FF"/>
                </a:solidFill>
                <a:latin typeface="Calibri"/>
              </a:rPr>
              <a:t>http://802world.org/plenary/files/2013/12/Top-10-things-to-do-while-n-Beijing.pdf</a:t>
            </a:r>
            <a:endParaRPr lang="en-US" sz="18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533400" y="6477000"/>
            <a:ext cx="1219200" cy="212724"/>
          </a:xfrm>
          <a:prstGeom prst="rect">
            <a:avLst/>
          </a:prstGeom>
        </p:spPr>
        <p:txBody>
          <a:bodyPr/>
          <a:lstStyle>
            <a:lvl1pPr>
              <a:defRPr/>
            </a:lvl1pPr>
          </a:lstStyle>
          <a:p>
            <a:pPr>
              <a:defRPr/>
            </a:pPr>
            <a:r>
              <a:rPr lang="en-US" dirty="0" smtClean="0"/>
              <a:t>March 2014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smtClean="0">
                <a:latin typeface="Arial" charset="0"/>
              </a:rPr>
              <a:t>Each Attendee must provide contact information and pay conference fee</a:t>
            </a:r>
          </a:p>
          <a:p>
            <a:pPr>
              <a:lnSpc>
                <a:spcPct val="80000"/>
              </a:lnSpc>
            </a:pPr>
            <a:r>
              <a:rPr lang="en-US" sz="2400" smtClean="0">
                <a:solidFill>
                  <a:schemeClr val="accent2"/>
                </a:solidFill>
                <a:latin typeface="Arial" charset="0"/>
              </a:rPr>
              <a:t>Conference fee</a:t>
            </a:r>
            <a:r>
              <a:rPr lang="en-US" sz="2400" smtClean="0">
                <a:latin typeface="Arial" charset="0"/>
              </a:rPr>
              <a:t> has to be </a:t>
            </a:r>
            <a:r>
              <a:rPr lang="en-US" sz="2400" smtClean="0">
                <a:solidFill>
                  <a:schemeClr val="accent2"/>
                </a:solidFill>
                <a:latin typeface="Arial" charset="0"/>
              </a:rPr>
              <a:t>paid through</a:t>
            </a:r>
            <a:r>
              <a:rPr lang="en-US" sz="2400" smtClean="0">
                <a:latin typeface="Arial" charset="0"/>
              </a:rPr>
              <a:t> the </a:t>
            </a:r>
            <a:r>
              <a:rPr lang="en-US" sz="2400" smtClean="0">
                <a:solidFill>
                  <a:schemeClr val="accent2"/>
                </a:solidFill>
                <a:latin typeface="Arial" charset="0"/>
              </a:rPr>
              <a:t>registration desk at the </a:t>
            </a:r>
            <a:r>
              <a:rPr lang="en-US" sz="2400" smtClean="0">
                <a:latin typeface="Arial" charset="0"/>
              </a:rPr>
              <a:t>hotel or </a:t>
            </a:r>
            <a:r>
              <a:rPr lang="en-US" sz="2400" smtClean="0">
                <a:solidFill>
                  <a:schemeClr val="accent2"/>
                </a:solidFill>
                <a:latin typeface="Arial" charset="0"/>
              </a:rPr>
              <a:t>through sponsor</a:t>
            </a:r>
          </a:p>
          <a:p>
            <a:pPr>
              <a:lnSpc>
                <a:spcPct val="80000"/>
              </a:lnSpc>
            </a:pPr>
            <a:r>
              <a:rPr lang="en-US" sz="2400" smtClean="0">
                <a:solidFill>
                  <a:schemeClr val="accent2"/>
                </a:solidFill>
                <a:latin typeface="Arial" charset="0"/>
              </a:rPr>
              <a:t>Failure to pay conference fee</a:t>
            </a:r>
            <a:r>
              <a:rPr lang="en-US" sz="2400" smtClean="0">
                <a:latin typeface="Arial" charset="0"/>
              </a:rPr>
              <a:t> results in </a:t>
            </a:r>
            <a:r>
              <a:rPr lang="en-US" sz="2400" smtClean="0">
                <a:solidFill>
                  <a:schemeClr val="accent2"/>
                </a:solidFill>
                <a:latin typeface="Arial" charset="0"/>
              </a:rPr>
              <a:t>loss </a:t>
            </a:r>
            <a:r>
              <a:rPr lang="en-US" sz="2400" smtClean="0">
                <a:latin typeface="Arial" charset="0"/>
              </a:rPr>
              <a:t>of credit for </a:t>
            </a:r>
            <a:r>
              <a:rPr lang="en-US" sz="2400" smtClean="0">
                <a:solidFill>
                  <a:schemeClr val="accent2"/>
                </a:solidFill>
                <a:latin typeface="Arial" charset="0"/>
              </a:rPr>
              <a:t>voting rights</a:t>
            </a:r>
          </a:p>
          <a:p>
            <a:pPr>
              <a:lnSpc>
                <a:spcPct val="80000"/>
              </a:lnSpc>
            </a:pPr>
            <a:r>
              <a:rPr lang="en-US" sz="2400" smtClean="0">
                <a:latin typeface="Arial" charset="0"/>
              </a:rPr>
              <a:t>Photography not permitted unless approved by WG Chair</a:t>
            </a:r>
          </a:p>
          <a:p>
            <a:pPr>
              <a:lnSpc>
                <a:spcPct val="80000"/>
              </a:lnSpc>
            </a:pPr>
            <a:r>
              <a:rPr lang="en-US" sz="2400" smtClean="0">
                <a:latin typeface="Arial" charset="0"/>
              </a:rPr>
              <a:t>Audio taping of IEEE 802.21 meetings is NOT allowed</a:t>
            </a:r>
          </a:p>
          <a:p>
            <a:pPr>
              <a:lnSpc>
                <a:spcPct val="80000"/>
              </a:lnSpc>
            </a:pPr>
            <a:r>
              <a:rPr lang="en-US" sz="2400" smtClean="0">
                <a:latin typeface="Arial" charset="0"/>
              </a:rPr>
              <a:t>Media – Press and Analyst briefings</a:t>
            </a:r>
          </a:p>
          <a:p>
            <a:pPr lvl="1">
              <a:lnSpc>
                <a:spcPct val="80000"/>
              </a:lnSpc>
            </a:pPr>
            <a:r>
              <a:rPr lang="en-US" sz="2000" smtClean="0">
                <a:latin typeface="Arial" charset="0"/>
              </a:rPr>
              <a:t>Only the 802.21 WG Chair and WG Vice-Chair are allowed to give verbal statements/interviews to the media on behalf of the IEEE 802.21 working group</a:t>
            </a:r>
            <a:endParaRPr lang="en-US" sz="200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smtClean="0">
                <a:latin typeface="Arial" charset="0"/>
              </a:rPr>
              <a:t>Individual membership</a:t>
            </a:r>
          </a:p>
          <a:p>
            <a:pPr lvl="1"/>
            <a:r>
              <a:rPr lang="en-US" sz="2400" smtClean="0">
                <a:latin typeface="Arial" charset="0"/>
              </a:rPr>
              <a:t>In all IEEE standards meetings, </a:t>
            </a:r>
            <a:r>
              <a:rPr lang="en-US" sz="2400" b="1" i="1" u="sng" smtClean="0">
                <a:solidFill>
                  <a:schemeClr val="accent2"/>
                </a:solidFill>
                <a:latin typeface="Arial" charset="0"/>
              </a:rPr>
              <a:t>membership is by individual</a:t>
            </a:r>
            <a:r>
              <a:rPr lang="en-US" sz="2400" smtClean="0">
                <a:latin typeface="Arial" charset="0"/>
              </a:rPr>
              <a:t>, hence you do </a:t>
            </a:r>
            <a:r>
              <a:rPr lang="en-US" sz="2400" b="1" smtClean="0">
                <a:solidFill>
                  <a:schemeClr val="accent2"/>
                </a:solidFill>
                <a:latin typeface="Arial" charset="0"/>
              </a:rPr>
              <a:t>not</a:t>
            </a:r>
            <a:r>
              <a:rPr lang="en-US" sz="2400" smtClean="0">
                <a:latin typeface="Arial" charset="0"/>
              </a:rPr>
              <a:t> represent a </a:t>
            </a:r>
            <a:r>
              <a:rPr lang="en-US" sz="2400" b="1" smtClean="0">
                <a:solidFill>
                  <a:schemeClr val="accent2"/>
                </a:solidFill>
                <a:latin typeface="Arial" charset="0"/>
              </a:rPr>
              <a:t>company or organization</a:t>
            </a:r>
            <a:r>
              <a:rPr lang="en-US" sz="2400" smtClean="0">
                <a:latin typeface="Arial" charset="0"/>
              </a:rPr>
              <a:t>.</a:t>
            </a:r>
          </a:p>
          <a:p>
            <a:pPr lvl="1"/>
            <a:endParaRPr lang="en-US" sz="2400" smtClean="0">
              <a:latin typeface="Arial" charset="0"/>
            </a:endParaRPr>
          </a:p>
          <a:p>
            <a:r>
              <a:rPr lang="en-US" sz="2800" smtClean="0">
                <a:latin typeface="Arial" charset="0"/>
              </a:rPr>
              <a:t>Anti-Trust laws</a:t>
            </a:r>
          </a:p>
          <a:p>
            <a:pPr lvl="1"/>
            <a:r>
              <a:rPr lang="en-US" sz="2400" smtClean="0">
                <a:latin typeface="Arial" charset="0"/>
              </a:rPr>
              <a:t>The Anti-Trust laws forbid the </a:t>
            </a:r>
            <a:r>
              <a:rPr lang="en-US" sz="2400" b="1" i="1" u="sng" smtClean="0">
                <a:solidFill>
                  <a:schemeClr val="accent2"/>
                </a:solidFill>
                <a:latin typeface="Arial" charset="0"/>
              </a:rPr>
              <a:t>discussion of prices</a:t>
            </a:r>
            <a:r>
              <a:rPr lang="en-US" sz="240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March 2014</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43031</TotalTime>
  <Words>1962</Words>
  <Application>Microsoft Office PowerPoint</Application>
  <PresentationFormat>On-screen Show (4:3)</PresentationFormat>
  <Paragraphs>384</Paragraphs>
  <Slides>21</Slides>
  <Notes>21</Notes>
  <HiddenSlides>0</HiddenSlides>
  <MMClips>0</MMClips>
  <ScaleCrop>false</ScaleCrop>
  <HeadingPairs>
    <vt:vector size="4" baseType="variant">
      <vt:variant>
        <vt:lpstr>Theme</vt:lpstr>
      </vt:variant>
      <vt:variant>
        <vt:i4>5</vt:i4>
      </vt:variant>
      <vt:variant>
        <vt:lpstr>Slide Titles</vt:lpstr>
      </vt:variant>
      <vt:variant>
        <vt:i4>21</vt:i4>
      </vt:variant>
    </vt:vector>
  </HeadingPairs>
  <TitlesOfParts>
    <vt:vector size="26" baseType="lpstr">
      <vt:lpstr>802.11PowerPointTemplate-Landscape</vt:lpstr>
      <vt:lpstr>1_Custom Design</vt:lpstr>
      <vt:lpstr>2_Custom Design</vt:lpstr>
      <vt:lpstr>3_Custom Design</vt:lpstr>
      <vt:lpstr>Custom Design</vt:lpstr>
      <vt:lpstr>IEEE 802.21 Session #61,  Beijing, China  WG Opening Plenary</vt:lpstr>
      <vt:lpstr>WG Officers</vt:lpstr>
      <vt:lpstr>IEEE 802.21 Meeting Server Details</vt:lpstr>
      <vt:lpstr>Session Time and Location   </vt:lpstr>
      <vt:lpstr>Attendance</vt:lpstr>
      <vt:lpstr>Voting Membership</vt:lpstr>
      <vt:lpstr>Miscellaneous Meeting Logistics</vt:lpstr>
      <vt:lpstr>Registration and Media Recording</vt:lpstr>
      <vt:lpstr> Membership &amp; Anti-Trust</vt:lpstr>
      <vt:lpstr>Slide 10</vt:lpstr>
      <vt:lpstr>Participants, Patents, and Duty to Inform</vt:lpstr>
      <vt:lpstr>Patent Related Links</vt:lpstr>
      <vt:lpstr>Call for Potentially Essential Patents</vt:lpstr>
      <vt:lpstr>Other Guidelines for IEEE WG Meetings</vt:lpstr>
      <vt:lpstr>2.7 LMSC Chair’s Guidelines on Commercialism at meetings</vt:lpstr>
      <vt:lpstr>Copyright</vt:lpstr>
      <vt:lpstr>Work Status </vt:lpstr>
      <vt:lpstr>Objectives for the March Meeting</vt:lpstr>
      <vt:lpstr>Future Sessions – 2014 </vt:lpstr>
      <vt:lpstr>May Meeting Logistics </vt:lpstr>
      <vt:lpstr>Future Sessions – 2015 </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Subir Das</cp:lastModifiedBy>
  <cp:revision>569</cp:revision>
  <cp:lastPrinted>1998-02-10T13:28:06Z</cp:lastPrinted>
  <dcterms:created xsi:type="dcterms:W3CDTF">2002-07-08T22:03:28Z</dcterms:created>
  <dcterms:modified xsi:type="dcterms:W3CDTF">2014-03-16T03:12:54Z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1384146180</vt:lpwstr>
  </property>
  <property fmtid="{D5CDD505-2E9C-101B-9397-08002B2CF9AE}" pid="3" name="_ms_pID_725343">
    <vt:lpwstr>(2)Jb+k64ZYbW0P/naL/E/ynQR1kPQKE0YjV07+a7jsTsnN6F1PYQ9vSV5UlTr7OUbnMpLz9d6l_x000d_
oaBHoPZYxNs8XEBf6IVE6cDP9fvHn9BQd6zW1ju8kKdkBGUd26aLfRwnMFEMIazSD1eAIAvC_x000d_
RzD5s0fdBZrdh3s+sdbhrku9Z220v4+rbt5LSBaiPrQs6KyrbUmxX3NgS3+tNUs1bvxrD/NQ_x000d_
8Gy7S54H3KBmXdp02S</vt:lpwstr>
  </property>
  <property fmtid="{D5CDD505-2E9C-101B-9397-08002B2CF9AE}" pid="4" name="_ms_pID_7253431">
    <vt:lpwstr>M=</vt:lpwstr>
  </property>
</Properties>
</file>