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
  </p:notesMasterIdLst>
  <p:handoutMasterIdLst>
    <p:handoutMasterId r:id="rId9"/>
  </p:handoutMasterIdLst>
  <p:sldIdLst>
    <p:sldId id="256" r:id="rId2"/>
    <p:sldId id="264" r:id="rId3"/>
    <p:sldId id="312" r:id="rId4"/>
    <p:sldId id="311" r:id="rId5"/>
    <p:sldId id="315" r:id="rId6"/>
    <p:sldId id="314" r:id="rId7"/>
  </p:sldIdLst>
  <p:sldSz cx="9753600" cy="7315200"/>
  <p:notesSz cx="7315200" cy="96012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980" userDrawn="1">
          <p15:clr>
            <a:srgbClr val="A4A3A4"/>
          </p15:clr>
        </p15:guide>
        <p15:guide id="2" pos="227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4807" autoAdjust="0"/>
    <p:restoredTop sz="94127" autoAdjust="0"/>
  </p:normalViewPr>
  <p:slideViewPr>
    <p:cSldViewPr>
      <p:cViewPr varScale="1">
        <p:scale>
          <a:sx n="72" d="100"/>
          <a:sy n="72" d="100"/>
        </p:scale>
        <p:origin x="2078" y="53"/>
      </p:cViewPr>
      <p:guideLst>
        <p:guide orient="horz" pos="2304"/>
        <p:guide pos="3072"/>
      </p:guideLst>
    </p:cSldViewPr>
  </p:slideViewPr>
  <p:outlineViewPr>
    <p:cViewPr varScale="1">
      <p:scale>
        <a:sx n="170" d="200"/>
        <a:sy n="170" d="200"/>
      </p:scale>
      <p:origin x="0" y="-5499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0" d="100"/>
          <a:sy n="60" d="100"/>
        </p:scale>
        <p:origin x="3178" y="38"/>
      </p:cViewPr>
      <p:guideLst>
        <p:guide orient="horz" pos="2980"/>
        <p:guide pos="227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55" cy="479567"/>
          </a:xfrm>
          <a:prstGeom prst="rect">
            <a:avLst/>
          </a:prstGeom>
        </p:spPr>
        <p:txBody>
          <a:bodyPr vert="horz" lIns="95390" tIns="47695" rIns="95390" bIns="47695" rtlCol="0"/>
          <a:lstStyle>
            <a:lvl1pPr algn="l">
              <a:defRPr sz="1300"/>
            </a:lvl1pPr>
          </a:lstStyle>
          <a:p>
            <a:endParaRPr lang="en-US" dirty="0"/>
          </a:p>
        </p:txBody>
      </p:sp>
      <p:sp>
        <p:nvSpPr>
          <p:cNvPr id="3" name="Date Placeholder 2"/>
          <p:cNvSpPr>
            <a:spLocks noGrp="1"/>
          </p:cNvSpPr>
          <p:nvPr>
            <p:ph type="dt" sz="quarter" idx="1"/>
          </p:nvPr>
        </p:nvSpPr>
        <p:spPr>
          <a:xfrm>
            <a:off x="4143271" y="0"/>
            <a:ext cx="3170255" cy="479567"/>
          </a:xfrm>
          <a:prstGeom prst="rect">
            <a:avLst/>
          </a:prstGeom>
        </p:spPr>
        <p:txBody>
          <a:bodyPr vert="horz" lIns="95390" tIns="47695" rIns="95390" bIns="47695" rtlCol="0"/>
          <a:lstStyle>
            <a:lvl1pPr algn="r">
              <a:defRPr sz="1300"/>
            </a:lvl1pPr>
          </a:lstStyle>
          <a:p>
            <a:fld id="{B87CCAAF-252C-4847-8D16-EDD6B40E4912}" type="datetimeFigureOut">
              <a:rPr lang="en-US" smtClean="0"/>
              <a:pPr/>
              <a:t>11/6/2023</a:t>
            </a:fld>
            <a:endParaRPr lang="en-US" dirty="0"/>
          </a:p>
        </p:txBody>
      </p:sp>
      <p:sp>
        <p:nvSpPr>
          <p:cNvPr id="4" name="Footer Placeholder 3"/>
          <p:cNvSpPr>
            <a:spLocks noGrp="1"/>
          </p:cNvSpPr>
          <p:nvPr>
            <p:ph type="ftr" sz="quarter" idx="2"/>
          </p:nvPr>
        </p:nvSpPr>
        <p:spPr>
          <a:xfrm>
            <a:off x="0" y="9119991"/>
            <a:ext cx="3170255" cy="479567"/>
          </a:xfrm>
          <a:prstGeom prst="rect">
            <a:avLst/>
          </a:prstGeom>
        </p:spPr>
        <p:txBody>
          <a:bodyPr vert="horz" lIns="95390" tIns="47695" rIns="95390" bIns="47695" rtlCol="0" anchor="b"/>
          <a:lstStyle>
            <a:lvl1pPr algn="l">
              <a:defRPr sz="1300"/>
            </a:lvl1pPr>
          </a:lstStyle>
          <a:p>
            <a:endParaRPr lang="en-US" dirty="0"/>
          </a:p>
        </p:txBody>
      </p:sp>
      <p:sp>
        <p:nvSpPr>
          <p:cNvPr id="5" name="Slide Number Placeholder 4"/>
          <p:cNvSpPr>
            <a:spLocks noGrp="1"/>
          </p:cNvSpPr>
          <p:nvPr>
            <p:ph type="sldNum" sz="quarter" idx="3"/>
          </p:nvPr>
        </p:nvSpPr>
        <p:spPr>
          <a:xfrm>
            <a:off x="4143271" y="9119991"/>
            <a:ext cx="3170255" cy="479567"/>
          </a:xfrm>
          <a:prstGeom prst="rect">
            <a:avLst/>
          </a:prstGeom>
        </p:spPr>
        <p:txBody>
          <a:bodyPr vert="horz" lIns="95390" tIns="47695" rIns="95390" bIns="47695" rtlCol="0" anchor="b"/>
          <a:lstStyle>
            <a:lvl1pPr algn="r">
              <a:defRPr sz="13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315200" cy="9601200"/>
          </a:xfrm>
          <a:prstGeom prst="roundRect">
            <a:avLst>
              <a:gd name="adj" fmla="val 19"/>
            </a:avLst>
          </a:prstGeom>
          <a:solidFill>
            <a:srgbClr val="FFFFFF"/>
          </a:solidFill>
          <a:ln w="9525">
            <a:noFill/>
            <a:round/>
            <a:headEnd/>
            <a:tailEnd/>
          </a:ln>
          <a:effectLst/>
        </p:spPr>
        <p:txBody>
          <a:bodyPr wrap="none" lIns="95390" tIns="47695" rIns="95390" bIns="47695" anchor="ctr"/>
          <a:lstStyle/>
          <a:p>
            <a:endParaRPr lang="en-GB" dirty="0"/>
          </a:p>
        </p:txBody>
      </p:sp>
      <p:sp>
        <p:nvSpPr>
          <p:cNvPr id="2050" name="Rectangle 2"/>
          <p:cNvSpPr>
            <a:spLocks noGrp="1" noChangeArrowheads="1"/>
          </p:cNvSpPr>
          <p:nvPr>
            <p:ph type="hdr"/>
          </p:nvPr>
        </p:nvSpPr>
        <p:spPr bwMode="auto">
          <a:xfrm>
            <a:off x="5950299" y="100184"/>
            <a:ext cx="674914"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89987" y="100184"/>
            <a:ext cx="870857"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265238" y="725488"/>
            <a:ext cx="4783137" cy="358775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74690" y="4560818"/>
            <a:ext cx="5364146" cy="4319390"/>
          </a:xfrm>
          <a:prstGeom prst="rect">
            <a:avLst/>
          </a:prstGeom>
          <a:noFill/>
          <a:ln w="9525">
            <a:noFill/>
            <a:round/>
            <a:headEnd/>
            <a:tailEnd/>
          </a:ln>
          <a:effectLst/>
        </p:spPr>
        <p:txBody>
          <a:bodyPr vert="horz" wrap="square" lIns="97644" tIns="48071" rIns="97644" bIns="48071"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652199" y="9295723"/>
            <a:ext cx="973015" cy="18722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76951" algn="l"/>
                <a:tab pos="1430853" algn="l"/>
                <a:tab pos="2384755" algn="l"/>
                <a:tab pos="3338657" algn="l"/>
                <a:tab pos="4292559" algn="l"/>
                <a:tab pos="5246461" algn="l"/>
                <a:tab pos="6200364" algn="l"/>
                <a:tab pos="7154266" algn="l"/>
                <a:tab pos="8108168" algn="l"/>
                <a:tab pos="9062070" algn="l"/>
                <a:tab pos="10015972" algn="l"/>
                <a:tab pos="10969874" algn="l"/>
              </a:tabLst>
              <a:defRPr sz="13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399693" y="9295722"/>
            <a:ext cx="539262" cy="3761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3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62001" y="9295723"/>
            <a:ext cx="777457" cy="200055"/>
          </a:xfrm>
          <a:prstGeom prst="rect">
            <a:avLst/>
          </a:prstGeom>
          <a:noFill/>
          <a:ln w="9525">
            <a:noFill/>
            <a:round/>
            <a:headEnd/>
            <a:tailEnd/>
          </a:ln>
          <a:effectLst/>
        </p:spPr>
        <p:txBody>
          <a:bodyPr wrap="none" lIns="0" tIns="0" rIns="0" bIns="0">
            <a:spAutoFit/>
          </a:bodyPr>
          <a:lstStyle/>
          <a:p>
            <a:pPr>
              <a:tabLst>
                <a:tab pos="0" algn="l"/>
                <a:tab pos="953902" algn="l"/>
                <a:tab pos="1907804" algn="l"/>
                <a:tab pos="2861706" algn="l"/>
                <a:tab pos="3815608" algn="l"/>
                <a:tab pos="4769510" algn="l"/>
                <a:tab pos="5723412" algn="l"/>
                <a:tab pos="6677315" algn="l"/>
                <a:tab pos="7631217" algn="l"/>
                <a:tab pos="8585119" algn="l"/>
                <a:tab pos="9539021" algn="l"/>
                <a:tab pos="10492923" algn="l"/>
              </a:tabLst>
            </a:pPr>
            <a:r>
              <a:rPr lang="en-US" sz="1300" dirty="0">
                <a:solidFill>
                  <a:srgbClr val="000000"/>
                </a:solidFill>
              </a:rPr>
              <a:t>Submission</a:t>
            </a:r>
          </a:p>
        </p:txBody>
      </p:sp>
      <p:sp>
        <p:nvSpPr>
          <p:cNvPr id="2057" name="Line 9"/>
          <p:cNvSpPr>
            <a:spLocks noChangeShapeType="1"/>
          </p:cNvSpPr>
          <p:nvPr/>
        </p:nvSpPr>
        <p:spPr bwMode="auto">
          <a:xfrm>
            <a:off x="763675" y="9294081"/>
            <a:ext cx="5787851"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
        <p:nvSpPr>
          <p:cNvPr id="2058" name="Line 10"/>
          <p:cNvSpPr>
            <a:spLocks noChangeShapeType="1"/>
          </p:cNvSpPr>
          <p:nvPr/>
        </p:nvSpPr>
        <p:spPr bwMode="auto">
          <a:xfrm>
            <a:off x="683288" y="307121"/>
            <a:ext cx="5948624"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217527" y="725921"/>
            <a:ext cx="4880149" cy="3588543"/>
          </a:xfrm>
          <a:prstGeom prst="rect">
            <a:avLst/>
          </a:prstGeom>
          <a:solidFill>
            <a:srgbClr val="FFFFFF"/>
          </a:solidFill>
          <a:ln w="9525">
            <a:solidFill>
              <a:srgbClr val="000000"/>
            </a:solidFill>
            <a:miter lim="800000"/>
            <a:headEnd/>
            <a:tailEnd/>
          </a:ln>
          <a:effectLst/>
        </p:spPr>
        <p:txBody>
          <a:bodyPr wrap="none" lIns="95390" tIns="47695" rIns="95390" bIns="47695" anchor="ctr"/>
          <a:lstStyle/>
          <a:p>
            <a:endParaRPr lang="en-GB" dirty="0"/>
          </a:p>
        </p:txBody>
      </p:sp>
      <p:sp>
        <p:nvSpPr>
          <p:cNvPr id="12290" name="Rectangle 2"/>
          <p:cNvSpPr txBox="1">
            <a:spLocks noGrp="1" noChangeArrowheads="1"/>
          </p:cNvSpPr>
          <p:nvPr>
            <p:ph type="body"/>
          </p:nvPr>
        </p:nvSpPr>
        <p:spPr bwMode="auto">
          <a:xfrm>
            <a:off x="974690" y="4560817"/>
            <a:ext cx="5365820" cy="4417932"/>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a:lvl1pPr>
            <a:lvl2pPr marL="853463" indent="-365770">
              <a:buFont typeface="Courier New" panose="02070309020205020404" pitchFamily="49" charset="0"/>
              <a:buChar char="o"/>
              <a:defRPr/>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dirty="0"/>
              <a:t>Tuncer Baykas, </a:t>
            </a:r>
            <a:r>
              <a:rPr lang="en-GB" dirty="0" err="1"/>
              <a:t>Ofinno</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dirty="0"/>
              <a:t>November 2023 </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dirty="0"/>
              <a:t>November 2023 </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Tuncer Baykas, </a:t>
            </a:r>
            <a:r>
              <a:rPr lang="en-GB" dirty="0" err="1"/>
              <a:t>Ofinno</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802.19-23/0023r0</a:t>
            </a: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dirty="0"/>
              <a:t>September 2023 </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en-GB" dirty="0"/>
              <a:t>Tuncer Baykas, </a:t>
            </a:r>
            <a:r>
              <a:rPr lang="en-GB" dirty="0" err="1"/>
              <a:t>Ofinno</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89408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600" dirty="0"/>
              <a:t>November 2023 WG Opening Report</a:t>
            </a:r>
          </a:p>
        </p:txBody>
      </p:sp>
      <p:sp>
        <p:nvSpPr>
          <p:cNvPr id="3074" name="Rectangle 2"/>
          <p:cNvSpPr>
            <a:spLocks noGrp="1" noChangeArrowheads="1"/>
          </p:cNvSpPr>
          <p:nvPr>
            <p:ph type="body" idx="1"/>
          </p:nvPr>
        </p:nvSpPr>
        <p:spPr>
          <a:xfrm>
            <a:off x="731520" y="1625600"/>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200" b="0" dirty="0"/>
              <a:t>Date: 2023-11-06</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
        <p:nvSpPr>
          <p:cNvPr id="13" name="Rectangle 4">
            <a:extLst>
              <a:ext uri="{FF2B5EF4-FFF2-40B4-BE49-F238E27FC236}">
                <a16:creationId xmlns:a16="http://schemas.microsoft.com/office/drawing/2014/main" id="{11DA9CE0-040E-4838-A418-077971D49C84}"/>
              </a:ext>
            </a:extLst>
          </p:cNvPr>
          <p:cNvSpPr>
            <a:spLocks noChangeArrowheads="1"/>
          </p:cNvSpPr>
          <p:nvPr/>
        </p:nvSpPr>
        <p:spPr bwMode="auto">
          <a:xfrm>
            <a:off x="497524" y="2171452"/>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200" dirty="0">
                <a:solidFill>
                  <a:srgbClr val="000000"/>
                </a:solidFill>
                <a:latin typeface="Calibri" panose="020F0502020204030204" pitchFamily="34" charset="0"/>
              </a:rPr>
              <a:t>Authors:</a:t>
            </a:r>
          </a:p>
        </p:txBody>
      </p:sp>
      <p:graphicFrame>
        <p:nvGraphicFramePr>
          <p:cNvPr id="14" name="Table 13">
            <a:extLst>
              <a:ext uri="{FF2B5EF4-FFF2-40B4-BE49-F238E27FC236}">
                <a16:creationId xmlns:a16="http://schemas.microsoft.com/office/drawing/2014/main" id="{EA28245D-D5A1-4C4C-87E9-81BA55C2B95A}"/>
              </a:ext>
            </a:extLst>
          </p:cNvPr>
          <p:cNvGraphicFramePr>
            <a:graphicFrameLocks noGrp="1"/>
          </p:cNvGraphicFramePr>
          <p:nvPr>
            <p:extLst>
              <p:ext uri="{D42A27DB-BD31-4B8C-83A1-F6EECF244321}">
                <p14:modId xmlns:p14="http://schemas.microsoft.com/office/powerpoint/2010/main" val="2458306929"/>
              </p:ext>
            </p:extLst>
          </p:nvPr>
        </p:nvGraphicFramePr>
        <p:xfrm>
          <a:off x="497524" y="2590800"/>
          <a:ext cx="8189276" cy="685800"/>
        </p:xfrm>
        <a:graphic>
          <a:graphicData uri="http://schemas.openxmlformats.org/drawingml/2006/table">
            <a:tbl>
              <a:tblPr>
                <a:tableStyleId>{5C22544A-7EE6-4342-B048-85BDC9FD1C3A}</a:tableStyleId>
              </a:tblPr>
              <a:tblGrid>
                <a:gridCol w="2626676">
                  <a:extLst>
                    <a:ext uri="{9D8B030D-6E8A-4147-A177-3AD203B41FA5}">
                      <a16:colId xmlns:a16="http://schemas.microsoft.com/office/drawing/2014/main" val="1982600515"/>
                    </a:ext>
                  </a:extLst>
                </a:gridCol>
                <a:gridCol w="1828800">
                  <a:extLst>
                    <a:ext uri="{9D8B030D-6E8A-4147-A177-3AD203B41FA5}">
                      <a16:colId xmlns:a16="http://schemas.microsoft.com/office/drawing/2014/main" val="2703258511"/>
                    </a:ext>
                  </a:extLst>
                </a:gridCol>
                <a:gridCol w="3733800">
                  <a:extLst>
                    <a:ext uri="{9D8B030D-6E8A-4147-A177-3AD203B41FA5}">
                      <a16:colId xmlns:a16="http://schemas.microsoft.com/office/drawing/2014/main" val="2006092477"/>
                    </a:ext>
                  </a:extLst>
                </a:gridCol>
              </a:tblGrid>
              <a:tr h="342900">
                <a:tc>
                  <a:txBody>
                    <a:bodyPr/>
                    <a:lstStyle/>
                    <a:p>
                      <a:pPr marL="0" marR="0">
                        <a:lnSpc>
                          <a:spcPct val="110000"/>
                        </a:lnSpc>
                        <a:spcBef>
                          <a:spcPts val="0"/>
                        </a:spcBef>
                        <a:spcAft>
                          <a:spcPts val="0"/>
                        </a:spcAft>
                      </a:pPr>
                      <a:r>
                        <a:rPr lang="en-US" sz="1800" b="1" kern="0" dirty="0">
                          <a:effectLst/>
                          <a:latin typeface="Calibri" panose="020F0502020204030204" pitchFamily="34" charset="0"/>
                          <a:cs typeface="Calibri" panose="020F0502020204030204" pitchFamily="34" charset="0"/>
                        </a:rPr>
                        <a:t>Name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Calibri" panose="020F0502020204030204" pitchFamily="34" charset="0"/>
                          <a:cs typeface="Calibri" panose="020F0502020204030204" pitchFamily="34" charset="0"/>
                        </a:rPr>
                        <a:t>Affiliations</a:t>
                      </a:r>
                      <a:endParaRPr lang="en-US" sz="18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Calibri" panose="020F0502020204030204" pitchFamily="34" charset="0"/>
                          <a:cs typeface="Calibri" panose="020F0502020204030204" pitchFamily="34" charset="0"/>
                        </a:rPr>
                        <a:t>email</a:t>
                      </a:r>
                      <a:endParaRPr lang="en-US" sz="18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62973176"/>
                  </a:ext>
                </a:extLst>
              </a:tr>
              <a:tr h="342900">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cs typeface="Calibri" panose="020F0502020204030204" pitchFamily="34" charset="0"/>
                        </a:rPr>
                        <a:t>Tuncer Baykas</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a:lnSpc>
                          <a:spcPct val="110000"/>
                        </a:lnSpc>
                        <a:spcBef>
                          <a:spcPts val="0"/>
                        </a:spcBef>
                        <a:spcAft>
                          <a:spcPts val="0"/>
                        </a:spcAft>
                      </a:pPr>
                      <a:r>
                        <a:rPr lang="en-US" sz="1800" dirty="0" err="1">
                          <a:effectLst/>
                          <a:latin typeface="Calibri" panose="020F0502020204030204" pitchFamily="34" charset="0"/>
                          <a:cs typeface="Calibri" panose="020F0502020204030204" pitchFamily="34" charset="0"/>
                        </a:rPr>
                        <a:t>Ofinno</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cs typeface="Calibri" panose="020F0502020204030204" pitchFamily="34" charset="0"/>
                        </a:rPr>
                        <a:t>tbaykas@ieee.org</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49572813"/>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Voter Summary</a:t>
            </a:r>
          </a:p>
        </p:txBody>
      </p:sp>
      <p:sp>
        <p:nvSpPr>
          <p:cNvPr id="3" name="Content Placeholder 2"/>
          <p:cNvSpPr>
            <a:spLocks noGrp="1"/>
          </p:cNvSpPr>
          <p:nvPr>
            <p:ph idx="1"/>
          </p:nvPr>
        </p:nvSpPr>
        <p:spPr/>
        <p:txBody>
          <a:bodyPr/>
          <a:lstStyle/>
          <a:p>
            <a:r>
              <a:rPr lang="en-US" sz="2800" dirty="0"/>
              <a:t>IEEE 802.19 has 51 voting members</a:t>
            </a:r>
          </a:p>
          <a:p>
            <a:endParaRPr lang="en-US" sz="2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dirty="0"/>
              <a:t>Tuncer Baykas, </a:t>
            </a:r>
            <a:r>
              <a:rPr lang="en-GB" dirty="0" err="1"/>
              <a:t>Ofinno</a:t>
            </a:r>
            <a:endParaRPr lang="en-GB" dirty="0"/>
          </a:p>
        </p:txBody>
      </p:sp>
      <p:sp>
        <p:nvSpPr>
          <p:cNvPr id="6" name="Date Placeholder 5"/>
          <p:cNvSpPr>
            <a:spLocks noGrp="1"/>
          </p:cNvSpPr>
          <p:nvPr>
            <p:ph type="dt" idx="15"/>
          </p:nvPr>
        </p:nvSpPr>
        <p:spPr/>
        <p:txBody>
          <a:bodyPr/>
          <a:lstStyle/>
          <a:p>
            <a:r>
              <a:rPr lang="en-US" dirty="0"/>
              <a:t>November 2023 </a:t>
            </a:r>
            <a:endParaRPr lang="en-GB" dirty="0"/>
          </a:p>
        </p:txBody>
      </p:sp>
    </p:spTree>
    <p:extLst>
      <p:ext uri="{BB962C8B-B14F-4D97-AF65-F5344CB8AC3E}">
        <p14:creationId xmlns:p14="http://schemas.microsoft.com/office/powerpoint/2010/main" val="37318956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634C6F-A3C2-4901-B0C9-0630E0486B1A}"/>
              </a:ext>
            </a:extLst>
          </p:cNvPr>
          <p:cNvSpPr>
            <a:spLocks noGrp="1"/>
          </p:cNvSpPr>
          <p:nvPr>
            <p:ph type="title"/>
          </p:nvPr>
        </p:nvSpPr>
        <p:spPr/>
        <p:txBody>
          <a:bodyPr/>
          <a:lstStyle/>
          <a:p>
            <a:r>
              <a:rPr lang="en-US" dirty="0"/>
              <a:t>Working Group Leadership</a:t>
            </a:r>
          </a:p>
        </p:txBody>
      </p:sp>
      <p:graphicFrame>
        <p:nvGraphicFramePr>
          <p:cNvPr id="7" name="Table 7">
            <a:extLst>
              <a:ext uri="{FF2B5EF4-FFF2-40B4-BE49-F238E27FC236}">
                <a16:creationId xmlns:a16="http://schemas.microsoft.com/office/drawing/2014/main" id="{B5B7CB12-09D5-4CA9-9FC9-014EDD959C5A}"/>
              </a:ext>
            </a:extLst>
          </p:cNvPr>
          <p:cNvGraphicFramePr>
            <a:graphicFrameLocks noGrp="1"/>
          </p:cNvGraphicFramePr>
          <p:nvPr>
            <p:ph idx="1"/>
            <p:extLst>
              <p:ext uri="{D42A27DB-BD31-4B8C-83A1-F6EECF244321}">
                <p14:modId xmlns:p14="http://schemas.microsoft.com/office/powerpoint/2010/main" val="3375162525"/>
              </p:ext>
            </p:extLst>
          </p:nvPr>
        </p:nvGraphicFramePr>
        <p:xfrm>
          <a:off x="731838" y="2112963"/>
          <a:ext cx="8288336" cy="1981200"/>
        </p:xfrm>
        <a:graphic>
          <a:graphicData uri="http://schemas.openxmlformats.org/drawingml/2006/table">
            <a:tbl>
              <a:tblPr firstRow="1" bandRow="1">
                <a:tableStyleId>{21E4AEA4-8DFA-4A89-87EB-49C32662AFE0}</a:tableStyleId>
              </a:tblPr>
              <a:tblGrid>
                <a:gridCol w="4144168">
                  <a:extLst>
                    <a:ext uri="{9D8B030D-6E8A-4147-A177-3AD203B41FA5}">
                      <a16:colId xmlns:a16="http://schemas.microsoft.com/office/drawing/2014/main" val="189339927"/>
                    </a:ext>
                  </a:extLst>
                </a:gridCol>
                <a:gridCol w="4144168">
                  <a:extLst>
                    <a:ext uri="{9D8B030D-6E8A-4147-A177-3AD203B41FA5}">
                      <a16:colId xmlns:a16="http://schemas.microsoft.com/office/drawing/2014/main" val="1781321727"/>
                    </a:ext>
                  </a:extLst>
                </a:gridCol>
              </a:tblGrid>
              <a:tr h="370840">
                <a:tc>
                  <a:txBody>
                    <a:bodyPr/>
                    <a:lstStyle/>
                    <a:p>
                      <a:r>
                        <a:rPr lang="en-US" sz="2000" dirty="0">
                          <a:latin typeface="Calibri" panose="020F0502020204030204" pitchFamily="34" charset="0"/>
                          <a:cs typeface="Calibri" panose="020F0502020204030204" pitchFamily="34" charset="0"/>
                        </a:rPr>
                        <a:t>Position</a:t>
                      </a:r>
                    </a:p>
                  </a:txBody>
                  <a:tcPr/>
                </a:tc>
                <a:tc>
                  <a:txBody>
                    <a:bodyPr/>
                    <a:lstStyle/>
                    <a:p>
                      <a:r>
                        <a:rPr lang="en-US" sz="2000" dirty="0">
                          <a:latin typeface="Calibri" panose="020F0502020204030204" pitchFamily="34" charset="0"/>
                          <a:cs typeface="Calibri" panose="020F0502020204030204" pitchFamily="34" charset="0"/>
                        </a:rPr>
                        <a:t>Person</a:t>
                      </a:r>
                    </a:p>
                  </a:txBody>
                  <a:tcPr/>
                </a:tc>
                <a:extLst>
                  <a:ext uri="{0D108BD9-81ED-4DB2-BD59-A6C34878D82A}">
                    <a16:rowId xmlns:a16="http://schemas.microsoft.com/office/drawing/2014/main" val="1368241674"/>
                  </a:ext>
                </a:extLst>
              </a:tr>
              <a:tr h="370840">
                <a:tc>
                  <a:txBody>
                    <a:bodyPr/>
                    <a:lstStyle/>
                    <a:p>
                      <a:r>
                        <a:rPr lang="en-US" sz="2000" dirty="0">
                          <a:latin typeface="Calibri" panose="020F0502020204030204" pitchFamily="34" charset="0"/>
                          <a:cs typeface="Calibri" panose="020F0502020204030204" pitchFamily="34" charset="0"/>
                        </a:rPr>
                        <a:t>Working Group Chair</a:t>
                      </a:r>
                    </a:p>
                  </a:txBody>
                  <a:tcPr/>
                </a:tc>
                <a:tc>
                  <a:txBody>
                    <a:bodyPr/>
                    <a:lstStyle/>
                    <a:p>
                      <a:r>
                        <a:rPr lang="en-US" sz="2000" dirty="0">
                          <a:latin typeface="Calibri" panose="020F0502020204030204" pitchFamily="34" charset="0"/>
                          <a:cs typeface="Calibri" panose="020F0502020204030204" pitchFamily="34" charset="0"/>
                        </a:rPr>
                        <a:t>Steve Shellhammer (Qualcomm)</a:t>
                      </a:r>
                    </a:p>
                  </a:txBody>
                  <a:tcPr/>
                </a:tc>
                <a:extLst>
                  <a:ext uri="{0D108BD9-81ED-4DB2-BD59-A6C34878D82A}">
                    <a16:rowId xmlns:a16="http://schemas.microsoft.com/office/drawing/2014/main" val="271438856"/>
                  </a:ext>
                </a:extLst>
              </a:tr>
              <a:tr h="370840">
                <a:tc>
                  <a:txBody>
                    <a:bodyPr/>
                    <a:lstStyle/>
                    <a:p>
                      <a:r>
                        <a:rPr lang="en-US" sz="2000" dirty="0">
                          <a:latin typeface="Calibri" panose="020F0502020204030204" pitchFamily="34" charset="0"/>
                          <a:cs typeface="Calibri" panose="020F0502020204030204" pitchFamily="34" charset="0"/>
                        </a:rPr>
                        <a:t>Working Group Vice Chair</a:t>
                      </a:r>
                    </a:p>
                  </a:txBody>
                  <a:tcPr/>
                </a:tc>
                <a:tc>
                  <a:txBody>
                    <a:bodyPr/>
                    <a:lstStyle/>
                    <a:p>
                      <a:r>
                        <a:rPr lang="en-US" sz="2000" dirty="0">
                          <a:latin typeface="Calibri" panose="020F0502020204030204" pitchFamily="34" charset="0"/>
                          <a:cs typeface="Calibri" panose="020F0502020204030204" pitchFamily="34" charset="0"/>
                        </a:rPr>
                        <a:t>Tuncer Baykas (</a:t>
                      </a:r>
                      <a:r>
                        <a:rPr lang="en-US" sz="2000" dirty="0" err="1">
                          <a:latin typeface="Calibri" panose="020F0502020204030204" pitchFamily="34" charset="0"/>
                          <a:cs typeface="Calibri" panose="020F0502020204030204" pitchFamily="34" charset="0"/>
                        </a:rPr>
                        <a:t>Ofinno</a:t>
                      </a:r>
                      <a:r>
                        <a:rPr lang="en-US" sz="2000" dirty="0">
                          <a:latin typeface="Calibri" panose="020F0502020204030204" pitchFamily="34" charset="0"/>
                          <a:cs typeface="Calibri" panose="020F0502020204030204" pitchFamily="34" charset="0"/>
                        </a:rPr>
                        <a:t>) Acting Chair</a:t>
                      </a:r>
                    </a:p>
                  </a:txBody>
                  <a:tcPr/>
                </a:tc>
                <a:extLst>
                  <a:ext uri="{0D108BD9-81ED-4DB2-BD59-A6C34878D82A}">
                    <a16:rowId xmlns:a16="http://schemas.microsoft.com/office/drawing/2014/main" val="1117612258"/>
                  </a:ext>
                </a:extLst>
              </a:tr>
              <a:tr h="370840">
                <a:tc>
                  <a:txBody>
                    <a:bodyPr/>
                    <a:lstStyle/>
                    <a:p>
                      <a:r>
                        <a:rPr lang="en-US" sz="2000" dirty="0">
                          <a:latin typeface="Calibri" panose="020F0502020204030204" pitchFamily="34" charset="0"/>
                          <a:cs typeface="Calibri" panose="020F0502020204030204" pitchFamily="34" charset="0"/>
                        </a:rPr>
                        <a:t>Liaison To/From 802.11</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2000" dirty="0">
                          <a:latin typeface="Calibri" panose="020F0502020204030204" pitchFamily="34" charset="0"/>
                          <a:cs typeface="Calibri" panose="020F0502020204030204" pitchFamily="34" charset="0"/>
                        </a:rPr>
                        <a:t>Tuncer Baykas (</a:t>
                      </a:r>
                      <a:r>
                        <a:rPr lang="en-US" sz="2000" dirty="0" err="1">
                          <a:latin typeface="Calibri" panose="020F0502020204030204" pitchFamily="34" charset="0"/>
                          <a:cs typeface="Calibri" panose="020F0502020204030204" pitchFamily="34" charset="0"/>
                        </a:rPr>
                        <a:t>Ofinno</a:t>
                      </a:r>
                      <a:r>
                        <a:rPr lang="en-US" sz="2000" dirty="0">
                          <a:latin typeface="Calibri" panose="020F0502020204030204" pitchFamily="34" charset="0"/>
                          <a:cs typeface="Calibri" panose="020F0502020204030204" pitchFamily="34" charset="0"/>
                        </a:rPr>
                        <a:t>)</a:t>
                      </a:r>
                    </a:p>
                  </a:txBody>
                  <a:tcPr/>
                </a:tc>
                <a:extLst>
                  <a:ext uri="{0D108BD9-81ED-4DB2-BD59-A6C34878D82A}">
                    <a16:rowId xmlns:a16="http://schemas.microsoft.com/office/drawing/2014/main" val="1369687732"/>
                  </a:ext>
                </a:extLst>
              </a:tr>
              <a:tr h="370840">
                <a:tc>
                  <a:txBody>
                    <a:bodyPr/>
                    <a:lstStyle/>
                    <a:p>
                      <a:r>
                        <a:rPr lang="en-US" sz="2000" dirty="0">
                          <a:latin typeface="Calibri" panose="020F0502020204030204" pitchFamily="34" charset="0"/>
                          <a:cs typeface="Calibri" panose="020F0502020204030204" pitchFamily="34" charset="0"/>
                        </a:rPr>
                        <a:t>Liaison To/From 802.15</a:t>
                      </a:r>
                    </a:p>
                  </a:txBody>
                  <a:tcPr/>
                </a:tc>
                <a:tc>
                  <a:txBody>
                    <a:bodyPr/>
                    <a:lstStyle/>
                    <a:p>
                      <a:r>
                        <a:rPr lang="en-US" sz="2000" dirty="0">
                          <a:latin typeface="Calibri" panose="020F0502020204030204" pitchFamily="34" charset="0"/>
                          <a:cs typeface="Calibri" panose="020F0502020204030204" pitchFamily="34" charset="0"/>
                        </a:rPr>
                        <a:t>Ben Rolfe (Blind Creek Associates)</a:t>
                      </a:r>
                    </a:p>
                  </a:txBody>
                  <a:tcPr/>
                </a:tc>
                <a:extLst>
                  <a:ext uri="{0D108BD9-81ED-4DB2-BD59-A6C34878D82A}">
                    <a16:rowId xmlns:a16="http://schemas.microsoft.com/office/drawing/2014/main" val="1766254693"/>
                  </a:ext>
                </a:extLst>
              </a:tr>
            </a:tbl>
          </a:graphicData>
        </a:graphic>
      </p:graphicFrame>
      <p:sp>
        <p:nvSpPr>
          <p:cNvPr id="4" name="Slide Number Placeholder 3">
            <a:extLst>
              <a:ext uri="{FF2B5EF4-FFF2-40B4-BE49-F238E27FC236}">
                <a16:creationId xmlns:a16="http://schemas.microsoft.com/office/drawing/2014/main" id="{65084C7E-844E-4904-941B-28B709F00C0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7EC77173-4E6C-4C89-8F9F-7446C07C75D1}"/>
              </a:ext>
            </a:extLst>
          </p:cNvPr>
          <p:cNvSpPr>
            <a:spLocks noGrp="1"/>
          </p:cNvSpPr>
          <p:nvPr>
            <p:ph type="ftr" idx="14"/>
          </p:nvPr>
        </p:nvSpPr>
        <p:spPr/>
        <p:txBody>
          <a:bodyPr/>
          <a:lstStyle/>
          <a:p>
            <a:r>
              <a:rPr lang="en-GB" dirty="0"/>
              <a:t>Tuncer Baykas, </a:t>
            </a:r>
            <a:r>
              <a:rPr lang="en-GB" dirty="0" err="1"/>
              <a:t>Ofinno</a:t>
            </a:r>
            <a:endParaRPr lang="en-GB" dirty="0"/>
          </a:p>
        </p:txBody>
      </p:sp>
      <p:sp>
        <p:nvSpPr>
          <p:cNvPr id="6" name="Date Placeholder 5">
            <a:extLst>
              <a:ext uri="{FF2B5EF4-FFF2-40B4-BE49-F238E27FC236}">
                <a16:creationId xmlns:a16="http://schemas.microsoft.com/office/drawing/2014/main" id="{3CA5FD41-C7F5-4DC0-91EC-7DE3A381BDAE}"/>
              </a:ext>
            </a:extLst>
          </p:cNvPr>
          <p:cNvSpPr>
            <a:spLocks noGrp="1"/>
          </p:cNvSpPr>
          <p:nvPr>
            <p:ph type="dt" idx="15"/>
          </p:nvPr>
        </p:nvSpPr>
        <p:spPr/>
        <p:txBody>
          <a:bodyPr/>
          <a:lstStyle/>
          <a:p>
            <a:r>
              <a:rPr lang="en-US" dirty="0"/>
              <a:t>November 2023 </a:t>
            </a:r>
            <a:endParaRPr lang="en-GB" dirty="0"/>
          </a:p>
        </p:txBody>
      </p:sp>
    </p:spTree>
    <p:extLst>
      <p:ext uri="{BB962C8B-B14F-4D97-AF65-F5344CB8AC3E}">
        <p14:creationId xmlns:p14="http://schemas.microsoft.com/office/powerpoint/2010/main" val="807392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900DB307-5F90-4BA9-966B-23941DF56B71}"/>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DFB6F729-7F0B-4271-9FE4-CD3C27D2A931}"/>
              </a:ext>
            </a:extLst>
          </p:cNvPr>
          <p:cNvSpPr>
            <a:spLocks noGrp="1"/>
          </p:cNvSpPr>
          <p:nvPr>
            <p:ph type="ftr" idx="14"/>
          </p:nvPr>
        </p:nvSpPr>
        <p:spPr/>
        <p:txBody>
          <a:bodyPr/>
          <a:lstStyle/>
          <a:p>
            <a:r>
              <a:rPr lang="en-GB" dirty="0"/>
              <a:t>Tuncer Baykas, </a:t>
            </a:r>
            <a:r>
              <a:rPr lang="en-GB" dirty="0" err="1"/>
              <a:t>Ofinno</a:t>
            </a:r>
            <a:endParaRPr lang="en-GB" dirty="0"/>
          </a:p>
        </p:txBody>
      </p:sp>
      <p:sp>
        <p:nvSpPr>
          <p:cNvPr id="6" name="Date Placeholder 5">
            <a:extLst>
              <a:ext uri="{FF2B5EF4-FFF2-40B4-BE49-F238E27FC236}">
                <a16:creationId xmlns:a16="http://schemas.microsoft.com/office/drawing/2014/main" id="{AA9D1D7B-942A-47B0-BA37-BC6F55545B0B}"/>
              </a:ext>
            </a:extLst>
          </p:cNvPr>
          <p:cNvSpPr>
            <a:spLocks noGrp="1"/>
          </p:cNvSpPr>
          <p:nvPr>
            <p:ph type="dt" idx="15"/>
          </p:nvPr>
        </p:nvSpPr>
        <p:spPr/>
        <p:txBody>
          <a:bodyPr/>
          <a:lstStyle/>
          <a:p>
            <a:r>
              <a:rPr lang="en-US" dirty="0"/>
              <a:t>November 2023 </a:t>
            </a:r>
            <a:endParaRPr lang="en-GB" dirty="0"/>
          </a:p>
        </p:txBody>
      </p:sp>
      <p:sp>
        <p:nvSpPr>
          <p:cNvPr id="11" name="Title 1">
            <a:extLst>
              <a:ext uri="{FF2B5EF4-FFF2-40B4-BE49-F238E27FC236}">
                <a16:creationId xmlns:a16="http://schemas.microsoft.com/office/drawing/2014/main" id="{023E9B9A-AF05-CE3C-A3E3-F8013E2E194F}"/>
              </a:ext>
            </a:extLst>
          </p:cNvPr>
          <p:cNvSpPr txBox="1">
            <a:spLocks/>
          </p:cNvSpPr>
          <p:nvPr/>
        </p:nvSpPr>
        <p:spPr bwMode="auto">
          <a:xfrm>
            <a:off x="609600" y="646854"/>
            <a:ext cx="8277016"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a:lstStyle>
          <a:p>
            <a:r>
              <a:rPr lang="en-US" sz="3200" kern="0" dirty="0"/>
              <a:t>Coexistence Assessment documents</a:t>
            </a:r>
          </a:p>
        </p:txBody>
      </p:sp>
      <p:sp>
        <p:nvSpPr>
          <p:cNvPr id="12" name="Content Placeholder 2">
            <a:extLst>
              <a:ext uri="{FF2B5EF4-FFF2-40B4-BE49-F238E27FC236}">
                <a16:creationId xmlns:a16="http://schemas.microsoft.com/office/drawing/2014/main" id="{4136E7CF-E4E4-4878-F5A6-6CD8460C44A2}"/>
              </a:ext>
            </a:extLst>
          </p:cNvPr>
          <p:cNvSpPr>
            <a:spLocks noGrp="1"/>
          </p:cNvSpPr>
          <p:nvPr>
            <p:ph idx="1"/>
          </p:nvPr>
        </p:nvSpPr>
        <p:spPr>
          <a:xfrm>
            <a:off x="731520" y="2113282"/>
            <a:ext cx="8288868" cy="4387427"/>
          </a:xfrm>
        </p:spPr>
        <p:txBody>
          <a:bodyPr/>
          <a:lstStyle/>
          <a:p>
            <a:r>
              <a:rPr lang="en-US" dirty="0"/>
              <a:t>There were no ballots on Coexistence Assessment document since the September session</a:t>
            </a:r>
          </a:p>
          <a:p>
            <a:endParaRPr lang="en-US" dirty="0"/>
          </a:p>
        </p:txBody>
      </p:sp>
    </p:spTree>
    <p:extLst>
      <p:ext uri="{BB962C8B-B14F-4D97-AF65-F5344CB8AC3E}">
        <p14:creationId xmlns:p14="http://schemas.microsoft.com/office/powerpoint/2010/main" val="26569529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50985F-0A15-4FEA-A03D-FB1813575A8D}"/>
              </a:ext>
            </a:extLst>
          </p:cNvPr>
          <p:cNvSpPr>
            <a:spLocks noGrp="1"/>
          </p:cNvSpPr>
          <p:nvPr>
            <p:ph type="title"/>
          </p:nvPr>
        </p:nvSpPr>
        <p:spPr/>
        <p:txBody>
          <a:bodyPr/>
          <a:lstStyle/>
          <a:p>
            <a:r>
              <a:rPr lang="en-US" sz="3200" dirty="0"/>
              <a:t>Agenda </a:t>
            </a:r>
          </a:p>
        </p:txBody>
      </p:sp>
      <p:sp>
        <p:nvSpPr>
          <p:cNvPr id="3" name="Content Placeholder 2">
            <a:extLst>
              <a:ext uri="{FF2B5EF4-FFF2-40B4-BE49-F238E27FC236}">
                <a16:creationId xmlns:a16="http://schemas.microsoft.com/office/drawing/2014/main" id="{E0C3A0E1-CF1F-48EF-81E8-F9ED83CD6C9B}"/>
              </a:ext>
            </a:extLst>
          </p:cNvPr>
          <p:cNvSpPr>
            <a:spLocks noGrp="1"/>
          </p:cNvSpPr>
          <p:nvPr>
            <p:ph idx="1"/>
          </p:nvPr>
        </p:nvSpPr>
        <p:spPr>
          <a:xfrm>
            <a:off x="731520" y="1867749"/>
            <a:ext cx="8288868" cy="4829383"/>
          </a:xfrm>
        </p:spPr>
        <p:txBody>
          <a:bodyPr/>
          <a:lstStyle/>
          <a:p>
            <a:r>
              <a:rPr lang="en-US" sz="2000" b="0" i="0" dirty="0">
                <a:solidFill>
                  <a:srgbClr val="000000"/>
                </a:solidFill>
                <a:effectLst/>
                <a:latin typeface="Calibri" panose="020F0502020204030204" pitchFamily="34" charset="0"/>
              </a:rPr>
              <a:t>Liaison Reports</a:t>
            </a:r>
          </a:p>
          <a:p>
            <a:r>
              <a:rPr lang="en-US" sz="2000" b="0" i="0" dirty="0">
                <a:solidFill>
                  <a:srgbClr val="000000"/>
                </a:solidFill>
                <a:effectLst/>
                <a:latin typeface="Calibri" panose="020F0502020204030204" pitchFamily="34" charset="0"/>
              </a:rPr>
              <a:t>Enhanced Sub 1 GHz Study Group to amend IEEE 802.19.3 Standard</a:t>
            </a:r>
            <a:endParaRPr lang="en-US" sz="1573" b="0" dirty="0"/>
          </a:p>
          <a:p>
            <a:pPr lvl="1"/>
            <a:r>
              <a:rPr lang="en-US" sz="1573" b="0" dirty="0"/>
              <a:t>IEEE Recommended Practice for Local and Metropolitan Area Networks--Part 19: Coexistence Methods for IEEE 802.11 and IEEE 802.15.4 Based Systems Operating in the Sub-1 GHz Frequency Bands</a:t>
            </a:r>
          </a:p>
          <a:p>
            <a:pPr lvl="1"/>
            <a:r>
              <a:rPr lang="en-US" sz="1573" dirty="0"/>
              <a:t>PAR and CSD Comment resolution</a:t>
            </a:r>
            <a:endParaRPr lang="en-US" sz="2000" b="0" dirty="0"/>
          </a:p>
        </p:txBody>
      </p:sp>
      <p:sp>
        <p:nvSpPr>
          <p:cNvPr id="4" name="Slide Number Placeholder 3">
            <a:extLst>
              <a:ext uri="{FF2B5EF4-FFF2-40B4-BE49-F238E27FC236}">
                <a16:creationId xmlns:a16="http://schemas.microsoft.com/office/drawing/2014/main" id="{AB43DE61-2E79-46B6-8DB1-69AE632F93F2}"/>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56EB1C86-46B9-443A-A508-D877AC437D3E}"/>
              </a:ext>
            </a:extLst>
          </p:cNvPr>
          <p:cNvSpPr>
            <a:spLocks noGrp="1"/>
          </p:cNvSpPr>
          <p:nvPr>
            <p:ph type="ftr" idx="14"/>
          </p:nvPr>
        </p:nvSpPr>
        <p:spPr/>
        <p:txBody>
          <a:bodyPr/>
          <a:lstStyle/>
          <a:p>
            <a:r>
              <a:rPr lang="en-GB" dirty="0"/>
              <a:t>Tuncer Baykas, </a:t>
            </a:r>
            <a:r>
              <a:rPr lang="en-GB" dirty="0" err="1"/>
              <a:t>Ofinno</a:t>
            </a:r>
            <a:endParaRPr lang="en-GB" dirty="0"/>
          </a:p>
        </p:txBody>
      </p:sp>
      <p:sp>
        <p:nvSpPr>
          <p:cNvPr id="6" name="Date Placeholder 5">
            <a:extLst>
              <a:ext uri="{FF2B5EF4-FFF2-40B4-BE49-F238E27FC236}">
                <a16:creationId xmlns:a16="http://schemas.microsoft.com/office/drawing/2014/main" id="{25EC301C-B5C7-4B54-A163-C662A1F16473}"/>
              </a:ext>
            </a:extLst>
          </p:cNvPr>
          <p:cNvSpPr>
            <a:spLocks noGrp="1"/>
          </p:cNvSpPr>
          <p:nvPr>
            <p:ph type="dt" idx="15"/>
          </p:nvPr>
        </p:nvSpPr>
        <p:spPr/>
        <p:txBody>
          <a:bodyPr/>
          <a:lstStyle/>
          <a:p>
            <a:r>
              <a:rPr lang="en-US" dirty="0"/>
              <a:t>November 2023 </a:t>
            </a:r>
            <a:endParaRPr lang="en-GB" dirty="0"/>
          </a:p>
        </p:txBody>
      </p:sp>
    </p:spTree>
    <p:extLst>
      <p:ext uri="{BB962C8B-B14F-4D97-AF65-F5344CB8AC3E}">
        <p14:creationId xmlns:p14="http://schemas.microsoft.com/office/powerpoint/2010/main" val="12968629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50985F-0A15-4FEA-A03D-FB1813575A8D}"/>
              </a:ext>
            </a:extLst>
          </p:cNvPr>
          <p:cNvSpPr>
            <a:spLocks noGrp="1"/>
          </p:cNvSpPr>
          <p:nvPr>
            <p:ph type="title"/>
          </p:nvPr>
        </p:nvSpPr>
        <p:spPr/>
        <p:txBody>
          <a:bodyPr/>
          <a:lstStyle/>
          <a:p>
            <a:r>
              <a:rPr lang="en-US" sz="3200" dirty="0"/>
              <a:t>Schedule (WG/SG) </a:t>
            </a:r>
          </a:p>
        </p:txBody>
      </p:sp>
      <p:sp>
        <p:nvSpPr>
          <p:cNvPr id="3" name="Content Placeholder 2">
            <a:extLst>
              <a:ext uri="{FF2B5EF4-FFF2-40B4-BE49-F238E27FC236}">
                <a16:creationId xmlns:a16="http://schemas.microsoft.com/office/drawing/2014/main" id="{E0C3A0E1-CF1F-48EF-81E8-F9ED83CD6C9B}"/>
              </a:ext>
            </a:extLst>
          </p:cNvPr>
          <p:cNvSpPr>
            <a:spLocks noGrp="1"/>
          </p:cNvSpPr>
          <p:nvPr>
            <p:ph idx="1"/>
          </p:nvPr>
        </p:nvSpPr>
        <p:spPr>
          <a:xfrm>
            <a:off x="731520" y="1867749"/>
            <a:ext cx="8288868" cy="4829383"/>
          </a:xfrm>
        </p:spPr>
        <p:txBody>
          <a:bodyPr/>
          <a:lstStyle/>
          <a:p>
            <a:r>
              <a:rPr lang="en-US" sz="3200" dirty="0"/>
              <a:t>Tuesday November 14 </a:t>
            </a:r>
          </a:p>
          <a:p>
            <a:r>
              <a:rPr lang="en-US" sz="3200" dirty="0"/>
              <a:t>PM3 </a:t>
            </a:r>
          </a:p>
          <a:p>
            <a:r>
              <a:rPr lang="en-US" sz="3200" dirty="0"/>
              <a:t>(7</a:t>
            </a:r>
            <a:r>
              <a:rPr lang="en-US" sz="3200" dirty="0">
                <a:sym typeface="Wingdings" panose="05000000000000000000" pitchFamily="2" charset="2"/>
              </a:rPr>
              <a:t>:30 PM – 9:30 PM Honolulu Time</a:t>
            </a:r>
            <a:r>
              <a:rPr lang="en-US" sz="3200" dirty="0"/>
              <a:t>) </a:t>
            </a:r>
          </a:p>
          <a:p>
            <a:endParaRPr lang="en-US" sz="3200" dirty="0"/>
          </a:p>
          <a:p>
            <a:r>
              <a:rPr lang="en-US" sz="3200" dirty="0"/>
              <a:t>Wednesday November 15</a:t>
            </a:r>
          </a:p>
          <a:p>
            <a:r>
              <a:rPr lang="en-US" sz="3200" dirty="0"/>
              <a:t>AM 1 </a:t>
            </a:r>
          </a:p>
          <a:p>
            <a:r>
              <a:rPr lang="en-US" sz="3200" dirty="0"/>
              <a:t>(8:00</a:t>
            </a:r>
            <a:r>
              <a:rPr lang="en-US" sz="3200" dirty="0">
                <a:sym typeface="Wingdings" panose="05000000000000000000" pitchFamily="2" charset="2"/>
              </a:rPr>
              <a:t> AM – 10:00 AM Honolulu Time</a:t>
            </a:r>
            <a:r>
              <a:rPr lang="en-US" sz="3200" dirty="0"/>
              <a:t>) </a:t>
            </a:r>
          </a:p>
          <a:p>
            <a:endParaRPr lang="en-US" sz="3200" dirty="0"/>
          </a:p>
        </p:txBody>
      </p:sp>
      <p:sp>
        <p:nvSpPr>
          <p:cNvPr id="4" name="Slide Number Placeholder 3">
            <a:extLst>
              <a:ext uri="{FF2B5EF4-FFF2-40B4-BE49-F238E27FC236}">
                <a16:creationId xmlns:a16="http://schemas.microsoft.com/office/drawing/2014/main" id="{AB43DE61-2E79-46B6-8DB1-69AE632F93F2}"/>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56EB1C86-46B9-443A-A508-D877AC437D3E}"/>
              </a:ext>
            </a:extLst>
          </p:cNvPr>
          <p:cNvSpPr>
            <a:spLocks noGrp="1"/>
          </p:cNvSpPr>
          <p:nvPr>
            <p:ph type="ftr" idx="14"/>
          </p:nvPr>
        </p:nvSpPr>
        <p:spPr/>
        <p:txBody>
          <a:bodyPr/>
          <a:lstStyle/>
          <a:p>
            <a:r>
              <a:rPr lang="en-GB" dirty="0"/>
              <a:t>Tuncer Baykas, </a:t>
            </a:r>
            <a:r>
              <a:rPr lang="en-GB" dirty="0" err="1"/>
              <a:t>Ofinno</a:t>
            </a:r>
            <a:endParaRPr lang="en-GB" dirty="0"/>
          </a:p>
        </p:txBody>
      </p:sp>
      <p:sp>
        <p:nvSpPr>
          <p:cNvPr id="6" name="Date Placeholder 5">
            <a:extLst>
              <a:ext uri="{FF2B5EF4-FFF2-40B4-BE49-F238E27FC236}">
                <a16:creationId xmlns:a16="http://schemas.microsoft.com/office/drawing/2014/main" id="{25EC301C-B5C7-4B54-A163-C662A1F16473}"/>
              </a:ext>
            </a:extLst>
          </p:cNvPr>
          <p:cNvSpPr>
            <a:spLocks noGrp="1"/>
          </p:cNvSpPr>
          <p:nvPr>
            <p:ph type="dt" idx="15"/>
          </p:nvPr>
        </p:nvSpPr>
        <p:spPr/>
        <p:txBody>
          <a:bodyPr/>
          <a:lstStyle/>
          <a:p>
            <a:r>
              <a:rPr lang="en-US" dirty="0"/>
              <a:t>November 2023 </a:t>
            </a:r>
            <a:endParaRPr lang="en-GB" dirty="0"/>
          </a:p>
        </p:txBody>
      </p:sp>
    </p:spTree>
    <p:extLst>
      <p:ext uri="{BB962C8B-B14F-4D97-AF65-F5344CB8AC3E}">
        <p14:creationId xmlns:p14="http://schemas.microsoft.com/office/powerpoint/2010/main" val="1602415531"/>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1477</TotalTime>
  <Words>309</Words>
  <Application>Microsoft Office PowerPoint</Application>
  <PresentationFormat>Custom</PresentationFormat>
  <Paragraphs>60</Paragraphs>
  <Slides>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Courier New</vt:lpstr>
      <vt:lpstr>Times New Roman</vt:lpstr>
      <vt:lpstr>Office Theme</vt:lpstr>
      <vt:lpstr>November 2023 WG Opening Report</vt:lpstr>
      <vt:lpstr>Voter Summary</vt:lpstr>
      <vt:lpstr>Working Group Leadership</vt:lpstr>
      <vt:lpstr>PowerPoint Presentation</vt:lpstr>
      <vt:lpstr>Agenda </vt:lpstr>
      <vt:lpstr>Schedule (WG/SG) </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Tuncer Baykas</cp:lastModifiedBy>
  <cp:revision>173</cp:revision>
  <cp:lastPrinted>2015-01-08T23:35:49Z</cp:lastPrinted>
  <dcterms:created xsi:type="dcterms:W3CDTF">2014-10-30T17:06:39Z</dcterms:created>
  <dcterms:modified xsi:type="dcterms:W3CDTF">2023-11-06T19:51:56Z</dcterms:modified>
</cp:coreProperties>
</file>