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64" r:id="rId3"/>
    <p:sldId id="312" r:id="rId4"/>
    <p:sldId id="308" r:id="rId5"/>
    <p:sldId id="311" r:id="rId6"/>
    <p:sldId id="315" r:id="rId7"/>
    <p:sldId id="314" r:id="rId8"/>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p:restoredLeft sz="4831" autoAdjust="0"/>
    <p:restoredTop sz="94127" autoAdjust="0"/>
  </p:normalViewPr>
  <p:slideViewPr>
    <p:cSldViewPr>
      <p:cViewPr varScale="1">
        <p:scale>
          <a:sx n="73" d="100"/>
          <a:sy n="73" d="100"/>
        </p:scale>
        <p:origin x="2107" y="58"/>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3178" y="38"/>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7/9/2023</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Tuncer Baykas, </a:t>
            </a:r>
            <a:r>
              <a:rPr lang="en-GB" dirty="0" err="1"/>
              <a:t>Ofinno</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July 2023 </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July 2023 </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Tuncer Baykas, </a:t>
            </a:r>
            <a:r>
              <a:rPr lang="en-GB" dirty="0" err="1"/>
              <a:t>Ofinno</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802.19-23/0011r1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732be71f-e82d-472d-bf2d-059ca6106a28/regProcessStep1"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July 2023 </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Tuncer Baykas,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July 2023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2023-03-07</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3376520602"/>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Steve Shellhammer</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Qualcomm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shellhammer@ieee.org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51 voting members</a:t>
            </a:r>
          </a:p>
          <a:p>
            <a:endParaRPr lang="en-US" sz="2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p:cNvSpPr>
            <a:spLocks noGrp="1"/>
          </p:cNvSpPr>
          <p:nvPr>
            <p:ph type="dt" idx="15"/>
          </p:nvPr>
        </p:nvSpPr>
        <p:spPr/>
        <p:txBody>
          <a:bodyPr/>
          <a:lstStyle/>
          <a:p>
            <a:r>
              <a:rPr lang="en-US" dirty="0"/>
              <a:t>July 2023 </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34C6F-A3C2-4901-B0C9-0630E0486B1A}"/>
              </a:ext>
            </a:extLst>
          </p:cNvPr>
          <p:cNvSpPr>
            <a:spLocks noGrp="1"/>
          </p:cNvSpPr>
          <p:nvPr>
            <p:ph type="title"/>
          </p:nvPr>
        </p:nvSpPr>
        <p:spPr/>
        <p:txBody>
          <a:bodyPr/>
          <a:lstStyle/>
          <a:p>
            <a:r>
              <a:rPr lang="en-US" dirty="0"/>
              <a:t>Working Group Leadership</a:t>
            </a:r>
          </a:p>
        </p:txBody>
      </p:sp>
      <p:graphicFrame>
        <p:nvGraphicFramePr>
          <p:cNvPr id="7" name="Table 7">
            <a:extLst>
              <a:ext uri="{FF2B5EF4-FFF2-40B4-BE49-F238E27FC236}">
                <a16:creationId xmlns:a16="http://schemas.microsoft.com/office/drawing/2014/main" id="{B5B7CB12-09D5-4CA9-9FC9-014EDD959C5A}"/>
              </a:ext>
            </a:extLst>
          </p:cNvPr>
          <p:cNvGraphicFramePr>
            <a:graphicFrameLocks noGrp="1"/>
          </p:cNvGraphicFramePr>
          <p:nvPr>
            <p:ph idx="1"/>
            <p:extLst>
              <p:ext uri="{D42A27DB-BD31-4B8C-83A1-F6EECF244321}">
                <p14:modId xmlns:p14="http://schemas.microsoft.com/office/powerpoint/2010/main" val="2831485048"/>
              </p:ext>
            </p:extLst>
          </p:nvPr>
        </p:nvGraphicFramePr>
        <p:xfrm>
          <a:off x="731838" y="2112963"/>
          <a:ext cx="8288336" cy="1981200"/>
        </p:xfrm>
        <a:graphic>
          <a:graphicData uri="http://schemas.openxmlformats.org/drawingml/2006/table">
            <a:tbl>
              <a:tblPr firstRow="1" bandRow="1">
                <a:tableStyleId>{21E4AEA4-8DFA-4A89-87EB-49C32662AFE0}</a:tableStyleId>
              </a:tblPr>
              <a:tblGrid>
                <a:gridCol w="4144168">
                  <a:extLst>
                    <a:ext uri="{9D8B030D-6E8A-4147-A177-3AD203B41FA5}">
                      <a16:colId xmlns:a16="http://schemas.microsoft.com/office/drawing/2014/main" val="189339927"/>
                    </a:ext>
                  </a:extLst>
                </a:gridCol>
                <a:gridCol w="4144168">
                  <a:extLst>
                    <a:ext uri="{9D8B030D-6E8A-4147-A177-3AD203B41FA5}">
                      <a16:colId xmlns:a16="http://schemas.microsoft.com/office/drawing/2014/main" val="1781321727"/>
                    </a:ext>
                  </a:extLst>
                </a:gridCol>
              </a:tblGrid>
              <a:tr h="370840">
                <a:tc>
                  <a:txBody>
                    <a:bodyPr/>
                    <a:lstStyle/>
                    <a:p>
                      <a:r>
                        <a:rPr lang="en-US" sz="2000" dirty="0">
                          <a:latin typeface="Calibri" panose="020F0502020204030204" pitchFamily="34" charset="0"/>
                          <a:cs typeface="Calibri" panose="020F0502020204030204" pitchFamily="34" charset="0"/>
                        </a:rPr>
                        <a:t>Position</a:t>
                      </a:r>
                    </a:p>
                  </a:txBody>
                  <a:tcPr/>
                </a:tc>
                <a:tc>
                  <a:txBody>
                    <a:bodyPr/>
                    <a:lstStyle/>
                    <a:p>
                      <a:r>
                        <a:rPr lang="en-US" sz="2000" dirty="0">
                          <a:latin typeface="Calibri" panose="020F0502020204030204" pitchFamily="34" charset="0"/>
                          <a:cs typeface="Calibri" panose="020F0502020204030204" pitchFamily="34" charset="0"/>
                        </a:rPr>
                        <a:t>Person</a:t>
                      </a:r>
                    </a:p>
                  </a:txBody>
                  <a:tcPr/>
                </a:tc>
                <a:extLst>
                  <a:ext uri="{0D108BD9-81ED-4DB2-BD59-A6C34878D82A}">
                    <a16:rowId xmlns:a16="http://schemas.microsoft.com/office/drawing/2014/main" val="1368241674"/>
                  </a:ext>
                </a:extLst>
              </a:tr>
              <a:tr h="370840">
                <a:tc>
                  <a:txBody>
                    <a:bodyPr/>
                    <a:lstStyle/>
                    <a:p>
                      <a:r>
                        <a:rPr lang="en-US" sz="2000" dirty="0">
                          <a:latin typeface="Calibri" panose="020F0502020204030204" pitchFamily="34" charset="0"/>
                          <a:cs typeface="Calibri" panose="020F0502020204030204" pitchFamily="34" charset="0"/>
                        </a:rPr>
                        <a:t>Working Group Chair</a:t>
                      </a:r>
                    </a:p>
                  </a:txBody>
                  <a:tcPr/>
                </a:tc>
                <a:tc>
                  <a:txBody>
                    <a:bodyPr/>
                    <a:lstStyle/>
                    <a:p>
                      <a:r>
                        <a:rPr lang="en-US" sz="2000" dirty="0">
                          <a:latin typeface="Calibri" panose="020F0502020204030204" pitchFamily="34" charset="0"/>
                          <a:cs typeface="Calibri" panose="020F0502020204030204" pitchFamily="34" charset="0"/>
                        </a:rPr>
                        <a:t>Steve Shellhammer (Qualcomm)</a:t>
                      </a:r>
                    </a:p>
                  </a:txBody>
                  <a:tcPr/>
                </a:tc>
                <a:extLst>
                  <a:ext uri="{0D108BD9-81ED-4DB2-BD59-A6C34878D82A}">
                    <a16:rowId xmlns:a16="http://schemas.microsoft.com/office/drawing/2014/main" val="271438856"/>
                  </a:ext>
                </a:extLst>
              </a:tr>
              <a:tr h="370840">
                <a:tc>
                  <a:txBody>
                    <a:bodyPr/>
                    <a:lstStyle/>
                    <a:p>
                      <a:r>
                        <a:rPr lang="en-US" sz="2000" dirty="0">
                          <a:latin typeface="Calibri" panose="020F0502020204030204" pitchFamily="34" charset="0"/>
                          <a:cs typeface="Calibri" panose="020F0502020204030204" pitchFamily="34" charset="0"/>
                        </a:rPr>
                        <a:t>Working Group Vice Chair</a:t>
                      </a:r>
                    </a:p>
                  </a:txBody>
                  <a:tcPr/>
                </a:tc>
                <a:tc>
                  <a:txBody>
                    <a:bodyPr/>
                    <a:lstStyle/>
                    <a:p>
                      <a:r>
                        <a:rPr lang="en-US" sz="2000" dirty="0">
                          <a:latin typeface="Calibri" panose="020F0502020204030204" pitchFamily="34" charset="0"/>
                          <a:cs typeface="Calibri" panose="020F0502020204030204" pitchFamily="34" charset="0"/>
                        </a:rPr>
                        <a:t>Tuncer Baykas (</a:t>
                      </a:r>
                      <a:r>
                        <a:rPr lang="en-US" sz="2000" dirty="0" err="1">
                          <a:latin typeface="Calibri" panose="020F0502020204030204" pitchFamily="34" charset="0"/>
                          <a:cs typeface="Calibri" panose="020F0502020204030204" pitchFamily="34" charset="0"/>
                        </a:rPr>
                        <a:t>Ofinno</a:t>
                      </a:r>
                      <a:r>
                        <a:rPr lang="en-US" sz="2000" dirty="0">
                          <a:latin typeface="Calibri" panose="020F0502020204030204" pitchFamily="34" charset="0"/>
                          <a:cs typeface="Calibri" panose="020F0502020204030204" pitchFamily="34" charset="0"/>
                        </a:rPr>
                        <a:t>)</a:t>
                      </a:r>
                    </a:p>
                  </a:txBody>
                  <a:tcPr/>
                </a:tc>
                <a:extLst>
                  <a:ext uri="{0D108BD9-81ED-4DB2-BD59-A6C34878D82A}">
                    <a16:rowId xmlns:a16="http://schemas.microsoft.com/office/drawing/2014/main" val="1117612258"/>
                  </a:ext>
                </a:extLst>
              </a:tr>
              <a:tr h="370840">
                <a:tc>
                  <a:txBody>
                    <a:bodyPr/>
                    <a:lstStyle/>
                    <a:p>
                      <a:r>
                        <a:rPr lang="en-US" sz="2000" dirty="0">
                          <a:latin typeface="Calibri" panose="020F0502020204030204" pitchFamily="34" charset="0"/>
                          <a:cs typeface="Calibri" panose="020F0502020204030204" pitchFamily="34" charset="0"/>
                        </a:rPr>
                        <a:t>Liaison To/From 802.11</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Tuncer Baykas (</a:t>
                      </a:r>
                      <a:r>
                        <a:rPr lang="en-US" sz="2000" dirty="0" err="1">
                          <a:latin typeface="Calibri" panose="020F0502020204030204" pitchFamily="34" charset="0"/>
                          <a:cs typeface="Calibri" panose="020F0502020204030204" pitchFamily="34" charset="0"/>
                        </a:rPr>
                        <a:t>Ofinno</a:t>
                      </a:r>
                      <a:r>
                        <a:rPr lang="en-US" sz="2000" dirty="0">
                          <a:latin typeface="Calibri" panose="020F0502020204030204" pitchFamily="34" charset="0"/>
                          <a:cs typeface="Calibri" panose="020F0502020204030204" pitchFamily="34" charset="0"/>
                        </a:rPr>
                        <a:t>)</a:t>
                      </a:r>
                    </a:p>
                  </a:txBody>
                  <a:tcPr/>
                </a:tc>
                <a:extLst>
                  <a:ext uri="{0D108BD9-81ED-4DB2-BD59-A6C34878D82A}">
                    <a16:rowId xmlns:a16="http://schemas.microsoft.com/office/drawing/2014/main" val="1369687732"/>
                  </a:ext>
                </a:extLst>
              </a:tr>
              <a:tr h="370840">
                <a:tc>
                  <a:txBody>
                    <a:bodyPr/>
                    <a:lstStyle/>
                    <a:p>
                      <a:r>
                        <a:rPr lang="en-US" sz="2000" dirty="0">
                          <a:latin typeface="Calibri" panose="020F0502020204030204" pitchFamily="34" charset="0"/>
                          <a:cs typeface="Calibri" panose="020F0502020204030204" pitchFamily="34" charset="0"/>
                        </a:rPr>
                        <a:t>Liaison To/From 802.15</a:t>
                      </a:r>
                    </a:p>
                  </a:txBody>
                  <a:tcPr/>
                </a:tc>
                <a:tc>
                  <a:txBody>
                    <a:bodyPr/>
                    <a:lstStyle/>
                    <a:p>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1766254693"/>
                  </a:ext>
                </a:extLst>
              </a:tr>
            </a:tbl>
          </a:graphicData>
        </a:graphic>
      </p:graphicFrame>
      <p:sp>
        <p:nvSpPr>
          <p:cNvPr id="4" name="Slide Number Placeholder 3">
            <a:extLst>
              <a:ext uri="{FF2B5EF4-FFF2-40B4-BE49-F238E27FC236}">
                <a16:creationId xmlns:a16="http://schemas.microsoft.com/office/drawing/2014/main" id="{65084C7E-844E-4904-941B-28B709F00C0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7EC77173-4E6C-4C89-8F9F-7446C07C75D1}"/>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3CA5FD41-C7F5-4DC0-91EC-7DE3A381BDAE}"/>
              </a:ext>
            </a:extLst>
          </p:cNvPr>
          <p:cNvSpPr>
            <a:spLocks noGrp="1"/>
          </p:cNvSpPr>
          <p:nvPr>
            <p:ph type="dt" idx="15"/>
          </p:nvPr>
        </p:nvSpPr>
        <p:spPr/>
        <p:txBody>
          <a:bodyPr/>
          <a:lstStyle/>
          <a:p>
            <a:r>
              <a:rPr lang="en-US" dirty="0"/>
              <a:t>July 2023 </a:t>
            </a:r>
            <a:endParaRPr lang="en-GB" dirty="0"/>
          </a:p>
        </p:txBody>
      </p:sp>
    </p:spTree>
    <p:extLst>
      <p:ext uri="{BB962C8B-B14F-4D97-AF65-F5344CB8AC3E}">
        <p14:creationId xmlns:p14="http://schemas.microsoft.com/office/powerpoint/2010/main" val="80739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76F7E-5EDB-4C8F-8637-2943F13D670B}"/>
              </a:ext>
            </a:extLst>
          </p:cNvPr>
          <p:cNvSpPr>
            <a:spLocks noGrp="1"/>
          </p:cNvSpPr>
          <p:nvPr>
            <p:ph type="title"/>
          </p:nvPr>
        </p:nvSpPr>
        <p:spPr>
          <a:xfrm>
            <a:off x="152400" y="805183"/>
            <a:ext cx="9448800" cy="795018"/>
          </a:xfrm>
        </p:spPr>
        <p:txBody>
          <a:bodyPr/>
          <a:lstStyle/>
          <a:p>
            <a:r>
              <a:rPr lang="en-US" sz="3200" dirty="0"/>
              <a:t>Registration for the July IEEE 802 Plenary Session</a:t>
            </a:r>
          </a:p>
        </p:txBody>
      </p:sp>
      <p:sp>
        <p:nvSpPr>
          <p:cNvPr id="3" name="Content Placeholder 2">
            <a:extLst>
              <a:ext uri="{FF2B5EF4-FFF2-40B4-BE49-F238E27FC236}">
                <a16:creationId xmlns:a16="http://schemas.microsoft.com/office/drawing/2014/main" id="{8BBBC4AA-EA3F-44E3-87C3-BB61A4248108}"/>
              </a:ext>
            </a:extLst>
          </p:cNvPr>
          <p:cNvSpPr>
            <a:spLocks noGrp="1"/>
          </p:cNvSpPr>
          <p:nvPr>
            <p:ph idx="1"/>
          </p:nvPr>
        </p:nvSpPr>
        <p:spPr>
          <a:xfrm>
            <a:off x="590127" y="2057400"/>
            <a:ext cx="8488680" cy="4235027"/>
          </a:xfrm>
        </p:spPr>
        <p:txBody>
          <a:bodyPr/>
          <a:lstStyle/>
          <a:p>
            <a:pPr>
              <a:buFont typeface="Arial" panose="020B0604020202020204" pitchFamily="34" charset="0"/>
              <a:buChar char="•"/>
            </a:pPr>
            <a:r>
              <a:rPr lang="en-US" sz="2400" dirty="0"/>
              <a:t>This meeting is part of the July IEEE 802 Plenary session</a:t>
            </a:r>
          </a:p>
          <a:p>
            <a:pPr>
              <a:buFont typeface="Arial" panose="020B0604020202020204" pitchFamily="34" charset="0"/>
              <a:buChar char="•"/>
            </a:pPr>
            <a:r>
              <a:rPr lang="en-US" sz="2400" dirty="0"/>
              <a:t>You must pay the registration fee in order to attend</a:t>
            </a:r>
          </a:p>
          <a:p>
            <a:pPr>
              <a:buFont typeface="Arial" panose="020B0604020202020204" pitchFamily="34" charset="0"/>
              <a:buChar char="•"/>
            </a:pPr>
            <a:r>
              <a:rPr lang="en-US" sz="2400" dirty="0"/>
              <a:t>If you have not already done so, you can register at:</a:t>
            </a:r>
          </a:p>
          <a:p>
            <a:pPr lvl="1">
              <a:buFont typeface="Arial" panose="020B0604020202020204" pitchFamily="34" charset="0"/>
              <a:buChar char="•"/>
            </a:pPr>
            <a:r>
              <a:rPr lang="en-US" sz="2400" dirty="0">
                <a:hlinkClick r:id="rId2"/>
              </a:rPr>
              <a:t>https://web.cvent.com/event/732be71f-e82d-472d-bf2d-059ca6106a28/regProcessStep1</a:t>
            </a:r>
            <a:r>
              <a:rPr lang="en-US" sz="2400" dirty="0"/>
              <a:t> </a:t>
            </a:r>
          </a:p>
          <a:p>
            <a:r>
              <a:rPr lang="en-US" sz="2400" dirty="0"/>
              <a:t>If you do not intend to register for this session you must leave this meeting and, if you have logged attendance on IMAT, email the 802.19 chair or vice chair to have your attendance cancelled</a:t>
            </a:r>
          </a:p>
          <a:p>
            <a:endParaRPr lang="en-US" sz="2400" dirty="0"/>
          </a:p>
        </p:txBody>
      </p:sp>
      <p:sp>
        <p:nvSpPr>
          <p:cNvPr id="4" name="Slide Number Placeholder 3">
            <a:extLst>
              <a:ext uri="{FF2B5EF4-FFF2-40B4-BE49-F238E27FC236}">
                <a16:creationId xmlns:a16="http://schemas.microsoft.com/office/drawing/2014/main" id="{20FD7732-C2B8-4E34-9189-18587235F8EE}"/>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5F037F7-C253-410B-B63E-6403A21E9F65}"/>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6AB8ECDF-B35A-485D-ACCD-E7D24646ADD9}"/>
              </a:ext>
            </a:extLst>
          </p:cNvPr>
          <p:cNvSpPr>
            <a:spLocks noGrp="1"/>
          </p:cNvSpPr>
          <p:nvPr>
            <p:ph type="dt" idx="15"/>
          </p:nvPr>
        </p:nvSpPr>
        <p:spPr/>
        <p:txBody>
          <a:bodyPr/>
          <a:lstStyle/>
          <a:p>
            <a:r>
              <a:rPr lang="en-US" dirty="0"/>
              <a:t>July 2023 </a:t>
            </a:r>
            <a:endParaRPr lang="en-GB" dirty="0"/>
          </a:p>
        </p:txBody>
      </p:sp>
    </p:spTree>
    <p:extLst>
      <p:ext uri="{BB962C8B-B14F-4D97-AF65-F5344CB8AC3E}">
        <p14:creationId xmlns:p14="http://schemas.microsoft.com/office/powerpoint/2010/main" val="4128314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00DB307-5F90-4BA9-966B-23941DF56B71}"/>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DFB6F729-7F0B-4271-9FE4-CD3C27D2A931}"/>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AA9D1D7B-942A-47B0-BA37-BC6F55545B0B}"/>
              </a:ext>
            </a:extLst>
          </p:cNvPr>
          <p:cNvSpPr>
            <a:spLocks noGrp="1"/>
          </p:cNvSpPr>
          <p:nvPr>
            <p:ph type="dt" idx="15"/>
          </p:nvPr>
        </p:nvSpPr>
        <p:spPr/>
        <p:txBody>
          <a:bodyPr/>
          <a:lstStyle/>
          <a:p>
            <a:r>
              <a:rPr lang="en-US" dirty="0"/>
              <a:t>July 2023 </a:t>
            </a:r>
            <a:endParaRPr lang="en-GB" dirty="0"/>
          </a:p>
        </p:txBody>
      </p:sp>
      <p:sp>
        <p:nvSpPr>
          <p:cNvPr id="11" name="Title 1">
            <a:extLst>
              <a:ext uri="{FF2B5EF4-FFF2-40B4-BE49-F238E27FC236}">
                <a16:creationId xmlns:a16="http://schemas.microsoft.com/office/drawing/2014/main" id="{023E9B9A-AF05-CE3C-A3E3-F8013E2E194F}"/>
              </a:ext>
            </a:extLst>
          </p:cNvPr>
          <p:cNvSpPr txBox="1">
            <a:spLocks/>
          </p:cNvSpPr>
          <p:nvPr/>
        </p:nvSpPr>
        <p:spPr bwMode="auto">
          <a:xfrm>
            <a:off x="609600" y="646854"/>
            <a:ext cx="8277016"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a:lstStyle>
          <a:p>
            <a:r>
              <a:rPr lang="en-US" sz="3200" kern="0" dirty="0"/>
              <a:t>Coexistence Assessment documents</a:t>
            </a:r>
          </a:p>
        </p:txBody>
      </p:sp>
      <p:sp>
        <p:nvSpPr>
          <p:cNvPr id="12" name="Content Placeholder 2">
            <a:extLst>
              <a:ext uri="{FF2B5EF4-FFF2-40B4-BE49-F238E27FC236}">
                <a16:creationId xmlns:a16="http://schemas.microsoft.com/office/drawing/2014/main" id="{4136E7CF-E4E4-4878-F5A6-6CD8460C44A2}"/>
              </a:ext>
            </a:extLst>
          </p:cNvPr>
          <p:cNvSpPr>
            <a:spLocks noGrp="1"/>
          </p:cNvSpPr>
          <p:nvPr>
            <p:ph idx="1"/>
          </p:nvPr>
        </p:nvSpPr>
        <p:spPr>
          <a:xfrm>
            <a:off x="731520" y="2113282"/>
            <a:ext cx="8288868" cy="4387427"/>
          </a:xfrm>
        </p:spPr>
        <p:txBody>
          <a:bodyPr/>
          <a:lstStyle/>
          <a:p>
            <a:r>
              <a:rPr lang="en-US" dirty="0"/>
              <a:t>There were no ballots on Coexistence Assessment document since the May session</a:t>
            </a:r>
          </a:p>
          <a:p>
            <a:endParaRPr lang="en-US" dirty="0"/>
          </a:p>
        </p:txBody>
      </p:sp>
    </p:spTree>
    <p:extLst>
      <p:ext uri="{BB962C8B-B14F-4D97-AF65-F5344CB8AC3E}">
        <p14:creationId xmlns:p14="http://schemas.microsoft.com/office/powerpoint/2010/main" val="2656952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0985F-0A15-4FEA-A03D-FB1813575A8D}"/>
              </a:ext>
            </a:extLst>
          </p:cNvPr>
          <p:cNvSpPr>
            <a:spLocks noGrp="1"/>
          </p:cNvSpPr>
          <p:nvPr>
            <p:ph type="title"/>
          </p:nvPr>
        </p:nvSpPr>
        <p:spPr/>
        <p:txBody>
          <a:bodyPr/>
          <a:lstStyle/>
          <a:p>
            <a:r>
              <a:rPr lang="en-US" sz="3200" dirty="0"/>
              <a:t>Agenda </a:t>
            </a:r>
          </a:p>
        </p:txBody>
      </p:sp>
      <p:sp>
        <p:nvSpPr>
          <p:cNvPr id="3" name="Content Placeholder 2">
            <a:extLst>
              <a:ext uri="{FF2B5EF4-FFF2-40B4-BE49-F238E27FC236}">
                <a16:creationId xmlns:a16="http://schemas.microsoft.com/office/drawing/2014/main" id="{E0C3A0E1-CF1F-48EF-81E8-F9ED83CD6C9B}"/>
              </a:ext>
            </a:extLst>
          </p:cNvPr>
          <p:cNvSpPr>
            <a:spLocks noGrp="1"/>
          </p:cNvSpPr>
          <p:nvPr>
            <p:ph idx="1"/>
          </p:nvPr>
        </p:nvSpPr>
        <p:spPr>
          <a:xfrm>
            <a:off x="731520" y="1867749"/>
            <a:ext cx="8288868" cy="4829383"/>
          </a:xfrm>
        </p:spPr>
        <p:txBody>
          <a:bodyPr/>
          <a:lstStyle/>
          <a:p>
            <a:r>
              <a:rPr lang="en-US" sz="2000" b="0" i="0" dirty="0">
                <a:solidFill>
                  <a:srgbClr val="000000"/>
                </a:solidFill>
                <a:effectLst/>
                <a:latin typeface="Calibri" panose="020F0502020204030204" pitchFamily="34" charset="0"/>
              </a:rPr>
              <a:t>Liaison Reports</a:t>
            </a:r>
          </a:p>
          <a:p>
            <a:r>
              <a:rPr lang="en-US" sz="2000" b="0" i="0" dirty="0">
                <a:solidFill>
                  <a:srgbClr val="000000"/>
                </a:solidFill>
                <a:effectLst/>
                <a:latin typeface="Calibri" panose="020F0502020204030204" pitchFamily="34" charset="0"/>
              </a:rPr>
              <a:t>Discussion to amend IEEE 802.19.3 Standard</a:t>
            </a:r>
            <a:endParaRPr lang="en-US" sz="2000" b="0" dirty="0"/>
          </a:p>
          <a:p>
            <a:pPr lvl="1"/>
            <a:r>
              <a:rPr lang="en-US" sz="1573" b="0" dirty="0"/>
              <a:t>IEEE Recommended Practice for Local and Metropolitan Area Networks--Part 19: Coexistence Methods for IEEE 802.11 and IEEE 802.15.4 Based Systems Operating in the Sub-1 GHz Frequency Bands</a:t>
            </a:r>
          </a:p>
          <a:p>
            <a:r>
              <a:rPr lang="en-US" sz="2000" b="0" dirty="0"/>
              <a:t>Review of PARs</a:t>
            </a:r>
          </a:p>
        </p:txBody>
      </p:sp>
      <p:sp>
        <p:nvSpPr>
          <p:cNvPr id="4" name="Slide Number Placeholder 3">
            <a:extLst>
              <a:ext uri="{FF2B5EF4-FFF2-40B4-BE49-F238E27FC236}">
                <a16:creationId xmlns:a16="http://schemas.microsoft.com/office/drawing/2014/main" id="{AB43DE61-2E79-46B6-8DB1-69AE632F93F2}"/>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56EB1C86-46B9-443A-A508-D877AC437D3E}"/>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25EC301C-B5C7-4B54-A163-C662A1F16473}"/>
              </a:ext>
            </a:extLst>
          </p:cNvPr>
          <p:cNvSpPr>
            <a:spLocks noGrp="1"/>
          </p:cNvSpPr>
          <p:nvPr>
            <p:ph type="dt" idx="15"/>
          </p:nvPr>
        </p:nvSpPr>
        <p:spPr/>
        <p:txBody>
          <a:bodyPr/>
          <a:lstStyle/>
          <a:p>
            <a:r>
              <a:rPr lang="en-US" dirty="0"/>
              <a:t>July 2023 </a:t>
            </a:r>
            <a:endParaRPr lang="en-GB" dirty="0"/>
          </a:p>
        </p:txBody>
      </p:sp>
    </p:spTree>
    <p:extLst>
      <p:ext uri="{BB962C8B-B14F-4D97-AF65-F5344CB8AC3E}">
        <p14:creationId xmlns:p14="http://schemas.microsoft.com/office/powerpoint/2010/main" val="1296862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0985F-0A15-4FEA-A03D-FB1813575A8D}"/>
              </a:ext>
            </a:extLst>
          </p:cNvPr>
          <p:cNvSpPr>
            <a:spLocks noGrp="1"/>
          </p:cNvSpPr>
          <p:nvPr>
            <p:ph type="title"/>
          </p:nvPr>
        </p:nvSpPr>
        <p:spPr/>
        <p:txBody>
          <a:bodyPr/>
          <a:lstStyle/>
          <a:p>
            <a:r>
              <a:rPr lang="en-US" sz="3200" dirty="0"/>
              <a:t>Schedule </a:t>
            </a:r>
          </a:p>
        </p:txBody>
      </p:sp>
      <p:sp>
        <p:nvSpPr>
          <p:cNvPr id="3" name="Content Placeholder 2">
            <a:extLst>
              <a:ext uri="{FF2B5EF4-FFF2-40B4-BE49-F238E27FC236}">
                <a16:creationId xmlns:a16="http://schemas.microsoft.com/office/drawing/2014/main" id="{E0C3A0E1-CF1F-48EF-81E8-F9ED83CD6C9B}"/>
              </a:ext>
            </a:extLst>
          </p:cNvPr>
          <p:cNvSpPr>
            <a:spLocks noGrp="1"/>
          </p:cNvSpPr>
          <p:nvPr>
            <p:ph idx="1"/>
          </p:nvPr>
        </p:nvSpPr>
        <p:spPr>
          <a:xfrm>
            <a:off x="731520" y="1867749"/>
            <a:ext cx="8288868" cy="4829383"/>
          </a:xfrm>
        </p:spPr>
        <p:txBody>
          <a:bodyPr/>
          <a:lstStyle/>
          <a:p>
            <a:r>
              <a:rPr lang="en-US" sz="3200" dirty="0"/>
              <a:t>Monday July 10 </a:t>
            </a:r>
          </a:p>
          <a:p>
            <a:r>
              <a:rPr lang="en-US" sz="3200" dirty="0"/>
              <a:t>PM2 </a:t>
            </a:r>
          </a:p>
          <a:p>
            <a:r>
              <a:rPr lang="en-US" sz="3200" dirty="0"/>
              <a:t>(4</a:t>
            </a:r>
            <a:r>
              <a:rPr lang="en-US" sz="3200" dirty="0">
                <a:sym typeface="Wingdings" panose="05000000000000000000" pitchFamily="2" charset="2"/>
              </a:rPr>
              <a:t>:00 PM – 6:00 PM Berlin Time</a:t>
            </a:r>
            <a:r>
              <a:rPr lang="en-US" sz="3200" dirty="0"/>
              <a:t>) </a:t>
            </a:r>
          </a:p>
        </p:txBody>
      </p:sp>
      <p:sp>
        <p:nvSpPr>
          <p:cNvPr id="4" name="Slide Number Placeholder 3">
            <a:extLst>
              <a:ext uri="{FF2B5EF4-FFF2-40B4-BE49-F238E27FC236}">
                <a16:creationId xmlns:a16="http://schemas.microsoft.com/office/drawing/2014/main" id="{AB43DE61-2E79-46B6-8DB1-69AE632F93F2}"/>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56EB1C86-46B9-443A-A508-D877AC437D3E}"/>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25EC301C-B5C7-4B54-A163-C662A1F16473}"/>
              </a:ext>
            </a:extLst>
          </p:cNvPr>
          <p:cNvSpPr>
            <a:spLocks noGrp="1"/>
          </p:cNvSpPr>
          <p:nvPr>
            <p:ph type="dt" idx="15"/>
          </p:nvPr>
        </p:nvSpPr>
        <p:spPr/>
        <p:txBody>
          <a:bodyPr/>
          <a:lstStyle/>
          <a:p>
            <a:r>
              <a:rPr lang="en-US" dirty="0"/>
              <a:t>July 2023 </a:t>
            </a:r>
            <a:endParaRPr lang="en-GB" dirty="0"/>
          </a:p>
        </p:txBody>
      </p:sp>
    </p:spTree>
    <p:extLst>
      <p:ext uri="{BB962C8B-B14F-4D97-AF65-F5344CB8AC3E}">
        <p14:creationId xmlns:p14="http://schemas.microsoft.com/office/powerpoint/2010/main" val="160241553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1449</TotalTime>
  <Words>381</Words>
  <Application>Microsoft Office PowerPoint</Application>
  <PresentationFormat>Custom</PresentationFormat>
  <Paragraphs>65</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Courier New</vt:lpstr>
      <vt:lpstr>Times New Roman</vt:lpstr>
      <vt:lpstr>Office Theme</vt:lpstr>
      <vt:lpstr>July 2023 WG Opening Report</vt:lpstr>
      <vt:lpstr>Voter Summary</vt:lpstr>
      <vt:lpstr>Working Group Leadership</vt:lpstr>
      <vt:lpstr>Registration for the July IEEE 802 Plenary Session</vt:lpstr>
      <vt:lpstr>PowerPoint Presentation</vt:lpstr>
      <vt:lpstr>Agenda </vt:lpstr>
      <vt:lpstr>Schedule </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Tuncer Baykas</cp:lastModifiedBy>
  <cp:revision>170</cp:revision>
  <cp:lastPrinted>2015-01-08T23:35:49Z</cp:lastPrinted>
  <dcterms:created xsi:type="dcterms:W3CDTF">2014-10-30T17:06:39Z</dcterms:created>
  <dcterms:modified xsi:type="dcterms:W3CDTF">2023-07-09T13:28:14Z</dcterms:modified>
</cp:coreProperties>
</file>