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64" r:id="rId3"/>
    <p:sldId id="279" r:id="rId4"/>
    <p:sldId id="275" r:id="rId5"/>
    <p:sldId id="280" r:id="rId6"/>
    <p:sldId id="269" r:id="rId7"/>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14"/>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4/30/2018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May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May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802.19-18/0025r0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May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May 2018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2018-04-30</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217" name="Document" r:id="rId4" imgW="8238348" imgH="2556850" progId="Word.Document.8">
                  <p:embed/>
                </p:oleObj>
              </mc:Choice>
              <mc:Fallback>
                <p:oleObj name="Document" r:id="rId4" imgW="8238348" imgH="2556850"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34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234CD-F7FE-4209-AB5C-722DE4C2D9A9}"/>
              </a:ext>
            </a:extLst>
          </p:cNvPr>
          <p:cNvSpPr>
            <a:spLocks noGrp="1"/>
          </p:cNvSpPr>
          <p:nvPr>
            <p:ph type="title"/>
          </p:nvPr>
        </p:nvSpPr>
        <p:spPr/>
        <p:txBody>
          <a:bodyPr/>
          <a:lstStyle/>
          <a:p>
            <a:r>
              <a:rPr lang="en-US" sz="3600" dirty="0"/>
              <a:t>802.19.1 Revision Task Group</a:t>
            </a:r>
          </a:p>
        </p:txBody>
      </p:sp>
      <p:sp>
        <p:nvSpPr>
          <p:cNvPr id="3" name="Content Placeholder 2">
            <a:extLst>
              <a:ext uri="{FF2B5EF4-FFF2-40B4-BE49-F238E27FC236}">
                <a16:creationId xmlns:a16="http://schemas.microsoft.com/office/drawing/2014/main" id="{E681A7BA-E28D-4313-9904-D4EEC5ED2F20}"/>
              </a:ext>
            </a:extLst>
          </p:cNvPr>
          <p:cNvSpPr>
            <a:spLocks noGrp="1"/>
          </p:cNvSpPr>
          <p:nvPr>
            <p:ph idx="1"/>
          </p:nvPr>
        </p:nvSpPr>
        <p:spPr>
          <a:xfrm>
            <a:off x="731520" y="1867750"/>
            <a:ext cx="8288868" cy="4632960"/>
          </a:xfrm>
        </p:spPr>
        <p:txBody>
          <a:bodyPr/>
          <a:lstStyle/>
          <a:p>
            <a:r>
              <a:rPr lang="en-US" sz="2400" dirty="0"/>
              <a:t>The Draft passed Working Group Letter Ballot</a:t>
            </a:r>
          </a:p>
          <a:p>
            <a:r>
              <a:rPr lang="en-US" sz="2400" dirty="0"/>
              <a:t>The 802 Executive Committee approved sending the draft to Sponsor ballot at the March Plenary</a:t>
            </a:r>
          </a:p>
          <a:p>
            <a:r>
              <a:rPr lang="en-US" sz="2400" dirty="0"/>
              <a:t>Ran Sponsor Ballot</a:t>
            </a:r>
          </a:p>
          <a:p>
            <a:pPr lvl="1"/>
            <a:r>
              <a:rPr lang="en-US" sz="2400" dirty="0"/>
              <a:t>Closed April 29</a:t>
            </a:r>
          </a:p>
          <a:p>
            <a:pPr lvl="1"/>
            <a:r>
              <a:rPr lang="en-US" sz="2400" dirty="0"/>
              <a:t>Ballot Results (Y/N/A): 54/3/3 (94% approval rate)</a:t>
            </a:r>
            <a:endParaRPr lang="en-US" sz="2200" dirty="0"/>
          </a:p>
          <a:p>
            <a:r>
              <a:rPr lang="en-US" sz="2400" dirty="0"/>
              <a:t>The Task Group will not meet at the May Interim Session</a:t>
            </a:r>
          </a:p>
          <a:p>
            <a:r>
              <a:rPr lang="en-US" sz="2400" dirty="0"/>
              <a:t>Ballot Review Committee (BRC) holding a conference call on May 16</a:t>
            </a:r>
            <a:endParaRPr lang="en-US" sz="2000" dirty="0"/>
          </a:p>
        </p:txBody>
      </p:sp>
      <p:sp>
        <p:nvSpPr>
          <p:cNvPr id="4" name="Slide Number Placeholder 3">
            <a:extLst>
              <a:ext uri="{FF2B5EF4-FFF2-40B4-BE49-F238E27FC236}">
                <a16:creationId xmlns:a16="http://schemas.microsoft.com/office/drawing/2014/main" id="{C711973C-B85C-4B31-BECE-D7BBF6B41D4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F9885FD-848B-4F22-AFB6-B6169A8D993F}"/>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B13FE938-6519-4958-91C6-A195F9378531}"/>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687245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1522"/>
            <a:ext cx="8839200" cy="1136227"/>
          </a:xfrm>
        </p:spPr>
        <p:txBody>
          <a:bodyPr/>
          <a:lstStyle/>
          <a:p>
            <a:r>
              <a:rPr lang="en-US" sz="3600" dirty="0"/>
              <a:t>Task Group 2</a:t>
            </a:r>
          </a:p>
        </p:txBody>
      </p:sp>
      <p:sp>
        <p:nvSpPr>
          <p:cNvPr id="3" name="Content Placeholder 2"/>
          <p:cNvSpPr>
            <a:spLocks noGrp="1"/>
          </p:cNvSpPr>
          <p:nvPr>
            <p:ph idx="1"/>
          </p:nvPr>
        </p:nvSpPr>
        <p:spPr>
          <a:xfrm>
            <a:off x="731520" y="1952416"/>
            <a:ext cx="8288868" cy="4548293"/>
          </a:xfrm>
        </p:spPr>
        <p:txBody>
          <a:bodyPr/>
          <a:lstStyle/>
          <a:p>
            <a:r>
              <a:rPr lang="en-US" sz="2400" dirty="0"/>
              <a:t>Task Group 2 will not meet this week</a:t>
            </a:r>
          </a:p>
          <a:p>
            <a:r>
              <a:rPr lang="en-US" sz="2400" dirty="0"/>
              <a:t>TG2 may hold conference calls</a:t>
            </a:r>
          </a:p>
          <a:p>
            <a:endParaRPr lang="en-US" sz="2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777611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A519C-DE1F-4573-B83E-8DF786518135}"/>
              </a:ext>
            </a:extLst>
          </p:cNvPr>
          <p:cNvSpPr>
            <a:spLocks noGrp="1"/>
          </p:cNvSpPr>
          <p:nvPr>
            <p:ph type="title"/>
          </p:nvPr>
        </p:nvSpPr>
        <p:spPr/>
        <p:txBody>
          <a:bodyPr/>
          <a:lstStyle/>
          <a:p>
            <a:r>
              <a:rPr lang="en-US" sz="3600" dirty="0"/>
              <a:t>Sub-1GHz Coexistence Interest Group</a:t>
            </a:r>
          </a:p>
        </p:txBody>
      </p:sp>
      <p:sp>
        <p:nvSpPr>
          <p:cNvPr id="3" name="Content Placeholder 2">
            <a:extLst>
              <a:ext uri="{FF2B5EF4-FFF2-40B4-BE49-F238E27FC236}">
                <a16:creationId xmlns:a16="http://schemas.microsoft.com/office/drawing/2014/main" id="{77D41C8B-B134-4FD3-BDEE-B93E12984B67}"/>
              </a:ext>
            </a:extLst>
          </p:cNvPr>
          <p:cNvSpPr>
            <a:spLocks noGrp="1"/>
          </p:cNvSpPr>
          <p:nvPr>
            <p:ph idx="1"/>
          </p:nvPr>
        </p:nvSpPr>
        <p:spPr/>
        <p:txBody>
          <a:bodyPr/>
          <a:lstStyle/>
          <a:p>
            <a:r>
              <a:rPr lang="en-US" sz="2400" dirty="0"/>
              <a:t>At the March Plenary interest was shown in forming an Interest Group on Coexistence in the sub-1GHz frequency bands</a:t>
            </a:r>
          </a:p>
          <a:p>
            <a:r>
              <a:rPr lang="en-US" sz="2400" dirty="0"/>
              <a:t>The Interest Group will hold its first meetings this week</a:t>
            </a:r>
          </a:p>
          <a:p>
            <a:pPr lvl="1"/>
            <a:r>
              <a:rPr lang="en-US" sz="2400" dirty="0"/>
              <a:t>Tuesday AM2</a:t>
            </a:r>
          </a:p>
          <a:p>
            <a:pPr lvl="1"/>
            <a:r>
              <a:rPr lang="en-US" sz="2400" dirty="0"/>
              <a:t>Wednesday AM1</a:t>
            </a:r>
          </a:p>
          <a:p>
            <a:r>
              <a:rPr lang="en-US" sz="2400" dirty="0"/>
              <a:t>Ben Rolfe is the IG Chair</a:t>
            </a:r>
          </a:p>
          <a:p>
            <a:endParaRPr lang="en-US" sz="2400" dirty="0"/>
          </a:p>
        </p:txBody>
      </p:sp>
      <p:sp>
        <p:nvSpPr>
          <p:cNvPr id="4" name="Slide Number Placeholder 3">
            <a:extLst>
              <a:ext uri="{FF2B5EF4-FFF2-40B4-BE49-F238E27FC236}">
                <a16:creationId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F00FE75-67C5-41DA-9816-B90016863EFE}"/>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1104F9A4-3C82-4EA9-B0F3-E5B4CFA77A4F}"/>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1628697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a:t>Schedule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May 2018</a:t>
            </a:r>
            <a:endParaRPr lang="en-GB" dirty="0"/>
          </a:p>
        </p:txBody>
      </p:sp>
      <p:pic>
        <p:nvPicPr>
          <p:cNvPr id="3" name="Picture 2">
            <a:extLst>
              <a:ext uri="{FF2B5EF4-FFF2-40B4-BE49-F238E27FC236}">
                <a16:creationId xmlns:a16="http://schemas.microsoft.com/office/drawing/2014/main" id="{E8B763FC-D48D-4FE2-8204-321737C7D04E}"/>
              </a:ext>
            </a:extLst>
          </p:cNvPr>
          <p:cNvPicPr>
            <a:picLocks noChangeAspect="1"/>
          </p:cNvPicPr>
          <p:nvPr/>
        </p:nvPicPr>
        <p:blipFill>
          <a:blip r:embed="rId2"/>
          <a:stretch>
            <a:fillRect/>
          </a:stretch>
        </p:blipFill>
        <p:spPr>
          <a:xfrm>
            <a:off x="968334" y="1424260"/>
            <a:ext cx="7838945" cy="5228700"/>
          </a:xfrm>
          <a:prstGeom prst="rect">
            <a:avLst/>
          </a:prstGeom>
        </p:spPr>
      </p:pic>
    </p:spTree>
    <p:extLst>
      <p:ext uri="{BB962C8B-B14F-4D97-AF65-F5344CB8AC3E}">
        <p14:creationId xmlns:p14="http://schemas.microsoft.com/office/powerpoint/2010/main" val="23764089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683</TotalTime>
  <Words>286</Words>
  <Application>Microsoft Office PowerPoint</Application>
  <PresentationFormat>Custom</PresentationFormat>
  <Paragraphs>46</Paragraphs>
  <Slides>6</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4" baseType="lpstr">
      <vt:lpstr>Arial Unicode MS</vt:lpstr>
      <vt:lpstr>MS Gothic</vt:lpstr>
      <vt:lpstr>Arial</vt:lpstr>
      <vt:lpstr>Calibri</vt:lpstr>
      <vt:lpstr>Courier New</vt:lpstr>
      <vt:lpstr>Times New Roman</vt:lpstr>
      <vt:lpstr>Office Theme</vt:lpstr>
      <vt:lpstr>Document</vt:lpstr>
      <vt:lpstr>May 2018 Opening Report</vt:lpstr>
      <vt:lpstr>Voter Summary</vt:lpstr>
      <vt:lpstr>802.19.1 Revision Task Group</vt:lpstr>
      <vt:lpstr>Task Group 2</vt:lpstr>
      <vt:lpstr>Sub-1GHz Coexistence Interest Group</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140</cp:revision>
  <cp:lastPrinted>2015-01-08T23:35:49Z</cp:lastPrinted>
  <dcterms:created xsi:type="dcterms:W3CDTF">2014-10-30T17:06:39Z</dcterms:created>
  <dcterms:modified xsi:type="dcterms:W3CDTF">2018-04-30T18:21:26Z</dcterms:modified>
</cp:coreProperties>
</file>