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36" r:id="rId13"/>
    <p:sldId id="935" r:id="rId14"/>
    <p:sldId id="937" r:id="rId15"/>
    <p:sldId id="938" r:id="rId16"/>
    <p:sldId id="882" r:id="rId17"/>
    <p:sldId id="930" r:id="rId18"/>
    <p:sldId id="898" r:id="rId19"/>
    <p:sldId id="933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23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24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879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972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42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802.18-24/0035r1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4/18-24-0034-00-0000-rr-tag-minutes-21-march-2024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ocuments?is_dcn=31&amp;is_group=0000&amp;is_year=202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btc.go.th/News/publichearing/64952.aspx?lang=th-TH" TargetMode="External"/><Relationship Id="rId5" Type="http://schemas.openxmlformats.org/officeDocument/2006/relationships/hyperlink" Target="https://www.acma.gov.au/consultations/2024-03/draft-five-year-spectrum-outlook-2024-29" TargetMode="External"/><Relationship Id="rId4" Type="http://schemas.openxmlformats.org/officeDocument/2006/relationships/hyperlink" Target="https://cept.org/files/9522/Draft-ECC-Report-357_rev.docx" TargetMode="Externa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dms_pub/itu-r/md/00/sg05/cir/R00-SG05-CIR-0111!!PDF-E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32&amp;is_group=0000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btc.go.th/News/publichearing/64952.aspx?lang=th-TH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36&amp;is_group=0000&amp;is_year=202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consultations/2024-03/draft-five-year-spectrum-outlook-2024-29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tia.gov/sites/default/files/publications/national-spectrum-strategy-implementation-plan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fcc.gov/april-2024-open-commission-meeting" TargetMode="External"/><Relationship Id="rId4" Type="http://schemas.openxmlformats.org/officeDocument/2006/relationships/hyperlink" Target="https://www.fcc.gov/document/fcc-adopts-rules-iot-cybersecurity-labeling-program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m.govt.nz/about/publications/chart-of-radio-spectrum-allocations-in-new-zealand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4/18-24-0017-00-0000-liaison-from-itu-r-working-party-5d-availability-of-addendum-1-to-circular-letter-5-lcce-109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tgevents.com.au/ieee2024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-TAG%20-%20Membership%20List%20-%202024-03-19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28 March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11275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2209800"/>
                <a:gridCol w="990600"/>
                <a:gridCol w="990600"/>
                <a:gridCol w="25146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 </a:t>
                      </a:r>
                      <a:r>
                        <a:rPr lang="en-US" sz="1400" dirty="0" err="1" smtClean="0"/>
                        <a:t>Patwardhan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Hewlett Packard Enterprise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gauravpatwardhan1@gmail.com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apetrick123@gmail.com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21 March 2024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18-24/0034r0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4 April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CEPT: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Draft ECC Report 357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Draft Five-year spectrum outlook 2024-29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Thursday, 18 April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Thailand NBTC: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Draft amendment to technical standards for telecommunications equipment and equipment using the frequency 5.925 – 6.425 GHz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(Translation of selected contents is available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7"/>
              </a:rPr>
              <a:t>here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>
                <a:hlinkClick r:id="rId8"/>
              </a:rPr>
              <a:t>RSS-210 Issue 11: </a:t>
            </a:r>
            <a:r>
              <a:rPr lang="en-US" sz="1400" dirty="0" err="1">
                <a:hlinkClick r:id="rId8"/>
              </a:rPr>
              <a:t>Licence</a:t>
            </a:r>
            <a:r>
              <a:rPr lang="en-US" sz="1400" dirty="0">
                <a:hlinkClick r:id="rId8"/>
              </a:rPr>
              <a:t>-Exempt Radio Apparatus: Category I Equipment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</a:t>
            </a:r>
            <a:r>
              <a:rPr lang="en-US" sz="2800" dirty="0" smtClean="0">
                <a:solidFill>
                  <a:srgbClr val="0070C0"/>
                </a:solidFill>
              </a:rPr>
              <a:t>submission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ITU-R Working Party 5A meeting: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14 to 24 May 2024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Deadline for contribution submission: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16:00 </a:t>
            </a:r>
            <a:r>
              <a:rPr lang="en-US" sz="1600" spc="-5" dirty="0" smtClean="0">
                <a:cs typeface="Arial"/>
              </a:rPr>
              <a:t>UTC, 2 May 2024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18 April 2024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://www.itu.int/dms_pub/itu-r/md/00/sg05/cir/R00-SG05-CIR-0111!!</a:t>
            </a:r>
            <a:r>
              <a:rPr lang="en-US" sz="1600" spc="-5" dirty="0" smtClean="0">
                <a:cs typeface="Arial"/>
                <a:hlinkClick r:id="rId3"/>
              </a:rPr>
              <a:t>PDF-E.pdf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</a:t>
            </a:r>
            <a:r>
              <a:rPr lang="en-US" sz="1800" spc="-5" dirty="0">
                <a:latin typeface="+mj-lt"/>
                <a:cs typeface="Arial"/>
              </a:rPr>
              <a:t>IEEE 802 </a:t>
            </a:r>
            <a:r>
              <a:rPr lang="en-US" sz="1800" spc="-5" dirty="0" smtClean="0">
                <a:latin typeface="+mj-lt"/>
                <a:cs typeface="Arial"/>
              </a:rPr>
              <a:t>submission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4"/>
              </a:rPr>
              <a:t>18-24/0032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dirty="0" smtClean="0"/>
              <a:t>Proposed </a:t>
            </a:r>
            <a:r>
              <a:rPr lang="en-US" sz="1600" dirty="0"/>
              <a:t>modifications to ITU-R M.1450-5 for May 2024 WP5A </a:t>
            </a:r>
            <a:r>
              <a:rPr lang="en-US" sz="1600" dirty="0" smtClean="0"/>
              <a:t>Meeting</a:t>
            </a: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80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#3 (External):  Move to approve document </a:t>
            </a:r>
            <a:r>
              <a:rPr lang="en-GB" sz="1800" dirty="0" smtClean="0">
                <a:solidFill>
                  <a:schemeClr val="accent2"/>
                </a:solidFill>
              </a:rPr>
              <a:t>18-24/0032r0</a:t>
            </a:r>
            <a:r>
              <a:rPr lang="en-GB" sz="1800" dirty="0" smtClean="0"/>
              <a:t> </a:t>
            </a:r>
            <a:r>
              <a:rPr lang="en-GB" sz="1800" dirty="0"/>
              <a:t>for proposed modifications to </a:t>
            </a:r>
            <a:r>
              <a:rPr lang="en-US" sz="1800" dirty="0" smtClean="0"/>
              <a:t>ITU-R </a:t>
            </a:r>
            <a:r>
              <a:rPr lang="en-US" sz="1800" dirty="0"/>
              <a:t>M.1450-5 for May 2024 WP5A Meeting </a:t>
            </a:r>
            <a:r>
              <a:rPr lang="en-GB" sz="1800" dirty="0" smtClean="0"/>
              <a:t>for </a:t>
            </a:r>
            <a:r>
              <a:rPr lang="en-GB" sz="1800" dirty="0"/>
              <a:t>review and approval by the IEEE 802 LSMC for submission to the ITU-R Working Party 5A via ITU-R liaison before the contribution deadline for the Working Party 5A’s next meeting.  The IEEE 802.18 Chair is authorized to make editorial changes as necessary</a:t>
            </a:r>
            <a:r>
              <a:rPr lang="en-GB" sz="1800" dirty="0" smtClean="0"/>
              <a:t>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Moved: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submission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Thailand NBTC’s consultation on lower 6 GHz band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</a:t>
            </a:r>
            <a:r>
              <a:rPr lang="en-GB" sz="1800" dirty="0" smtClean="0"/>
              <a:t>Draft </a:t>
            </a:r>
            <a:r>
              <a:rPr lang="en-GB" sz="1800" dirty="0"/>
              <a:t>amendment to technical standards for telecommunications equipment and equipment using the frequency 5.925 – 6.425 GHz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29 February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</a:t>
            </a:r>
            <a:r>
              <a:rPr lang="en-US" sz="1600" spc="-5" dirty="0" smtClean="0">
                <a:cs typeface="Arial"/>
              </a:rPr>
              <a:t>:  1 May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3:30pm ET, 18 April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www.nbtc.go.th/News/publichearing/64952.aspx?lang=th-TH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Draft </a:t>
            </a:r>
            <a:r>
              <a:rPr lang="en-US" sz="1800" spc="-5" dirty="0">
                <a:cs typeface="Arial"/>
              </a:rPr>
              <a:t>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18-24/0036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80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Australia ACMA’s consultation </a:t>
            </a:r>
            <a:r>
              <a:rPr lang="en-US" sz="2800" dirty="0" smtClean="0">
                <a:solidFill>
                  <a:srgbClr val="0070C0"/>
                </a:solidFill>
              </a:rPr>
              <a:t>on </a:t>
            </a:r>
            <a:r>
              <a:rPr lang="en-US" sz="2800" dirty="0" smtClean="0">
                <a:solidFill>
                  <a:srgbClr val="0070C0"/>
                </a:solidFill>
              </a:rPr>
              <a:t>spectrum outlook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</a:t>
            </a:r>
            <a:r>
              <a:rPr lang="en-GB" sz="1800" dirty="0" smtClean="0"/>
              <a:t>Draft </a:t>
            </a:r>
            <a:r>
              <a:rPr lang="en-GB" sz="1800" dirty="0" smtClean="0"/>
              <a:t>Five-year </a:t>
            </a:r>
            <a:r>
              <a:rPr lang="en-GB" sz="1800" dirty="0"/>
              <a:t>spectrum outlook 2024-29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25 March 2024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</a:t>
            </a:r>
            <a:r>
              <a:rPr lang="en-US" sz="1600" spc="-5" dirty="0" smtClean="0">
                <a:cs typeface="Arial"/>
              </a:rPr>
              <a:t>:  </a:t>
            </a:r>
            <a:r>
              <a:rPr lang="en-US" sz="1600" spc="-5" dirty="0" smtClean="0">
                <a:cs typeface="Arial"/>
              </a:rPr>
              <a:t>22 April 2024</a:t>
            </a:r>
            <a:endParaRPr lang="en-US" sz="1600" spc="-5" dirty="0" smtClean="0">
              <a:cs typeface="Arial"/>
            </a:endParaRP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3:30pm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4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April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www.acma.gov.au/consultations/2024-03/draft-five-year-spectrum-outlook-2024-29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 smtClean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Draft </a:t>
            </a:r>
            <a:r>
              <a:rPr lang="en-US" sz="1800" spc="-5" dirty="0">
                <a:cs typeface="Arial"/>
              </a:rPr>
              <a:t>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TBD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55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12 March 2024, the Unites States National Telecommunications and Information Administration (NTIA) </a:t>
            </a:r>
            <a:r>
              <a:rPr lang="en-US" sz="1600" dirty="0" smtClean="0">
                <a:hlinkClick r:id="rId3"/>
              </a:rPr>
              <a:t>released</a:t>
            </a:r>
            <a:r>
              <a:rPr lang="en-US" sz="1600" dirty="0" smtClean="0"/>
              <a:t> the National Spectrum Strategy Implementation Plan.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</a:t>
            </a:r>
            <a:r>
              <a:rPr lang="en-US" sz="1600" dirty="0"/>
              <a:t>14 March 2024, the United States Federal Communications Commission (FCC) </a:t>
            </a:r>
            <a:r>
              <a:rPr lang="en-US" sz="1600" dirty="0">
                <a:hlinkClick r:id="rId4"/>
              </a:rPr>
              <a:t>voted</a:t>
            </a:r>
            <a:r>
              <a:rPr lang="en-US" sz="1600" dirty="0"/>
              <a:t> to create a voluntary cybersecurity labeling program for wireless consumer </a:t>
            </a:r>
            <a:r>
              <a:rPr lang="en-US" sz="1600" dirty="0" err="1"/>
              <a:t>IoT</a:t>
            </a:r>
            <a:r>
              <a:rPr lang="en-US" sz="1600" dirty="0"/>
              <a:t> products.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April 2024 Open Commission Meeting is </a:t>
            </a:r>
            <a:r>
              <a:rPr lang="en-US" sz="1600" dirty="0">
                <a:solidFill>
                  <a:schemeClr val="tx1"/>
                </a:solidFill>
                <a:hlinkClick r:id="rId5"/>
              </a:rPr>
              <a:t>scheduled</a:t>
            </a:r>
            <a:r>
              <a:rPr lang="en-US" sz="1600" dirty="0">
                <a:solidFill>
                  <a:schemeClr val="tx1"/>
                </a:solidFill>
              </a:rPr>
              <a:t> at 10:30am ET on 25 April 2024.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New Zealand Radio Spectrum Management (RSM)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released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/>
              <a:t>the latest chart of radio spectrum allocations in New </a:t>
            </a:r>
            <a:r>
              <a:rPr lang="en-US" sz="1600" dirty="0" smtClean="0"/>
              <a:t>Zealand since early March.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4"/>
              </a:rPr>
              <a:t>Liaison</a:t>
            </a:r>
            <a:r>
              <a:rPr lang="en-US" sz="1600" dirty="0" smtClean="0"/>
              <a:t> </a:t>
            </a:r>
            <a:r>
              <a:rPr lang="en-US" sz="1600" dirty="0"/>
              <a:t>from ITU-R Working Party 5D re: the proposed development process of Revision 3 of the ITU.R Recommendation M.2150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921811"/>
              </p:ext>
            </p:extLst>
          </p:nvPr>
        </p:nvGraphicFramePr>
        <p:xfrm>
          <a:off x="914400" y="1705690"/>
          <a:ext cx="10287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4 April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Credited session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6 February 2024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6 February 2024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b="1" dirty="0">
                <a:solidFill>
                  <a:srgbClr val="FF0000"/>
                </a:solidFill>
              </a:rPr>
              <a:t>until sold out or </a:t>
            </a:r>
            <a:r>
              <a:rPr lang="en-US" sz="1400" b="1" dirty="0" smtClean="0">
                <a:solidFill>
                  <a:srgbClr val="FF0000"/>
                </a:solidFill>
              </a:rPr>
              <a:t>5pm CEST, 9 April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7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Gaurav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Patwardhan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(Hewlett Packard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Enterprise), Al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Petrick (Skyworks Solutions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 status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19 March 2024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57 (10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Aspirants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TBD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IMAT is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used </a:t>
            </a: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for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attendance:</a:t>
            </a:r>
          </a:p>
          <a:p>
            <a:pPr marL="1030288" marR="117475" lvl="2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  <a:hlinkClick r:id="rId3"/>
              </a:rPr>
              <a:t>https://</a:t>
            </a:r>
            <a:r>
              <a:rPr lang="en-US" sz="1400" spc="-5" dirty="0" smtClean="0">
                <a:latin typeface="+mj-lt"/>
                <a:cs typeface="Arial"/>
                <a:hlinkClick r:id="rId3"/>
              </a:rPr>
              <a:t>imat.ieee.org/attendance</a:t>
            </a:r>
            <a:r>
              <a:rPr lang="en-US" sz="1400" spc="-5" dirty="0" smtClean="0">
                <a:latin typeface="+mj-lt"/>
                <a:cs typeface="Arial"/>
              </a:rPr>
              <a:t> </a:t>
            </a:r>
            <a:endParaRPr lang="en-US" sz="14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</a:t>
            </a:r>
            <a:r>
              <a:rPr lang="en-US" sz="1600" spc="-5" dirty="0" smtClean="0">
                <a:latin typeface="+mj-lt"/>
                <a:cs typeface="Arial"/>
              </a:rPr>
              <a:t>in </a:t>
            </a:r>
            <a:r>
              <a:rPr lang="en-US" sz="1600" spc="-5" dirty="0" err="1" smtClean="0">
                <a:latin typeface="+mj-lt"/>
                <a:cs typeface="Arial"/>
              </a:rPr>
              <a:t>Webex</a:t>
            </a:r>
            <a:r>
              <a:rPr lang="en-US" sz="1600" spc="-5" dirty="0" smtClean="0">
                <a:latin typeface="+mj-lt"/>
                <a:cs typeface="Arial"/>
              </a:rPr>
              <a:t> when </a:t>
            </a:r>
            <a:r>
              <a:rPr lang="en-US" sz="1600" spc="-5" dirty="0">
                <a:latin typeface="+mj-lt"/>
                <a:cs typeface="Arial"/>
              </a:rPr>
              <a:t>joining the call: “FIRST NAME LAST NAME, Affiliation</a:t>
            </a:r>
            <a:r>
              <a:rPr lang="en-US" sz="1600" spc="-5" dirty="0" smtClean="0">
                <a:latin typeface="+mj-lt"/>
                <a:cs typeface="Arial"/>
              </a:rPr>
              <a:t>”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chemeClr val="tx1"/>
                </a:solidFill>
              </a:rPr>
              <a:t>IEEE SA </a:t>
            </a:r>
            <a:r>
              <a:rPr lang="en-US" sz="1600" dirty="0">
                <a:solidFill>
                  <a:schemeClr val="tx1"/>
                </a:solidFill>
              </a:rPr>
              <a:t>Standards Board </a:t>
            </a:r>
            <a:r>
              <a:rPr lang="en-US" sz="1600" dirty="0" smtClean="0">
                <a:solidFill>
                  <a:schemeClr val="tx1"/>
                </a:solidFill>
              </a:rPr>
              <a:t>Operations </a:t>
            </a:r>
            <a:r>
              <a:rPr lang="en-US" sz="1600" dirty="0">
                <a:solidFill>
                  <a:schemeClr val="tx1"/>
                </a:solidFill>
              </a:rPr>
              <a:t>Manual)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 smtClean="0">
                <a:solidFill>
                  <a:srgbClr val="00B050"/>
                </a:solidFill>
              </a:rPr>
              <a:t>Review and motion:  </a:t>
            </a:r>
            <a:r>
              <a:rPr lang="en-US" sz="1800" i="1" dirty="0">
                <a:solidFill>
                  <a:srgbClr val="00B050"/>
                </a:solidFill>
              </a:rPr>
              <a:t>ITU-R Working Party 5A </a:t>
            </a:r>
            <a:r>
              <a:rPr lang="en-US" sz="1800" i="1" dirty="0" smtClean="0">
                <a:solidFill>
                  <a:srgbClr val="00B050"/>
                </a:solidFill>
              </a:rPr>
              <a:t>submission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 smtClean="0">
                <a:solidFill>
                  <a:srgbClr val="00B050"/>
                </a:solidFill>
              </a:rPr>
              <a:t>Review:  </a:t>
            </a:r>
            <a:r>
              <a:rPr lang="en-US" sz="1800" i="1" dirty="0" smtClean="0">
                <a:solidFill>
                  <a:srgbClr val="00B050"/>
                </a:solidFill>
              </a:rPr>
              <a:t>Thailand NBTC’s consultation on lower 6 GHz </a:t>
            </a:r>
            <a:r>
              <a:rPr lang="en-US" sz="1800" i="1" dirty="0" smtClean="0">
                <a:solidFill>
                  <a:srgbClr val="00B050"/>
                </a:solidFill>
              </a:rPr>
              <a:t>band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 smtClean="0">
                <a:solidFill>
                  <a:srgbClr val="00B050"/>
                </a:solidFill>
              </a:rPr>
              <a:t>Review:  Australia ACMA’s consultation </a:t>
            </a:r>
            <a:r>
              <a:rPr lang="en-US" sz="1800" i="1" dirty="0">
                <a:solidFill>
                  <a:srgbClr val="00B050"/>
                </a:solidFill>
              </a:rPr>
              <a:t>on </a:t>
            </a:r>
            <a:r>
              <a:rPr lang="en-US" sz="1800" i="1" smtClean="0">
                <a:solidFill>
                  <a:srgbClr val="00B050"/>
                </a:solidFill>
              </a:rPr>
              <a:t>spectrum outlook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74855</TotalTime>
  <Words>1826</Words>
  <Application>Microsoft Office PowerPoint</Application>
  <PresentationFormat>Widescreen</PresentationFormat>
  <Paragraphs>388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ITU-R Working Party 5A submission (1)</vt:lpstr>
      <vt:lpstr>ITU-R Working Party 5A submission (2)</vt:lpstr>
      <vt:lpstr>Thailand NBTC’s consultation on lower 6 GHz band</vt:lpstr>
      <vt:lpstr>Australia ACMA’s consultation on spectrum outlook</vt:lpstr>
      <vt:lpstr>General discussion items (1)</vt:lpstr>
      <vt:lpstr>General discussion items (2)</vt:lpstr>
      <vt:lpstr>Meeting schedule next week</vt:lpstr>
      <vt:lpstr>Meeting and hotel reservation for the 2024 May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18-24/0035r1</dc:title>
  <dc:creator>Edward Au</dc:creator>
  <cp:keywords>28 March 2024</cp:keywords>
  <cp:lastModifiedBy>Edward Au</cp:lastModifiedBy>
  <cp:revision>5938</cp:revision>
  <cp:lastPrinted>1601-01-01T00:00:00Z</cp:lastPrinted>
  <dcterms:created xsi:type="dcterms:W3CDTF">2016-03-03T14:54:45Z</dcterms:created>
  <dcterms:modified xsi:type="dcterms:W3CDTF">2024-03-28T13:53:27Z</dcterms:modified>
  <cp:category>IEEE 802.18 RR-TAG agenda</cp:category>
</cp:coreProperties>
</file>