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74"/>
  </p:notesMasterIdLst>
  <p:handoutMasterIdLst>
    <p:handoutMasterId r:id="rId75"/>
  </p:handoutMasterIdLst>
  <p:sldIdLst>
    <p:sldId id="256" r:id="rId2"/>
    <p:sldId id="1055" r:id="rId3"/>
    <p:sldId id="962" r:id="rId4"/>
    <p:sldId id="892" r:id="rId5"/>
    <p:sldId id="1051" r:id="rId6"/>
    <p:sldId id="1052" r:id="rId7"/>
    <p:sldId id="1053" r:id="rId8"/>
    <p:sldId id="1054" r:id="rId9"/>
    <p:sldId id="961" r:id="rId10"/>
    <p:sldId id="857" r:id="rId11"/>
    <p:sldId id="329" r:id="rId12"/>
    <p:sldId id="604" r:id="rId13"/>
    <p:sldId id="624" r:id="rId14"/>
    <p:sldId id="605" r:id="rId15"/>
    <p:sldId id="963" r:id="rId16"/>
    <p:sldId id="843" r:id="rId17"/>
    <p:sldId id="923" r:id="rId18"/>
    <p:sldId id="947" r:id="rId19"/>
    <p:sldId id="914" r:id="rId20"/>
    <p:sldId id="966" r:id="rId21"/>
    <p:sldId id="845" r:id="rId22"/>
    <p:sldId id="970" r:id="rId23"/>
    <p:sldId id="933" r:id="rId24"/>
    <p:sldId id="1089" r:id="rId25"/>
    <p:sldId id="1026" r:id="rId26"/>
    <p:sldId id="1073" r:id="rId27"/>
    <p:sldId id="1027" r:id="rId28"/>
    <p:sldId id="1098" r:id="rId29"/>
    <p:sldId id="1076" r:id="rId30"/>
    <p:sldId id="1077" r:id="rId31"/>
    <p:sldId id="1080" r:id="rId32"/>
    <p:sldId id="1081" r:id="rId33"/>
    <p:sldId id="1079" r:id="rId34"/>
    <p:sldId id="1083" r:id="rId35"/>
    <p:sldId id="1056" r:id="rId36"/>
    <p:sldId id="1057" r:id="rId37"/>
    <p:sldId id="1084" r:id="rId38"/>
    <p:sldId id="1059" r:id="rId39"/>
    <p:sldId id="1060" r:id="rId40"/>
    <p:sldId id="1061" r:id="rId41"/>
    <p:sldId id="1062" r:id="rId42"/>
    <p:sldId id="1063" r:id="rId43"/>
    <p:sldId id="1064" r:id="rId44"/>
    <p:sldId id="1065" r:id="rId45"/>
    <p:sldId id="1066" r:id="rId46"/>
    <p:sldId id="1067" r:id="rId47"/>
    <p:sldId id="1068" r:id="rId48"/>
    <p:sldId id="1069" r:id="rId49"/>
    <p:sldId id="1070" r:id="rId50"/>
    <p:sldId id="1029" r:id="rId51"/>
    <p:sldId id="1044" r:id="rId52"/>
    <p:sldId id="1075" r:id="rId53"/>
    <p:sldId id="1074" r:id="rId54"/>
    <p:sldId id="1091" r:id="rId55"/>
    <p:sldId id="1092" r:id="rId56"/>
    <p:sldId id="1093" r:id="rId57"/>
    <p:sldId id="1097" r:id="rId58"/>
    <p:sldId id="1100" r:id="rId59"/>
    <p:sldId id="1094" r:id="rId60"/>
    <p:sldId id="1095" r:id="rId61"/>
    <p:sldId id="1096" r:id="rId62"/>
    <p:sldId id="1099" r:id="rId63"/>
    <p:sldId id="1090" r:id="rId64"/>
    <p:sldId id="1085" r:id="rId65"/>
    <p:sldId id="1086" r:id="rId66"/>
    <p:sldId id="1087" r:id="rId67"/>
    <p:sldId id="978" r:id="rId68"/>
    <p:sldId id="900" r:id="rId69"/>
    <p:sldId id="1088" r:id="rId70"/>
    <p:sldId id="1033" r:id="rId71"/>
    <p:sldId id="887" r:id="rId72"/>
    <p:sldId id="888" r:id="rId7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45" autoAdjust="0"/>
    <p:restoredTop sz="95232" autoAdjust="0"/>
  </p:normalViewPr>
  <p:slideViewPr>
    <p:cSldViewPr>
      <p:cViewPr varScale="1">
        <p:scale>
          <a:sx n="86" d="100"/>
          <a:sy n="86" d="100"/>
        </p:scale>
        <p:origin x="811" y="4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80" d="100"/>
        <a:sy n="80" d="100"/>
      </p:scale>
      <p:origin x="0" y="-12576"/>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commentAuthors" Target="commentAuthor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3/12/2024</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6876128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6165229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23517603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34941218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23354130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30843303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13022587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802.11-23-1332r0</a:t>
            </a:r>
          </a:p>
        </p:txBody>
      </p:sp>
      <p:sp>
        <p:nvSpPr>
          <p:cNvPr id="5" name="Date Placeholder 4"/>
          <p:cNvSpPr>
            <a:spLocks noGrp="1"/>
          </p:cNvSpPr>
          <p:nvPr>
            <p:ph type="dt" idx="11"/>
          </p:nvPr>
        </p:nvSpPr>
        <p:spPr/>
        <p:txBody>
          <a:bodyPr/>
          <a:lstStyle/>
          <a:p>
            <a:pPr>
              <a:defRPr/>
            </a:pPr>
            <a:r>
              <a:rPr lang="en-US"/>
              <a:t>September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31</a:t>
            </a:fld>
            <a:endParaRPr lang="en-US" altLang="en-US"/>
          </a:p>
        </p:txBody>
      </p:sp>
    </p:spTree>
    <p:extLst>
      <p:ext uri="{BB962C8B-B14F-4D97-AF65-F5344CB8AC3E}">
        <p14:creationId xmlns:p14="http://schemas.microsoft.com/office/powerpoint/2010/main" val="12286601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1486201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655630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34</a:t>
            </a:fld>
            <a:endParaRPr lang="en-US" dirty="0"/>
          </a:p>
        </p:txBody>
      </p:sp>
    </p:spTree>
    <p:extLst>
      <p:ext uri="{BB962C8B-B14F-4D97-AF65-F5344CB8AC3E}">
        <p14:creationId xmlns:p14="http://schemas.microsoft.com/office/powerpoint/2010/main" val="4927380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37</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37</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2057229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39</a:t>
            </a:fld>
            <a:endParaRPr lang="en-US" dirty="0"/>
          </a:p>
        </p:txBody>
      </p:sp>
    </p:spTree>
    <p:extLst>
      <p:ext uri="{BB962C8B-B14F-4D97-AF65-F5344CB8AC3E}">
        <p14:creationId xmlns:p14="http://schemas.microsoft.com/office/powerpoint/2010/main" val="126752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41</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41</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0207095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334072185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47</a:t>
            </a:fld>
            <a:endParaRPr lang="en-US" dirty="0"/>
          </a:p>
        </p:txBody>
      </p:sp>
    </p:spTree>
    <p:extLst>
      <p:ext uri="{BB962C8B-B14F-4D97-AF65-F5344CB8AC3E}">
        <p14:creationId xmlns:p14="http://schemas.microsoft.com/office/powerpoint/2010/main" val="236845554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48</a:t>
            </a:fld>
            <a:endParaRPr lang="en-US" dirty="0"/>
          </a:p>
        </p:txBody>
      </p:sp>
    </p:spTree>
    <p:extLst>
      <p:ext uri="{BB962C8B-B14F-4D97-AF65-F5344CB8AC3E}">
        <p14:creationId xmlns:p14="http://schemas.microsoft.com/office/powerpoint/2010/main" val="228960640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49</a:t>
            </a:fld>
            <a:endParaRPr lang="en-US" dirty="0"/>
          </a:p>
        </p:txBody>
      </p:sp>
    </p:spTree>
    <p:extLst>
      <p:ext uri="{BB962C8B-B14F-4D97-AF65-F5344CB8AC3E}">
        <p14:creationId xmlns:p14="http://schemas.microsoft.com/office/powerpoint/2010/main" val="350900243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51</a:t>
            </a:fld>
            <a:endParaRPr lang="en-US" dirty="0"/>
          </a:p>
        </p:txBody>
      </p:sp>
    </p:spTree>
    <p:extLst>
      <p:ext uri="{BB962C8B-B14F-4D97-AF65-F5344CB8AC3E}">
        <p14:creationId xmlns:p14="http://schemas.microsoft.com/office/powerpoint/2010/main" val="372849797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52</a:t>
            </a:fld>
            <a:endParaRPr lang="en-US" dirty="0"/>
          </a:p>
        </p:txBody>
      </p:sp>
    </p:spTree>
    <p:extLst>
      <p:ext uri="{BB962C8B-B14F-4D97-AF65-F5344CB8AC3E}">
        <p14:creationId xmlns:p14="http://schemas.microsoft.com/office/powerpoint/2010/main" val="1022771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180402547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53</a:t>
            </a:fld>
            <a:endParaRPr lang="en-US" dirty="0"/>
          </a:p>
        </p:txBody>
      </p:sp>
    </p:spTree>
    <p:extLst>
      <p:ext uri="{BB962C8B-B14F-4D97-AF65-F5344CB8AC3E}">
        <p14:creationId xmlns:p14="http://schemas.microsoft.com/office/powerpoint/2010/main" val="157667433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55</a:t>
            </a:fld>
            <a:endParaRPr lang="en-US" dirty="0"/>
          </a:p>
        </p:txBody>
      </p:sp>
    </p:spTree>
    <p:extLst>
      <p:ext uri="{BB962C8B-B14F-4D97-AF65-F5344CB8AC3E}">
        <p14:creationId xmlns:p14="http://schemas.microsoft.com/office/powerpoint/2010/main" val="65478934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56</a:t>
            </a:fld>
            <a:endParaRPr lang="en-US" dirty="0"/>
          </a:p>
        </p:txBody>
      </p:sp>
    </p:spTree>
    <p:extLst>
      <p:ext uri="{BB962C8B-B14F-4D97-AF65-F5344CB8AC3E}">
        <p14:creationId xmlns:p14="http://schemas.microsoft.com/office/powerpoint/2010/main" val="93059695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57</a:t>
            </a:fld>
            <a:endParaRPr lang="en-US" dirty="0"/>
          </a:p>
        </p:txBody>
      </p:sp>
    </p:spTree>
    <p:extLst>
      <p:ext uri="{BB962C8B-B14F-4D97-AF65-F5344CB8AC3E}">
        <p14:creationId xmlns:p14="http://schemas.microsoft.com/office/powerpoint/2010/main" val="141221582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58</a:t>
            </a:fld>
            <a:endParaRPr lang="en-US" dirty="0"/>
          </a:p>
        </p:txBody>
      </p:sp>
    </p:spTree>
    <p:extLst>
      <p:ext uri="{BB962C8B-B14F-4D97-AF65-F5344CB8AC3E}">
        <p14:creationId xmlns:p14="http://schemas.microsoft.com/office/powerpoint/2010/main" val="169754978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59</a:t>
            </a:fld>
            <a:endParaRPr lang="en-US" dirty="0"/>
          </a:p>
        </p:txBody>
      </p:sp>
    </p:spTree>
    <p:extLst>
      <p:ext uri="{BB962C8B-B14F-4D97-AF65-F5344CB8AC3E}">
        <p14:creationId xmlns:p14="http://schemas.microsoft.com/office/powerpoint/2010/main" val="30474482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60</a:t>
            </a:fld>
            <a:endParaRPr lang="en-US" dirty="0"/>
          </a:p>
        </p:txBody>
      </p:sp>
    </p:spTree>
    <p:extLst>
      <p:ext uri="{BB962C8B-B14F-4D97-AF65-F5344CB8AC3E}">
        <p14:creationId xmlns:p14="http://schemas.microsoft.com/office/powerpoint/2010/main" val="100126318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61</a:t>
            </a:fld>
            <a:endParaRPr lang="en-US" dirty="0"/>
          </a:p>
        </p:txBody>
      </p:sp>
    </p:spTree>
    <p:extLst>
      <p:ext uri="{BB962C8B-B14F-4D97-AF65-F5344CB8AC3E}">
        <p14:creationId xmlns:p14="http://schemas.microsoft.com/office/powerpoint/2010/main" val="218283020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62</a:t>
            </a:fld>
            <a:endParaRPr lang="en-US" dirty="0"/>
          </a:p>
        </p:txBody>
      </p:sp>
    </p:spTree>
    <p:extLst>
      <p:ext uri="{BB962C8B-B14F-4D97-AF65-F5344CB8AC3E}">
        <p14:creationId xmlns:p14="http://schemas.microsoft.com/office/powerpoint/2010/main" val="38946399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64</a:t>
            </a:fld>
            <a:endParaRPr lang="en-US" dirty="0"/>
          </a:p>
        </p:txBody>
      </p:sp>
    </p:spTree>
    <p:extLst>
      <p:ext uri="{BB962C8B-B14F-4D97-AF65-F5344CB8AC3E}">
        <p14:creationId xmlns:p14="http://schemas.microsoft.com/office/powerpoint/2010/main" val="38169543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51753279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65</a:t>
            </a:fld>
            <a:endParaRPr lang="en-US" dirty="0"/>
          </a:p>
        </p:txBody>
      </p:sp>
    </p:spTree>
    <p:extLst>
      <p:ext uri="{BB962C8B-B14F-4D97-AF65-F5344CB8AC3E}">
        <p14:creationId xmlns:p14="http://schemas.microsoft.com/office/powerpoint/2010/main" val="373947701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66</a:t>
            </a:fld>
            <a:endParaRPr lang="en-US" dirty="0"/>
          </a:p>
        </p:txBody>
      </p:sp>
    </p:spTree>
    <p:extLst>
      <p:ext uri="{BB962C8B-B14F-4D97-AF65-F5344CB8AC3E}">
        <p14:creationId xmlns:p14="http://schemas.microsoft.com/office/powerpoint/2010/main" val="300289615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68</a:t>
            </a:fld>
            <a:endParaRPr lang="en-US" dirty="0"/>
          </a:p>
        </p:txBody>
      </p:sp>
    </p:spTree>
    <p:extLst>
      <p:ext uri="{BB962C8B-B14F-4D97-AF65-F5344CB8AC3E}">
        <p14:creationId xmlns:p14="http://schemas.microsoft.com/office/powerpoint/2010/main" val="312751431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69</a:t>
            </a:fld>
            <a:endParaRPr lang="en-US" dirty="0"/>
          </a:p>
        </p:txBody>
      </p:sp>
    </p:spTree>
    <p:extLst>
      <p:ext uri="{BB962C8B-B14F-4D97-AF65-F5344CB8AC3E}">
        <p14:creationId xmlns:p14="http://schemas.microsoft.com/office/powerpoint/2010/main" val="394502283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70</a:t>
            </a:fld>
            <a:endParaRPr lang="en-US" dirty="0"/>
          </a:p>
        </p:txBody>
      </p:sp>
    </p:spTree>
    <p:extLst>
      <p:ext uri="{BB962C8B-B14F-4D97-AF65-F5344CB8AC3E}">
        <p14:creationId xmlns:p14="http://schemas.microsoft.com/office/powerpoint/2010/main" val="282729481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71</a:t>
            </a:fld>
            <a:endParaRPr lang="en-US" dirty="0"/>
          </a:p>
        </p:txBody>
      </p:sp>
    </p:spTree>
    <p:extLst>
      <p:ext uri="{BB962C8B-B14F-4D97-AF65-F5344CB8AC3E}">
        <p14:creationId xmlns:p14="http://schemas.microsoft.com/office/powerpoint/2010/main" val="383378627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72</a:t>
            </a:fld>
            <a:endParaRPr lang="en-US" dirty="0"/>
          </a:p>
        </p:txBody>
      </p:sp>
    </p:spTree>
    <p:extLst>
      <p:ext uri="{BB962C8B-B14F-4D97-AF65-F5344CB8AC3E}">
        <p14:creationId xmlns:p14="http://schemas.microsoft.com/office/powerpoint/2010/main" val="18508056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10</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10</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11</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11</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688466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40895915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March 2024</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March 2024</a:t>
            </a:r>
            <a:endParaRPr lang="en-GB" dirty="0"/>
          </a:p>
        </p:txBody>
      </p:sp>
      <p:sp>
        <p:nvSpPr>
          <p:cNvPr id="3" name="Footer Placeholder 2"/>
          <p:cNvSpPr>
            <a:spLocks noGrp="1"/>
          </p:cNvSpPr>
          <p:nvPr>
            <p:ph type="ftr" idx="11"/>
          </p:nvPr>
        </p:nvSpPr>
        <p:spPr/>
        <p:txBody>
          <a:bodyPr/>
          <a:lstStyle>
            <a:lvl1pPr>
              <a:defRPr/>
            </a:lvl1pPr>
          </a:lstStyle>
          <a:p>
            <a:r>
              <a:rPr lang="en-US" dirty="0" smtClean="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March 2024</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719233"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2"/>
            <a:ext cx="4497916" cy="369332"/>
          </a:xfrm>
          <a:prstGeom prst="rect">
            <a:avLst/>
          </a:prstGeom>
          <a:noFill/>
          <a:ln w="9525">
            <a:noFill/>
            <a:round/>
            <a:headEnd/>
            <a:tailEnd/>
          </a:ln>
          <a:effectLst/>
        </p:spPr>
        <p:txBody>
          <a:bodyPr wrap="squar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chemeClr val="tx1"/>
                </a:solidFill>
              </a:rPr>
              <a:t>Agenda / </a:t>
            </a:r>
            <a:r>
              <a:rPr lang="en-US" sz="1200" b="0" i="0" kern="1200" dirty="0" smtClean="0">
                <a:solidFill>
                  <a:schemeClr val="tx1"/>
                </a:solidFill>
                <a:effectLst/>
                <a:latin typeface="Times New Roman" pitchFamily="16" charset="0"/>
                <a:ea typeface="MS Gothic" charset="-128"/>
                <a:cs typeface="+mn-cs"/>
              </a:rPr>
              <a:t>Registration is required to attend this meeting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i="0" kern="1200" dirty="0" smtClean="0">
                <a:solidFill>
                  <a:schemeClr val="tx1"/>
                </a:solidFill>
                <a:effectLst/>
                <a:latin typeface="Times New Roman" pitchFamily="16" charset="0"/>
                <a:ea typeface="MS Gothic" charset="-128"/>
                <a:cs typeface="+mn-cs"/>
              </a:rPr>
              <a:t>and to receive attendance credit</a:t>
            </a:r>
            <a:endParaRPr lang="en-GB" sz="1200" dirty="0">
              <a:solidFill>
                <a:schemeClr val="tx1"/>
              </a:solidFill>
            </a:endParaRP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802.18-24/0012r1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ec/dcn/23/ec-23-0025-00-00EC-2023-march-ieee-802-mixed-mode-plenary-meeting-av-training-atlanta.ppt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8/dcn/23/18-24-0014-00-0000-rr-tag-january-2024-interim-minutes.doc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hyperlink" Target="https://www.rabc-cccr.ca/ised-radio-standards-specification-rss-295-issue-1-licence-exempt-radio-apparatus-operating-in-the-frequency-bands-116-123-ghz-174-8-182-ghz-185-190-ghz-and-244-246-ghz/" TargetMode="External"/><Relationship Id="rId3" Type="http://schemas.openxmlformats.org/officeDocument/2006/relationships/hyperlink" Target="https://mentor.ieee.org/802.18/documents?is_dcn=0001&amp;is_group=0000&amp;is_year=2024" TargetMode="External"/><Relationship Id="rId7" Type="http://schemas.openxmlformats.org/officeDocument/2006/relationships/hyperlink" Target="https://www.federalregister.gov/documents/2024/02/20/2024-03400/request-for-information-on-the-national-spectrum-research-and-development-plan"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hyperlink" Target="https://www.federalregister.gov/documents/2024/02/26/2023-28620/unlicensed-use-of-the-6-ghz-band-and-expanding-flexible-use-in-mid-band-spectrum-between-37-and-24" TargetMode="External"/><Relationship Id="rId11" Type="http://schemas.openxmlformats.org/officeDocument/2006/relationships/image" Target="../media/image2.png"/><Relationship Id="rId5" Type="http://schemas.openxmlformats.org/officeDocument/2006/relationships/hyperlink" Target="https://apps.anatel.gov.br/ParticipaAnatel/VisualizarTextoConsulta.aspx?TelaDeOrigem=2&amp;ConsultaId=20211" TargetMode="External"/><Relationship Id="rId10" Type="http://schemas.openxmlformats.org/officeDocument/2006/relationships/hyperlink" Target="https://www.rabc-cccr.ca/ised-radio-standards-specification-rss-210-issue-11-february-2024-licence-exempt-radio-apparatus-category-i-equipment/" TargetMode="External"/><Relationship Id="rId4" Type="http://schemas.openxmlformats.org/officeDocument/2006/relationships/hyperlink" Target="https://nkom.no/hoeringer/horing-om-fremtidig-bruk-av-ledige-ressurser-i-frekvensbandet-87-5-108-mhz" TargetMode="External"/><Relationship Id="rId9" Type="http://schemas.openxmlformats.org/officeDocument/2006/relationships/hyperlink" Target="https://www.nbtc.go.th/News/publichearing/64952.aspx?lang=th-TH"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www.federalregister.gov/documents/2024/02/26/2023-28620/unlicensed-use-of-the-6-ghz-band-and-expanding-flexible-use-in-mid-band-spectrum-between-37-and-24"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ocuments?is_dcn=0007&amp;is_year=2024"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8/documents?is_dcn=23&amp;is_group=0000&amp;is_year=2024" TargetMode="External"/><Relationship Id="rId7"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hyperlink" Target="https://tdra.gov.ae/-/media/About/regulations-and-ruling/AR/Res-35-of-2023--UWB-and-SDR-5.ashx" TargetMode="External"/><Relationship Id="rId5" Type="http://schemas.openxmlformats.org/officeDocument/2006/relationships/hyperlink" Target="https://mentor.ieee.org/802.18/documents?is_dcn=24&amp;is_group=0000&amp;is_year=2024" TargetMode="External"/><Relationship Id="rId4" Type="http://schemas.openxmlformats.org/officeDocument/2006/relationships/hyperlink" Target="https://mentor.ieee.org/802.18/documents?is_dcn=22&amp;is_group=0000&amp;is_year=2024"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www.federalregister.gov/documents/2024/02/20/2024-03400/request-for-information-on-the-national-spectrum-research-and-development-plan?utm_campaign=subscription+mailing+list&amp;utm_medium=email&amp;utm_source=federalregister.gov"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fcc.gov/march-2024-open-commission-meeting"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www.coms-auth.hk/filemanager/statement/en/upload/632/ca_statement_20240301.pdf"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www.airmeet.com/e/f55bf7f0-d488-11ee-ae77-858fdb62d007" TargetMode="External"/><Relationship Id="rId4" Type="http://schemas.openxmlformats.org/officeDocument/2006/relationships/hyperlink" Target="https://www.mcmc.gov.my/skmmgovmy/media/General/pdf2/Class-Assignment-No-1-of-2024.pdf"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8/dcn/24/18-24-0010-00-0000-liaison-from-itu-r-radiocommunication-study-group-7-question-itu-r-236-3-7.docx" TargetMode="External"/><Relationship Id="rId7"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hyperlink" Target="https://www.ngmn.org/wp-content/uploads/ITU-R_FRAMEWORK_FOR_IMT-2030.pdf" TargetMode="External"/><Relationship Id="rId5" Type="http://schemas.openxmlformats.org/officeDocument/2006/relationships/hyperlink" Target="https://mentor.ieee.org/802.18/dcn/24/18-24-0017-00-0000-liaison-from-itu-r-working-party-5d-availability-of-addendum-1-to-circular-letter-5-lcce-109.docx" TargetMode="External"/><Relationship Id="rId4" Type="http://schemas.openxmlformats.org/officeDocument/2006/relationships/hyperlink" Target="https://mentor.ieee.org/802.18/dcn/24/18-24-0016-00-0000-liaison-from-itu-r-working-party-5d-re-wrc-27-agenda-item-1-7.pdf" TargetMode="Externa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ec/dcn/17/ec-17-0090-26-0PNP-ieee-802-lmsc-operations-manual.pdf"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web.cvent.com/event/1fb7683a-77e3-48fe-a703-472af68d3ee5/regProcessStep1"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imat.ieee.org/my-site/home" TargetMode="Externa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eb.cvent.com/event/1fb7683a-77e3-48fe-a703-472af68d3ee5/regProcessStep1"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imat.ieee.org/my-site/home" TargetMode="External"/></Relationships>
</file>

<file path=ppt/slides/_rels/slide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42.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2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8.xml.rels><?xml version="1.0" encoding="UTF-8" standalone="yes"?>
<Relationships xmlns="http://schemas.openxmlformats.org/package/2006/relationships"><Relationship Id="rId3" Type="http://schemas.openxmlformats.org/officeDocument/2006/relationships/hyperlink" Target="https://mentor.ieee.org/802-ec/dcn/23/ec-23-0025-00-00EC-2023-march-ieee-802-mixed-mode-plenary-meeting-av-training-atlanta.pptx"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s://mentor.ieee.org/802.18/documents?is_dcn=25&amp;is_group=0000&amp;is_year=2024" TargetMode="External"/><Relationship Id="rId2" Type="http://schemas.openxmlformats.org/officeDocument/2006/relationships/notesSlide" Target="../notesSlides/notesSlide29.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53.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s://mentor.ieee.org/802.18/documents?is_dcn=54&amp;is_year=2023" TargetMode="External"/><Relationship Id="rId7" Type="http://schemas.openxmlformats.org/officeDocument/2006/relationships/hyperlink" Target="https://mentor.ieee.org/802.18/documents?is_dcn=0008&amp;is_group=0000&amp;is_year=2024" TargetMode="External"/><Relationship Id="rId2" Type="http://schemas.openxmlformats.org/officeDocument/2006/relationships/notesSlide" Target="../notesSlides/notesSlide30.xml"/><Relationship Id="rId1" Type="http://schemas.openxmlformats.org/officeDocument/2006/relationships/slideLayout" Target="../slideLayouts/slideLayout1.xml"/><Relationship Id="rId6" Type="http://schemas.openxmlformats.org/officeDocument/2006/relationships/hyperlink" Target="https://mentor.ieee.org/802.18/documents?is_dcn=128&amp;is_group=0000&amp;is_year=2023" TargetMode="External"/><Relationship Id="rId5" Type="http://schemas.openxmlformats.org/officeDocument/2006/relationships/hyperlink" Target="https://mentor.ieee.org/802.18/documents?is_dcn=105&amp;is_group=0000&amp;is_year=2023" TargetMode="External"/><Relationship Id="rId4" Type="http://schemas.openxmlformats.org/officeDocument/2006/relationships/hyperlink" Target="https://mentor.ieee.org/802.18/documents?is_dcn=70&amp;is_year=2023" TargetMode="External"/></Relationships>
</file>

<file path=ppt/slides/_rels/slide5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8" Type="http://schemas.openxmlformats.org/officeDocument/2006/relationships/hyperlink" Target="https://www.rabc-cccr.ca/ised-radio-standards-specification-rss-295-issue-1-licence-exempt-radio-apparatus-operating-in-the-frequency-bands-116-123-ghz-174-8-182-ghz-185-190-ghz-and-244-246-ghz/" TargetMode="External"/><Relationship Id="rId3" Type="http://schemas.openxmlformats.org/officeDocument/2006/relationships/hyperlink" Target="https://mentor.ieee.org/802.18/documents?is_dcn=0001&amp;is_group=0000&amp;is_year=2024" TargetMode="External"/><Relationship Id="rId7" Type="http://schemas.openxmlformats.org/officeDocument/2006/relationships/hyperlink" Target="https://www.federalregister.gov/documents/2024/02/20/2024-03400/request-for-information-on-the-national-spectrum-research-and-development-plan" TargetMode="External"/><Relationship Id="rId2" Type="http://schemas.openxmlformats.org/officeDocument/2006/relationships/notesSlide" Target="../notesSlides/notesSlide31.xml"/><Relationship Id="rId1" Type="http://schemas.openxmlformats.org/officeDocument/2006/relationships/slideLayout" Target="../slideLayouts/slideLayout1.xml"/><Relationship Id="rId6" Type="http://schemas.openxmlformats.org/officeDocument/2006/relationships/hyperlink" Target="https://www.federalregister.gov/documents/2024/02/26/2023-28620/unlicensed-use-of-the-6-ghz-band-and-expanding-flexible-use-in-mid-band-spectrum-between-37-and-24" TargetMode="External"/><Relationship Id="rId11" Type="http://schemas.openxmlformats.org/officeDocument/2006/relationships/image" Target="../media/image2.png"/><Relationship Id="rId5" Type="http://schemas.openxmlformats.org/officeDocument/2006/relationships/hyperlink" Target="https://apps.anatel.gov.br/ParticipaAnatel/VisualizarTextoConsulta.aspx?TelaDeOrigem=2&amp;ConsultaId=20211" TargetMode="External"/><Relationship Id="rId10" Type="http://schemas.openxmlformats.org/officeDocument/2006/relationships/hyperlink" Target="https://www.rabc-cccr.ca/ised-radio-standards-specification-rss-210-issue-11-february-2024-licence-exempt-radio-apparatus-category-i-equipment/" TargetMode="External"/><Relationship Id="rId4" Type="http://schemas.openxmlformats.org/officeDocument/2006/relationships/hyperlink" Target="https://nkom.no/hoeringer/horing-om-fremtidig-bruk-av-ledige-ressurser-i-frekvensbandet-87-5-108-mhz" TargetMode="External"/><Relationship Id="rId9" Type="http://schemas.openxmlformats.org/officeDocument/2006/relationships/hyperlink" Target="https://www.nbtc.go.th/News/publichearing/64952.aspx?lang=th-TH" TargetMode="External"/></Relationships>
</file>

<file path=ppt/slides/_rels/slide56.xml.rels><?xml version="1.0" encoding="UTF-8" standalone="yes"?>
<Relationships xmlns="http://schemas.openxmlformats.org/package/2006/relationships"><Relationship Id="rId3" Type="http://schemas.openxmlformats.org/officeDocument/2006/relationships/hyperlink" Target="https://www.federalregister.gov/documents/2024/02/26/2023-28620/unlicensed-use-of-the-6-ghz-band-and-expanding-flexible-use-in-mid-band-spectrum-between-37-and-24" TargetMode="External"/><Relationship Id="rId2" Type="http://schemas.openxmlformats.org/officeDocument/2006/relationships/notesSlide" Target="../notesSlides/notesSlide3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ocuments?is_dcn=0007&amp;is_year=2024" TargetMode="External"/></Relationships>
</file>

<file path=ppt/slides/_rels/slide5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hyperlink" Target="https://www.federalregister.gov/documents/2024/02/20/2024-03400/request-for-information-on-the-national-spectrum-research-and-development-plan" TargetMode="External"/><Relationship Id="rId2" Type="http://schemas.openxmlformats.org/officeDocument/2006/relationships/notesSlide" Target="../notesSlides/notesSlide3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9.xml.rels><?xml version="1.0" encoding="UTF-8" standalone="yes"?>
<Relationships xmlns="http://schemas.openxmlformats.org/package/2006/relationships"><Relationship Id="rId3" Type="http://schemas.openxmlformats.org/officeDocument/2006/relationships/hyperlink" Target="https://mentor.ieee.org/802.18/documents?is_dcn=22&amp;is_group=0000&amp;is_year=2024" TargetMode="External"/><Relationship Id="rId7" Type="http://schemas.openxmlformats.org/officeDocument/2006/relationships/image" Target="../media/image2.png"/><Relationship Id="rId2" Type="http://schemas.openxmlformats.org/officeDocument/2006/relationships/notesSlide" Target="../notesSlides/notesSlide35.xml"/><Relationship Id="rId1" Type="http://schemas.openxmlformats.org/officeDocument/2006/relationships/slideLayout" Target="../slideLayouts/slideLayout1.xml"/><Relationship Id="rId6" Type="http://schemas.openxmlformats.org/officeDocument/2006/relationships/hyperlink" Target="https://mentor.ieee.org/802.18/documents?is_dcn=27&amp;is_group=0000&amp;is_year=2024" TargetMode="External"/><Relationship Id="rId5" Type="http://schemas.openxmlformats.org/officeDocument/2006/relationships/hyperlink" Target="https://tdra.gov.ae/-/media/About/regulations-and-ruling/AR/Res-35-of-2023--UWB-and-SDR-5.ashx" TargetMode="External"/><Relationship Id="rId4" Type="http://schemas.openxmlformats.org/officeDocument/2006/relationships/hyperlink" Target="https://mentor.ieee.org/802.18/documents?is_dcn=24&amp;is_group=0000&amp;is_year=2024"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3" Type="http://schemas.openxmlformats.org/officeDocument/2006/relationships/hyperlink" Target="https://www.federalregister.gov/documents/2024/02/20/2024-03400/request-for-information-on-the-national-spectrum-research-and-development-plan?utm_campaign=subscription+mailing+list&amp;utm_medium=email&amp;utm_source=federalregister.gov" TargetMode="External"/><Relationship Id="rId2" Type="http://schemas.openxmlformats.org/officeDocument/2006/relationships/notesSlide" Target="../notesSlides/notesSlide36.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fcc.gov/march-2024-open-commission-meeting" TargetMode="External"/></Relationships>
</file>

<file path=ppt/slides/_rels/slide61.xml.rels><?xml version="1.0" encoding="UTF-8" standalone="yes"?>
<Relationships xmlns="http://schemas.openxmlformats.org/package/2006/relationships"><Relationship Id="rId3" Type="http://schemas.openxmlformats.org/officeDocument/2006/relationships/hyperlink" Target="https://www.coms-auth.hk/filemanager/statement/en/upload/632/ca_statement_20240301.pdf" TargetMode="External"/><Relationship Id="rId2" Type="http://schemas.openxmlformats.org/officeDocument/2006/relationships/notesSlide" Target="../notesSlides/notesSlide37.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www.airmeet.com/e/f55bf7f0-d488-11ee-ae77-858fdb62d007" TargetMode="External"/><Relationship Id="rId4" Type="http://schemas.openxmlformats.org/officeDocument/2006/relationships/hyperlink" Target="https://www.mcmc.gov.my/skmmgovmy/media/General/pdf2/Class-Assignment-No-1-of-2024.pdf" TargetMode="Externa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8/dcn/24/18-24-0010-00-0000-liaison-from-itu-r-radiocommunication-study-group-7-question-itu-r-236-3-7.docx" TargetMode="External"/><Relationship Id="rId7" Type="http://schemas.openxmlformats.org/officeDocument/2006/relationships/image" Target="../media/image2.png"/><Relationship Id="rId2" Type="http://schemas.openxmlformats.org/officeDocument/2006/relationships/notesSlide" Target="../notesSlides/notesSlide38.xml"/><Relationship Id="rId1" Type="http://schemas.openxmlformats.org/officeDocument/2006/relationships/slideLayout" Target="../slideLayouts/slideLayout1.xml"/><Relationship Id="rId6" Type="http://schemas.openxmlformats.org/officeDocument/2006/relationships/hyperlink" Target="https://www.ngmn.org/wp-content/uploads/ITU-R_FRAMEWORK_FOR_IMT-2030.pdf" TargetMode="External"/><Relationship Id="rId5" Type="http://schemas.openxmlformats.org/officeDocument/2006/relationships/hyperlink" Target="https://mentor.ieee.org/802.18/dcn/24/18-24-0017-00-0000-liaison-from-itu-r-working-party-5d-availability-of-addendum-1-to-circular-letter-5-lcce-109.docx" TargetMode="External"/><Relationship Id="rId4" Type="http://schemas.openxmlformats.org/officeDocument/2006/relationships/hyperlink" Target="https://mentor.ieee.org/802.18/dcn/24/18-24-0016-00-0000-liaison-from-itu-r-working-party-5d-re-wrc-27-agenda-item-1-7.pdf" TargetMode="External"/></Relationships>
</file>

<file path=ppt/slides/_rels/slide6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2.xml"/><Relationship Id="rId1" Type="http://schemas.openxmlformats.org/officeDocument/2006/relationships/slideLayout" Target="../slideLayouts/slideLayout1.xml"/><Relationship Id="rId4" Type="http://schemas.openxmlformats.org/officeDocument/2006/relationships/hyperlink" Target="https://calendar.google.com/calendar/u/0/embed?src=c2gedttabtbj4bps23j4847004@group.calendar.google.com&amp;ctz=America/New_York" TargetMode="External"/></Relationships>
</file>

<file path=ppt/slides/_rels/slide69.xml.rels><?xml version="1.0" encoding="UTF-8" standalone="yes"?>
<Relationships xmlns="http://schemas.openxmlformats.org/package/2006/relationships"><Relationship Id="rId3" Type="http://schemas.openxmlformats.org/officeDocument/2006/relationships/hyperlink" Target="https://mtgevents.com.au/ieee2024/" TargetMode="External"/><Relationship Id="rId2" Type="http://schemas.openxmlformats.org/officeDocument/2006/relationships/notesSlide" Target="../notesSlides/notesSlide4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36550"/>
            <a:ext cx="2303451" cy="273050"/>
          </a:xfrm>
        </p:spPr>
        <p:txBody>
          <a:bodyPr/>
          <a:lstStyle/>
          <a:p>
            <a:r>
              <a:rPr lang="en-US" dirty="0" smtClean="0"/>
              <a:t>March 2024</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895600" y="1435894"/>
            <a:ext cx="8529655"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Times New Roman" charset="0"/>
              </a:rPr>
              <a:t>2024 March RR-TAG </a:t>
            </a:r>
            <a:br>
              <a:rPr lang="en-US" dirty="0" smtClean="0">
                <a:latin typeface="Times New Roman" charset="0"/>
              </a:rPr>
            </a:br>
            <a:r>
              <a:rPr lang="en-US" dirty="0" smtClean="0">
                <a:latin typeface="Times New Roman" charset="0"/>
              </a:rPr>
              <a:t>Supplementary Materials</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12 March 2024</a:t>
            </a:r>
            <a:endParaRPr lang="en-GB" sz="2000" b="0" dirty="0"/>
          </a:p>
        </p:txBody>
      </p:sp>
      <p:sp>
        <p:nvSpPr>
          <p:cNvPr id="3076" name="Rectangle 4"/>
          <p:cNvSpPr>
            <a:spLocks noChangeArrowheads="1"/>
          </p:cNvSpPr>
          <p:nvPr/>
        </p:nvSpPr>
        <p:spPr bwMode="auto">
          <a:xfrm>
            <a:off x="2556746"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pic>
        <p:nvPicPr>
          <p:cNvPr id="10" name="Picture 9"/>
          <p:cNvPicPr>
            <a:picLocks noChangeAspect="1"/>
          </p:cNvPicPr>
          <p:nvPr/>
        </p:nvPicPr>
        <p:blipFill>
          <a:blip r:embed="rId4"/>
          <a:stretch>
            <a:fillRect/>
          </a:stretch>
        </p:blipFill>
        <p:spPr>
          <a:xfrm>
            <a:off x="7162800" y="6452587"/>
            <a:ext cx="4334632" cy="329213"/>
          </a:xfrm>
          <a:prstGeom prst="rect">
            <a:avLst/>
          </a:prstGeom>
        </p:spPr>
      </p:pic>
      <p:graphicFrame>
        <p:nvGraphicFramePr>
          <p:cNvPr id="11" name="Object 11"/>
          <p:cNvGraphicFramePr>
            <a:graphicFrameLocks noChangeAspect="1"/>
          </p:cNvGraphicFramePr>
          <p:nvPr>
            <p:extLst>
              <p:ext uri="{D42A27DB-BD31-4B8C-83A1-F6EECF244321}">
                <p14:modId xmlns:p14="http://schemas.microsoft.com/office/powerpoint/2010/main" val="287328391"/>
              </p:ext>
            </p:extLst>
          </p:nvPr>
        </p:nvGraphicFramePr>
        <p:xfrm>
          <a:off x="2514600" y="4191000"/>
          <a:ext cx="9115425" cy="4800600"/>
        </p:xfrm>
        <a:graphic>
          <a:graphicData uri="http://schemas.openxmlformats.org/presentationml/2006/ole">
            <mc:AlternateContent xmlns:mc="http://schemas.openxmlformats.org/markup-compatibility/2006">
              <mc:Choice xmlns:v="urn:schemas-microsoft-com:vml" Requires="v">
                <p:oleObj spid="_x0000_s3241" name="Document" r:id="rId5" imgW="8284803" imgH="4499241" progId="Word.Document.8">
                  <p:embed/>
                </p:oleObj>
              </mc:Choice>
              <mc:Fallback>
                <p:oleObj name="Document" r:id="rId5" imgW="8284803" imgH="4499241" progId="Word.Document.8">
                  <p:embed/>
                  <p:pic>
                    <p:nvPicPr>
                      <p:cNvPr id="0" name=""/>
                      <p:cNvPicPr>
                        <a:picLocks noChangeAspect="1" noChangeArrowheads="1"/>
                      </p:cNvPicPr>
                      <p:nvPr/>
                    </p:nvPicPr>
                    <p:blipFill>
                      <a:blip r:embed="rId6"/>
                      <a:srcRect/>
                      <a:stretch>
                        <a:fillRect/>
                      </a:stretch>
                    </p:blipFill>
                    <p:spPr bwMode="auto">
                      <a:xfrm>
                        <a:off x="2514600" y="4191000"/>
                        <a:ext cx="9115425" cy="48006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March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a:t>
            </a:r>
            <a:r>
              <a:rPr lang="en-US" sz="2800" dirty="0">
                <a:solidFill>
                  <a:srgbClr val="0070C0"/>
                </a:solidFill>
              </a:rPr>
              <a:t>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10</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March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11</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a:t>
            </a:r>
            <a:r>
              <a:rPr lang="en-US" altLang="en-US" sz="1600" b="1" smtClean="0">
                <a:solidFill>
                  <a:schemeClr val="tx1"/>
                </a:solidFill>
                <a:latin typeface="+mj-lt"/>
                <a:cs typeface="Arial" panose="020B0604020202020204" pitchFamily="34" charset="0"/>
                <a:hlinkClick r:id="rId3"/>
              </a:rPr>
              <a:t>standards.ieee.org/develop/policies/antitrust.pdf</a:t>
            </a:r>
            <a:r>
              <a:rPr lang="en-US" altLang="en-US" sz="1600" b="1"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March 2024</a:t>
            </a:r>
            <a:endParaRPr lang="en-GB" dirty="0"/>
          </a:p>
        </p:txBody>
      </p:sp>
      <p:sp>
        <p:nvSpPr>
          <p:cNvPr id="7" name="Rectangle 6">
            <a:extLst>
              <a:ext uri="{FF2B5EF4-FFF2-40B4-BE49-F238E27FC236}">
                <a16:creationId xmlns=""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smtClean="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March 2024</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March 2024</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2.2:  Meeting decorum and reminders </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15</a:t>
            </a:r>
            <a:endParaRPr lang="en-US" altLang="en-US" sz="1200" b="0" dirty="0"/>
          </a:p>
        </p:txBody>
      </p:sp>
    </p:spTree>
    <p:extLst>
      <p:ext uri="{BB962C8B-B14F-4D97-AF65-F5344CB8AC3E}">
        <p14:creationId xmlns:p14="http://schemas.microsoft.com/office/powerpoint/2010/main" val="24118872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Recording attendance and </a:t>
            </a:r>
            <a:r>
              <a:rPr lang="en-US" sz="2800" dirty="0">
                <a:solidFill>
                  <a:srgbClr val="0070C0"/>
                </a:solidFill>
              </a:rPr>
              <a:t>m</a:t>
            </a:r>
            <a:r>
              <a:rPr lang="en-US" sz="2800" dirty="0" smtClean="0">
                <a:solidFill>
                  <a:srgbClr val="0070C0"/>
                </a:solidFill>
              </a:rPr>
              <a:t>eeting reminders</a:t>
            </a:r>
            <a:endParaRPr lang="en-US" sz="2800" dirty="0">
              <a:solidFill>
                <a:schemeClr val="tx1"/>
              </a:solidFill>
            </a:endParaRPr>
          </a:p>
        </p:txBody>
      </p:sp>
      <p:sp>
        <p:nvSpPr>
          <p:cNvPr id="10" name="Content Placeholder 2"/>
          <p:cNvSpPr>
            <a:spLocks noGrp="1"/>
          </p:cNvSpPr>
          <p:nvPr>
            <p:ph idx="1"/>
          </p:nvPr>
        </p:nvSpPr>
        <p:spPr>
          <a:xfrm>
            <a:off x="914400" y="1525587"/>
            <a:ext cx="10475384" cy="4722813"/>
          </a:xfrm>
        </p:spPr>
        <p:txBody>
          <a:bodyPr/>
          <a:lstStyle/>
          <a:p>
            <a:pPr marL="230188" marR="117475" indent="-230188" algn="just">
              <a:buChar char="•"/>
              <a:tabLst>
                <a:tab pos="230188" algn="l"/>
              </a:tabLst>
            </a:pPr>
            <a:r>
              <a:rPr lang="en-US" sz="1800" spc="-5" dirty="0" smtClean="0">
                <a:latin typeface="+mj-lt"/>
                <a:cs typeface="Arial"/>
              </a:rPr>
              <a:t>Recording attendance:</a:t>
            </a:r>
            <a:endParaRPr lang="en-US" sz="1800" spc="-5" dirty="0">
              <a:latin typeface="+mj-lt"/>
              <a:cs typeface="Arial"/>
            </a:endParaRPr>
          </a:p>
          <a:p>
            <a:pPr marL="630238" marR="117475" lvl="1" indent="-230188" algn="just">
              <a:spcBef>
                <a:spcPts val="600"/>
              </a:spcBef>
              <a:buChar char="•"/>
              <a:tabLst>
                <a:tab pos="230188" algn="l"/>
              </a:tabLst>
            </a:pPr>
            <a:r>
              <a:rPr lang="en-US" sz="1600" spc="-5" dirty="0" smtClean="0">
                <a:solidFill>
                  <a:schemeClr val="tx1"/>
                </a:solidFill>
                <a:latin typeface="+mj-lt"/>
                <a:cs typeface="Arial"/>
              </a:rPr>
              <a:t>IMAT is used </a:t>
            </a:r>
            <a:r>
              <a:rPr lang="en-US" sz="1600" spc="-5" dirty="0">
                <a:solidFill>
                  <a:schemeClr val="tx1"/>
                </a:solidFill>
                <a:latin typeface="+mj-lt"/>
                <a:cs typeface="Arial"/>
              </a:rPr>
              <a:t>for this </a:t>
            </a:r>
            <a:r>
              <a:rPr lang="en-US" sz="1600" spc="-5" dirty="0" smtClean="0">
                <a:solidFill>
                  <a:schemeClr val="tx1"/>
                </a:solidFill>
                <a:latin typeface="+mj-lt"/>
                <a:cs typeface="Arial"/>
              </a:rPr>
              <a:t>session</a:t>
            </a:r>
          </a:p>
          <a:p>
            <a:pPr marL="1030288" marR="117475" lvl="2" indent="-230188" algn="just">
              <a:spcBef>
                <a:spcPts val="0"/>
              </a:spcBef>
              <a:buChar char="•"/>
              <a:tabLst>
                <a:tab pos="230188" algn="l"/>
              </a:tabLst>
            </a:pPr>
            <a:r>
              <a:rPr lang="en-US" sz="1600" spc="-5" dirty="0">
                <a:solidFill>
                  <a:srgbClr val="FF0000"/>
                </a:solidFill>
                <a:latin typeface="+mj-lt"/>
                <a:cs typeface="Arial"/>
                <a:hlinkClick r:id="rId3"/>
              </a:rPr>
              <a:t>https://imat.ieee.org/my-site/home</a:t>
            </a:r>
            <a:endParaRPr lang="en-US" sz="16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800" spc="-5" dirty="0" smtClean="0">
              <a:cs typeface="Arial"/>
            </a:endParaRPr>
          </a:p>
          <a:p>
            <a:pPr marL="230188" marR="117475" indent="-230188" algn="just">
              <a:buFont typeface="Times New Roman" pitchFamily="16" charset="0"/>
              <a:buChar char="•"/>
              <a:tabLst>
                <a:tab pos="230188" algn="l"/>
              </a:tabLst>
            </a:pPr>
            <a:r>
              <a:rPr lang="en-US" sz="1800" spc="-5" dirty="0" smtClean="0">
                <a:cs typeface="Arial"/>
              </a:rPr>
              <a:t>Meeting reminders</a:t>
            </a:r>
            <a:endParaRPr lang="en-US" sz="1600" spc="-5" dirty="0" smtClean="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Please ensure </a:t>
            </a:r>
            <a:r>
              <a:rPr lang="en-US" sz="1600" spc="-5" dirty="0">
                <a:latin typeface="+mj-lt"/>
                <a:cs typeface="Arial"/>
              </a:rPr>
              <a:t>that the following information is listed correctly when joining the call: </a:t>
            </a:r>
            <a:r>
              <a:rPr lang="en-US" sz="1600" spc="-5" dirty="0" smtClean="0">
                <a:latin typeface="+mj-lt"/>
                <a:cs typeface="Arial"/>
              </a:rPr>
              <a:t>“FIRST </a:t>
            </a:r>
            <a:r>
              <a:rPr lang="en-US" sz="1600" spc="-5" dirty="0">
                <a:latin typeface="+mj-lt"/>
                <a:cs typeface="Arial"/>
              </a:rPr>
              <a:t>NAME LAST NAME, </a:t>
            </a:r>
            <a:r>
              <a:rPr lang="en-US" sz="1600" spc="-5" dirty="0" smtClean="0">
                <a:latin typeface="+mj-lt"/>
                <a:cs typeface="Arial"/>
              </a:rPr>
              <a:t>Affiliation” </a:t>
            </a: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a:t>
            </a:r>
            <a:r>
              <a:rPr lang="en-US" sz="1600" spc="-5" dirty="0" smtClean="0">
                <a:latin typeface="+mj-lt"/>
                <a:cs typeface="Arial"/>
              </a:rPr>
              <a:t>mute </a:t>
            </a:r>
            <a:r>
              <a:rPr lang="en-US" sz="1600" spc="-5" dirty="0">
                <a:latin typeface="+mj-lt"/>
                <a:cs typeface="Arial"/>
              </a:rPr>
              <a:t>when </a:t>
            </a:r>
            <a:r>
              <a:rPr lang="en-US" sz="1600" spc="-5" dirty="0" smtClean="0">
                <a:latin typeface="+mj-lt"/>
                <a:cs typeface="Arial"/>
              </a:rPr>
              <a:t>not speaking, </a:t>
            </a:r>
            <a:r>
              <a:rPr lang="en-US" sz="1600" spc="-5" dirty="0">
                <a:latin typeface="+mj-lt"/>
                <a:cs typeface="Arial"/>
              </a:rPr>
              <a:t>thank </a:t>
            </a:r>
            <a:r>
              <a:rPr lang="en-US" sz="1600" spc="-5" dirty="0" smtClean="0">
                <a:latin typeface="+mj-lt"/>
                <a:cs typeface="Arial"/>
              </a:rPr>
              <a:t>you</a:t>
            </a: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Press </a:t>
            </a:r>
            <a:r>
              <a:rPr lang="en-US" sz="1600" spc="-5" dirty="0">
                <a:solidFill>
                  <a:srgbClr val="FF0000"/>
                </a:solidFill>
                <a:latin typeface="+mj-lt"/>
                <a:cs typeface="Arial"/>
              </a:rPr>
              <a:t>are required (i.e., anyone reporting publicly on this meeting) to announce their presence (per IEEE SA Standards Board </a:t>
            </a:r>
            <a:r>
              <a:rPr lang="en-US" sz="1600" spc="-5" dirty="0" smtClean="0">
                <a:solidFill>
                  <a:srgbClr val="FF0000"/>
                </a:solidFill>
                <a:latin typeface="+mj-lt"/>
                <a:cs typeface="Arial"/>
              </a:rPr>
              <a:t>Operations </a:t>
            </a:r>
            <a:r>
              <a:rPr lang="en-US" sz="1600" spc="-5" dirty="0">
                <a:solidFill>
                  <a:srgbClr val="FF0000"/>
                </a:solidFill>
                <a:latin typeface="+mj-lt"/>
                <a:cs typeface="Arial"/>
              </a:rPr>
              <a:t>Manual)</a:t>
            </a:r>
          </a:p>
          <a:p>
            <a:pPr marL="630238" marR="117475" lvl="1" indent="-230188" algn="just">
              <a:spcBef>
                <a:spcPts val="600"/>
              </a:spcBef>
              <a:buChar char="•"/>
              <a:tabLst>
                <a:tab pos="230188" algn="l"/>
              </a:tabLst>
            </a:pPr>
            <a:endParaRPr lang="en-US" sz="1600" spc="-5" dirty="0">
              <a:latin typeface="+mj-lt"/>
              <a:cs typeface="Arial"/>
            </a:endParaRP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March 2024</a:t>
            </a:r>
            <a:endParaRPr lang="en-GB" dirty="0"/>
          </a:p>
        </p:txBody>
      </p:sp>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logistics</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Mixed-mode meeting</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latin typeface="+mj-lt"/>
                <a:cs typeface="Arial"/>
              </a:rPr>
              <a:t>In person:   </a:t>
            </a:r>
          </a:p>
          <a:p>
            <a:pPr marL="1030288" marR="117475" lvl="2" indent="-230188" algn="just">
              <a:buFont typeface="Times New Roman" pitchFamily="16" charset="0"/>
              <a:buChar char="•"/>
              <a:tabLst>
                <a:tab pos="230188" algn="l"/>
              </a:tabLst>
            </a:pPr>
            <a:r>
              <a:rPr lang="en-US" sz="1400" spc="-5" dirty="0" smtClean="0">
                <a:latin typeface="+mj-lt"/>
                <a:cs typeface="Arial"/>
              </a:rPr>
              <a:t>The meeting venue is </a:t>
            </a:r>
            <a:r>
              <a:rPr lang="en-US" sz="1400" dirty="0"/>
              <a:t>Hyatt Regency Denver at Colorado Convention </a:t>
            </a:r>
            <a:r>
              <a:rPr lang="en-US" sz="1400" dirty="0" smtClean="0"/>
              <a:t>Center</a:t>
            </a:r>
            <a:r>
              <a:rPr lang="sv-SE" sz="1400" dirty="0" smtClean="0"/>
              <a:t>, Denver, CO, </a:t>
            </a:r>
            <a:r>
              <a:rPr lang="sv-SE" sz="1400" dirty="0"/>
              <a:t>USA</a:t>
            </a:r>
            <a:endParaRPr lang="en-US" sz="1400" spc="-5" dirty="0" smtClean="0">
              <a:latin typeface="+mj-lt"/>
              <a:cs typeface="Arial"/>
            </a:endParaRPr>
          </a:p>
          <a:p>
            <a:pPr marL="1030288" marR="117475" lvl="2" indent="-230188" algn="just">
              <a:buFont typeface="Times New Roman" pitchFamily="16" charset="0"/>
              <a:buChar char="•"/>
              <a:tabLst>
                <a:tab pos="230188" algn="l"/>
              </a:tabLst>
            </a:pPr>
            <a:r>
              <a:rPr lang="en-US" sz="1400" spc="-5" dirty="0" smtClean="0">
                <a:solidFill>
                  <a:schemeClr val="tx1"/>
                </a:solidFill>
                <a:latin typeface="+mj-lt"/>
                <a:cs typeface="Arial"/>
              </a:rPr>
              <a:t>Must</a:t>
            </a:r>
            <a:r>
              <a:rPr lang="en-US" sz="1400" spc="-5" dirty="0" smtClean="0">
                <a:solidFill>
                  <a:srgbClr val="FF0000"/>
                </a:solidFill>
                <a:latin typeface="+mj-lt"/>
                <a:cs typeface="Arial"/>
              </a:rPr>
              <a:t> </a:t>
            </a: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for queue and voting management (see below) </a:t>
            </a:r>
            <a:r>
              <a:rPr lang="en-US" sz="1400" spc="-5" dirty="0" smtClean="0">
                <a:solidFill>
                  <a:srgbClr val="FF0000"/>
                </a:solidFill>
                <a:latin typeface="+mj-lt"/>
                <a:cs typeface="Arial"/>
              </a:rPr>
              <a:t>with audio and video disabled</a:t>
            </a:r>
            <a:r>
              <a:rPr lang="en-US" sz="1400" spc="-5" dirty="0" smtClean="0">
                <a:latin typeface="+mj-lt"/>
                <a:cs typeface="Arial"/>
              </a:rPr>
              <a:t>.</a:t>
            </a:r>
            <a:endParaRPr lang="en-US" sz="12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Remote:  </a:t>
            </a:r>
          </a:p>
          <a:p>
            <a:pPr marL="1030288" marR="117475" lvl="2" indent="-230188" algn="just">
              <a:buFont typeface="Times New Roman" pitchFamily="16" charset="0"/>
              <a:buChar char="•"/>
              <a:tabLst>
                <a:tab pos="230188" algn="l"/>
              </a:tabLst>
            </a:pP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a:t>
            </a:r>
            <a:r>
              <a:rPr lang="en-US" sz="1400" spc="-5" dirty="0" smtClean="0">
                <a:solidFill>
                  <a:srgbClr val="FF0000"/>
                </a:solidFill>
                <a:latin typeface="+mj-lt"/>
                <a:cs typeface="Arial"/>
              </a:rPr>
              <a:t>with video disabled</a:t>
            </a:r>
            <a:r>
              <a:rPr lang="en-US" sz="1400" spc="-5" dirty="0" smtClean="0">
                <a:latin typeface="+mj-lt"/>
                <a:cs typeface="Arial"/>
              </a:rPr>
              <a:t>. </a:t>
            </a:r>
          </a:p>
          <a:p>
            <a:pPr marL="1030288" marR="117475" lvl="2" indent="-230188" algn="just">
              <a:buFont typeface="Times New Roman" pitchFamily="16" charset="0"/>
              <a:buChar char="•"/>
              <a:tabLst>
                <a:tab pos="230188" algn="l"/>
              </a:tabLst>
            </a:pPr>
            <a:r>
              <a:rPr lang="en-US" sz="1400" spc="-5" dirty="0" smtClean="0">
                <a:latin typeface="+mj-lt"/>
                <a:cs typeface="Arial"/>
              </a:rPr>
              <a:t>Set your audio as “Music mode”.  See </a:t>
            </a:r>
            <a:r>
              <a:rPr lang="en-US" sz="1400" spc="-5" dirty="0" smtClean="0">
                <a:latin typeface="+mj-lt"/>
                <a:cs typeface="Arial"/>
                <a:hlinkClick r:id="rId3"/>
              </a:rPr>
              <a:t>slide 19</a:t>
            </a:r>
            <a:r>
              <a:rPr lang="en-US" sz="1400" spc="-5" dirty="0" smtClean="0">
                <a:latin typeface="+mj-lt"/>
                <a:cs typeface="Arial"/>
              </a:rPr>
              <a:t> of the mixed-mode meeting AV training for details.</a:t>
            </a:r>
          </a:p>
          <a:p>
            <a:pPr marL="630238" marR="117475" lvl="1" indent="-230188" algn="just">
              <a:buFont typeface="Times New Roman" pitchFamily="16" charset="0"/>
              <a:buChar char="•"/>
              <a:tabLst>
                <a:tab pos="230188" algn="l"/>
              </a:tabLst>
            </a:pPr>
            <a:r>
              <a:rPr lang="en-US" sz="1600" dirty="0" smtClean="0">
                <a:solidFill>
                  <a:schemeClr val="tx1"/>
                </a:solidFill>
                <a:cs typeface="Arial" panose="020B0604020202020204" pitchFamily="34" charset="0"/>
              </a:rPr>
              <a:t>Call-in </a:t>
            </a:r>
            <a:r>
              <a:rPr lang="en-US" sz="1600" dirty="0">
                <a:solidFill>
                  <a:schemeClr val="tx1"/>
                </a:solidFill>
                <a:cs typeface="Arial" panose="020B0604020202020204" pitchFamily="34" charset="0"/>
              </a:rPr>
              <a:t>info </a:t>
            </a:r>
            <a:endParaRPr lang="en-US" sz="1600" dirty="0" smtClean="0">
              <a:solidFill>
                <a:schemeClr val="tx1"/>
              </a:solidFill>
              <a:cs typeface="Arial" panose="020B0604020202020204" pitchFamily="34" charset="0"/>
            </a:endParaRPr>
          </a:p>
          <a:p>
            <a:pPr marL="1030288" marR="117475" lvl="2" indent="-230188" algn="just">
              <a:buFont typeface="Times New Roman" pitchFamily="16" charset="0"/>
              <a:buChar char="•"/>
              <a:tabLst>
                <a:tab pos="230188" algn="l"/>
              </a:tabLst>
            </a:pPr>
            <a:r>
              <a:rPr lang="en-US" sz="1400" dirty="0" smtClean="0">
                <a:solidFill>
                  <a:schemeClr val="tx1"/>
                </a:solidFill>
                <a:cs typeface="Arial" panose="020B0604020202020204" pitchFamily="34" charset="0"/>
              </a:rPr>
              <a:t>Available at </a:t>
            </a:r>
            <a:r>
              <a:rPr lang="en-US" sz="1400" dirty="0" smtClean="0">
                <a:solidFill>
                  <a:schemeClr val="tx1"/>
                </a:solidFill>
                <a:cs typeface="Arial" panose="020B0604020202020204" pitchFamily="34" charset="0"/>
                <a:hlinkClick r:id="rId4"/>
              </a:rPr>
              <a:t>Google </a:t>
            </a:r>
            <a:r>
              <a:rPr lang="en-US" sz="1400" dirty="0">
                <a:solidFill>
                  <a:schemeClr val="tx1"/>
                </a:solidFill>
                <a:cs typeface="Arial" panose="020B0604020202020204" pitchFamily="34" charset="0"/>
                <a:hlinkClick r:id="rId4"/>
              </a:rPr>
              <a:t>Calendar</a:t>
            </a:r>
            <a:endParaRPr lang="en-US" sz="1400" spc="-5" dirty="0" smtClean="0">
              <a:latin typeface="+mj-lt"/>
              <a:cs typeface="Arial"/>
            </a:endParaRPr>
          </a:p>
          <a:p>
            <a:pPr marL="630238" marR="117475" lvl="1" indent="-230188" algn="just">
              <a:buClrTx/>
              <a:buFont typeface="Times New Roman" pitchFamily="16" charset="0"/>
              <a:buChar char="•"/>
              <a:tabLst>
                <a:tab pos="230188" algn="l"/>
              </a:tabLst>
            </a:pPr>
            <a:endParaRPr lang="en-US" sz="1600" dirty="0" smtClean="0"/>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Queue and voting management</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cs typeface="Arial"/>
              </a:rPr>
              <a:t>Regardless of your participation type, </a:t>
            </a:r>
          </a:p>
          <a:p>
            <a:pPr marL="1030288" marR="117475" lvl="2" indent="-230188" algn="just">
              <a:buFont typeface="Times New Roman" pitchFamily="16" charset="0"/>
              <a:buChar char="•"/>
              <a:tabLst>
                <a:tab pos="230188" algn="l"/>
              </a:tabLst>
            </a:pPr>
            <a:r>
              <a:rPr lang="en-US" sz="1400" spc="-5" dirty="0" smtClean="0">
                <a:solidFill>
                  <a:schemeClr val="tx1"/>
                </a:solidFill>
                <a:cs typeface="Arial"/>
              </a:rPr>
              <a:t>When you want to be on the queue for comment, </a:t>
            </a:r>
            <a:r>
              <a:rPr lang="en-US" sz="1400" spc="-5" dirty="0">
                <a:solidFill>
                  <a:schemeClr val="tx1"/>
                </a:solidFill>
                <a:cs typeface="Arial"/>
              </a:rPr>
              <a:t>please type “Q” or “q” in the </a:t>
            </a:r>
            <a:r>
              <a:rPr lang="en-US" sz="1400" spc="-5" dirty="0" err="1" smtClean="0">
                <a:solidFill>
                  <a:schemeClr val="tx1"/>
                </a:solidFill>
                <a:cs typeface="Arial"/>
              </a:rPr>
              <a:t>Webex</a:t>
            </a:r>
            <a:r>
              <a:rPr lang="en-US" sz="1400" spc="-5" dirty="0" smtClean="0">
                <a:solidFill>
                  <a:schemeClr val="tx1"/>
                </a:solidFill>
                <a:cs typeface="Arial"/>
              </a:rPr>
              <a:t> chat window </a:t>
            </a:r>
          </a:p>
          <a:p>
            <a:pPr marL="1030288" marR="117475" lvl="2" indent="-230188" algn="just">
              <a:buFont typeface="Times New Roman" pitchFamily="16" charset="0"/>
              <a:buChar char="•"/>
              <a:tabLst>
                <a:tab pos="230188" algn="l"/>
              </a:tabLst>
            </a:pPr>
            <a:r>
              <a:rPr lang="en-US" sz="1400" spc="-5" dirty="0" smtClean="0">
                <a:cs typeface="Arial"/>
              </a:rPr>
              <a:t>For non-officer election agendas, please cast your vote for any straw poll or motion using </a:t>
            </a:r>
            <a:r>
              <a:rPr lang="en-US" sz="1400" spc="-5" dirty="0" err="1" smtClean="0">
                <a:cs typeface="Arial"/>
              </a:rPr>
              <a:t>Webex</a:t>
            </a:r>
            <a:endParaRPr lang="en-US" sz="1400" spc="-5" dirty="0" smtClean="0">
              <a:cs typeface="Arial"/>
            </a:endParaRPr>
          </a:p>
          <a:p>
            <a:pPr marL="1030288" marR="117475" lvl="2" indent="-230188" algn="just">
              <a:buFont typeface="Times New Roman" pitchFamily="16" charset="0"/>
              <a:buChar char="•"/>
              <a:tabLst>
                <a:tab pos="230188" algn="l"/>
              </a:tabLst>
            </a:pPr>
            <a:r>
              <a:rPr lang="en-US" sz="1400" spc="-5" dirty="0">
                <a:solidFill>
                  <a:srgbClr val="FF0000"/>
                </a:solidFill>
                <a:cs typeface="Arial"/>
              </a:rPr>
              <a:t>For </a:t>
            </a:r>
            <a:r>
              <a:rPr lang="en-US" sz="1400" spc="-5" dirty="0" smtClean="0">
                <a:solidFill>
                  <a:srgbClr val="FF0000"/>
                </a:solidFill>
                <a:cs typeface="Arial"/>
              </a:rPr>
              <a:t>officer </a:t>
            </a:r>
            <a:r>
              <a:rPr lang="en-US" sz="1400" spc="-5" dirty="0">
                <a:solidFill>
                  <a:srgbClr val="FF0000"/>
                </a:solidFill>
                <a:cs typeface="Arial"/>
              </a:rPr>
              <a:t>election </a:t>
            </a:r>
            <a:r>
              <a:rPr lang="en-US" sz="1400" spc="-5" dirty="0" smtClean="0">
                <a:solidFill>
                  <a:srgbClr val="FF0000"/>
                </a:solidFill>
                <a:cs typeface="Arial"/>
              </a:rPr>
              <a:t>agendas, </a:t>
            </a:r>
            <a:r>
              <a:rPr lang="en-US" sz="1400" spc="-5" dirty="0">
                <a:solidFill>
                  <a:srgbClr val="FF0000"/>
                </a:solidFill>
                <a:cs typeface="Arial"/>
              </a:rPr>
              <a:t>please cast your vote for </a:t>
            </a:r>
            <a:r>
              <a:rPr lang="en-US" sz="1400" spc="-5" dirty="0" smtClean="0">
                <a:solidFill>
                  <a:srgbClr val="FF0000"/>
                </a:solidFill>
                <a:cs typeface="Arial"/>
              </a:rPr>
              <a:t>motion </a:t>
            </a:r>
            <a:r>
              <a:rPr lang="en-US" sz="1400" spc="-5" dirty="0">
                <a:solidFill>
                  <a:srgbClr val="FF0000"/>
                </a:solidFill>
                <a:cs typeface="Arial"/>
              </a:rPr>
              <a:t>using </a:t>
            </a:r>
            <a:r>
              <a:rPr lang="en-US" sz="1400" spc="-5" dirty="0" err="1" smtClean="0">
                <a:solidFill>
                  <a:srgbClr val="FF0000"/>
                </a:solidFill>
                <a:cs typeface="Arial"/>
              </a:rPr>
              <a:t>DirectVote</a:t>
            </a:r>
            <a:r>
              <a:rPr lang="en-US" sz="1400" spc="-5" dirty="0" smtClean="0">
                <a:solidFill>
                  <a:srgbClr val="FF0000"/>
                </a:solidFill>
                <a:cs typeface="Arial"/>
              </a:rPr>
              <a:t> Line</a:t>
            </a:r>
            <a:endParaRPr lang="en-US" sz="1400" spc="-5" dirty="0">
              <a:solidFill>
                <a:srgbClr val="FF0000"/>
              </a:solidFill>
              <a:cs typeface="Arial"/>
            </a:endParaRPr>
          </a:p>
          <a:p>
            <a:pPr marL="1030288" marR="117475" lvl="2" indent="-230188" algn="just">
              <a:buFont typeface="Times New Roman" pitchFamily="16" charset="0"/>
              <a:buChar char="•"/>
              <a:tabLst>
                <a:tab pos="230188" algn="l"/>
              </a:tabLst>
            </a:pPr>
            <a:endParaRPr lang="en-US" sz="14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March 2024</a:t>
            </a:r>
            <a:endParaRPr lang="en-GB" dirty="0"/>
          </a:p>
        </p:txBody>
      </p:sp>
    </p:spTree>
    <p:extLst>
      <p:ext uri="{BB962C8B-B14F-4D97-AF65-F5344CB8AC3E}">
        <p14:creationId xmlns:p14="http://schemas.microsoft.com/office/powerpoint/2010/main" val="21973481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Reciprocal credit</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mj-lt"/>
                <a:ea typeface="Times New Roman" panose="02020603050405020304" pitchFamily="18" charset="0"/>
              </a:rPr>
              <a:t>Reciprocal credit</a:t>
            </a:r>
            <a:r>
              <a:rPr lang="en-US" sz="1800" dirty="0">
                <a:solidFill>
                  <a:schemeClr val="tx1"/>
                </a:solidFill>
                <a:latin typeface="+mj-lt"/>
                <a:ea typeface="Times New Roman" panose="02020603050405020304" pitchFamily="18" charset="0"/>
              </a:rPr>
              <a:t> </a:t>
            </a:r>
            <a:r>
              <a:rPr lang="en-US" sz="1800" dirty="0" smtClean="0">
                <a:solidFill>
                  <a:schemeClr val="tx1"/>
                </a:solidFill>
                <a:latin typeface="+mj-lt"/>
              </a:rPr>
              <a:t>is </a:t>
            </a:r>
            <a:r>
              <a:rPr lang="en-US" sz="1800" dirty="0">
                <a:solidFill>
                  <a:schemeClr val="tx1"/>
                </a:solidFill>
                <a:latin typeface="+mj-lt"/>
              </a:rPr>
              <a:t>provided to </a:t>
            </a:r>
            <a:r>
              <a:rPr lang="en-US" sz="1800" dirty="0" smtClean="0">
                <a:solidFill>
                  <a:schemeClr val="tx1"/>
                </a:solidFill>
                <a:latin typeface="+mj-lt"/>
              </a:rPr>
              <a:t>IEEE 802.18 </a:t>
            </a:r>
            <a:r>
              <a:rPr lang="en-US" sz="1800" dirty="0">
                <a:solidFill>
                  <a:schemeClr val="tx1"/>
                </a:solidFill>
                <a:latin typeface="+mj-lt"/>
              </a:rPr>
              <a:t>voters for attendance at </a:t>
            </a:r>
            <a:r>
              <a:rPr lang="en-US" sz="1800" dirty="0" smtClean="0">
                <a:solidFill>
                  <a:schemeClr val="tx1"/>
                </a:solidFill>
                <a:latin typeface="+mj-lt"/>
              </a:rPr>
              <a:t>IEEE 802.11 </a:t>
            </a:r>
            <a:r>
              <a:rPr lang="en-US" sz="1800" dirty="0">
                <a:solidFill>
                  <a:schemeClr val="tx1"/>
                </a:solidFill>
                <a:latin typeface="+mj-lt"/>
              </a:rPr>
              <a:t>on Tuesday AM2 and Thursday </a:t>
            </a:r>
            <a:r>
              <a:rPr lang="en-US" sz="1800" dirty="0" smtClean="0">
                <a:solidFill>
                  <a:schemeClr val="tx1"/>
                </a:solidFill>
                <a:latin typeface="+mj-lt"/>
              </a:rPr>
              <a:t>AM1 </a:t>
            </a:r>
          </a:p>
          <a:p>
            <a:pPr marL="630238" marR="117475" lvl="1" indent="-230188" algn="just">
              <a:buFont typeface="Times New Roman" pitchFamily="16" charset="0"/>
              <a:buChar char="•"/>
              <a:tabLst>
                <a:tab pos="230188" algn="l"/>
              </a:tabLst>
            </a:pPr>
            <a:r>
              <a:rPr lang="en-US" sz="1600" spc="-5" dirty="0" smtClean="0">
                <a:latin typeface="+mj-lt"/>
                <a:cs typeface="Arial"/>
              </a:rPr>
              <a:t>The IEEE 802.11 and IEEE 802.18 officers audit the credited results for these time periods.</a:t>
            </a:r>
            <a:endParaRPr lang="en-US" sz="1600" spc="-5" dirty="0">
              <a:latin typeface="+mj-lt"/>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March 2024</a:t>
            </a:r>
            <a:endParaRPr lang="en-GB" dirty="0"/>
          </a:p>
        </p:txBody>
      </p:sp>
    </p:spTree>
    <p:extLst>
      <p:ext uri="{BB962C8B-B14F-4D97-AF65-F5344CB8AC3E}">
        <p14:creationId xmlns:p14="http://schemas.microsoft.com/office/powerpoint/2010/main" val="27205001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at a glance</a:t>
            </a:r>
            <a:endParaRPr lang="en-US" sz="2800" dirty="0">
              <a:solidFill>
                <a:schemeClr val="tx1"/>
              </a:solidFill>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2925069580"/>
              </p:ext>
            </p:extLst>
          </p:nvPr>
        </p:nvGraphicFramePr>
        <p:xfrm>
          <a:off x="914400" y="1752600"/>
          <a:ext cx="10443625" cy="4132263"/>
        </p:xfrm>
        <a:graphic>
          <a:graphicData uri="http://schemas.openxmlformats.org/drawingml/2006/table">
            <a:tbl>
              <a:tblPr/>
              <a:tblGrid>
                <a:gridCol w="1024936"/>
                <a:gridCol w="1926550"/>
                <a:gridCol w="1926550"/>
                <a:gridCol w="1926550"/>
                <a:gridCol w="1926550"/>
                <a:gridCol w="1712489"/>
              </a:tblGrid>
              <a:tr h="37782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endParaRP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MON 11 MAR</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TUE 12 MAR</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WED 13 MAR</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THU 14 MAR</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FRI 15 MAR</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AM1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r>
                        <a:rPr lang="en-US" dirty="0" smtClean="0">
                          <a:solidFill>
                            <a:schemeClr val="tx1"/>
                          </a:solidFill>
                        </a:rPr>
                        <a:t>Closing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chemeClr val="tx1"/>
                          </a:solidFill>
                          <a:effectLst/>
                          <a:latin typeface="Times New Roman" panose="02020603050405020304" pitchFamily="18" charset="0"/>
                          <a:ea typeface="MS PGothic" panose="020B0600070205080204" pitchFamily="34" charset="-128"/>
                        </a:rPr>
                        <a:t>(</a:t>
                      </a:r>
                      <a:r>
                        <a:rPr lang="en-US" sz="1200" dirty="0" smtClean="0">
                          <a:solidFill>
                            <a:schemeClr val="tx1"/>
                          </a:solidFill>
                        </a:rPr>
                        <a:t>Room</a:t>
                      </a:r>
                      <a:r>
                        <a:rPr lang="en-US" sz="1200" smtClean="0">
                          <a:solidFill>
                            <a:schemeClr val="tx1"/>
                          </a:solidFill>
                        </a:rPr>
                        <a:t>:</a:t>
                      </a:r>
                      <a:r>
                        <a:rPr lang="en-US" sz="1200" baseline="0" smtClean="0">
                          <a:solidFill>
                            <a:schemeClr val="tx1"/>
                          </a:solidFill>
                        </a:rPr>
                        <a:t> </a:t>
                      </a:r>
                      <a:r>
                        <a:rPr lang="en-US" sz="1200" smtClean="0"/>
                        <a:t>Granite BC</a:t>
                      </a:r>
                      <a:r>
                        <a:rPr kumimoji="0" lang="en-US" altLang="en-US" sz="1200" b="0" i="0" u="none" strike="noStrike" cap="none" normalizeH="0" baseline="0" smtClean="0">
                          <a:ln>
                            <a:noFill/>
                          </a:ln>
                          <a:solidFill>
                            <a:schemeClr val="tx1"/>
                          </a:solidFill>
                          <a:effectLst/>
                          <a:latin typeface="Times New Roman" panose="02020603050405020304" pitchFamily="18" charset="0"/>
                          <a:ea typeface="MS PGothic" panose="020B0600070205080204" pitchFamily="34" charset="-128"/>
                        </a:rPr>
                        <a:t>)</a:t>
                      </a:r>
                      <a:endParaRPr kumimoji="0" lang="en-US" altLang="en-US" sz="1200" b="0" i="0" u="none" strike="noStrike" cap="none" normalizeH="0" baseline="0" dirty="0" smtClean="0">
                        <a:ln>
                          <a:noFill/>
                        </a:ln>
                        <a:solidFill>
                          <a:schemeClr val="tx1"/>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62000">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Opening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(Room: </a:t>
                      </a:r>
                      <a:r>
                        <a:rPr lang="en-US" sz="1200" dirty="0" smtClean="0"/>
                        <a:t>Granite BC</a:t>
                      </a: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sz="1800"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PM1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04849">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032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PM3</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smtClean="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bl>
          </a:graphicData>
        </a:graphic>
      </p:graphicFrame>
    </p:spTree>
    <p:extLst>
      <p:ext uri="{BB962C8B-B14F-4D97-AF65-F5344CB8AC3E}">
        <p14:creationId xmlns:p14="http://schemas.microsoft.com/office/powerpoint/2010/main" val="40514107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smtClean="0">
                <a:latin typeface="Times New Roman" charset="0"/>
              </a:rPr>
              <a:t>Opening meeting (TUE AM2, 12 March 2024)</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2</a:t>
            </a:r>
            <a:endParaRPr lang="en-US" dirty="0"/>
          </a:p>
        </p:txBody>
      </p:sp>
    </p:spTree>
    <p:extLst>
      <p:ext uri="{BB962C8B-B14F-4D97-AF65-F5344CB8AC3E}">
        <p14:creationId xmlns:p14="http://schemas.microsoft.com/office/powerpoint/2010/main" val="30141631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3.1:  Meeting minutes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0123307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2024 January interim minutes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#2 (Internal):  </a:t>
            </a:r>
            <a:r>
              <a:rPr lang="en-US" sz="1800" spc="-5" dirty="0">
                <a:latin typeface="+mj-lt"/>
                <a:cs typeface="Arial"/>
              </a:rPr>
              <a:t>To approve the </a:t>
            </a:r>
            <a:r>
              <a:rPr lang="en-US" sz="1800" spc="-5" dirty="0" smtClean="0">
                <a:latin typeface="+mj-lt"/>
                <a:cs typeface="Arial"/>
              </a:rPr>
              <a:t>meeting </a:t>
            </a:r>
            <a:r>
              <a:rPr lang="en-US" sz="1800" spc="-5" dirty="0">
                <a:latin typeface="+mj-lt"/>
                <a:cs typeface="Arial"/>
              </a:rPr>
              <a:t>minutes of the </a:t>
            </a:r>
            <a:r>
              <a:rPr lang="en-US" sz="1800" spc="-5" dirty="0" smtClean="0">
                <a:latin typeface="+mj-lt"/>
                <a:cs typeface="Arial"/>
              </a:rPr>
              <a:t>RR-TAG 2024 January interim session as </a:t>
            </a:r>
            <a:r>
              <a:rPr lang="en-US" sz="1800" spc="-5" dirty="0">
                <a:latin typeface="+mj-lt"/>
                <a:cs typeface="Arial"/>
              </a:rPr>
              <a:t>shown in the document </a:t>
            </a:r>
            <a:r>
              <a:rPr lang="en-US" sz="1800" spc="-5" dirty="0" smtClean="0">
                <a:solidFill>
                  <a:srgbClr val="FF0000"/>
                </a:solidFill>
                <a:latin typeface="+mj-lt"/>
                <a:cs typeface="Arial"/>
                <a:hlinkClick r:id="rId3"/>
              </a:rPr>
              <a:t>18-24/0014r0</a:t>
            </a:r>
            <a:r>
              <a:rPr lang="en-US" sz="1800" spc="-5" dirty="0" smtClean="0">
                <a:latin typeface="+mj-lt"/>
                <a:cs typeface="Arial"/>
              </a:rPr>
              <a:t>, </a:t>
            </a:r>
            <a:r>
              <a:rPr lang="en-US" sz="1800" spc="-5" dirty="0">
                <a:latin typeface="+mj-lt"/>
                <a:cs typeface="Arial"/>
              </a:rPr>
              <a:t>with editorial privilege for the </a:t>
            </a:r>
            <a:r>
              <a:rPr lang="en-US" sz="1800" spc="-5" dirty="0" smtClean="0">
                <a:latin typeface="+mj-lt"/>
                <a:cs typeface="Arial"/>
              </a:rPr>
              <a:t>IEEE 802.18 </a:t>
            </a:r>
            <a:r>
              <a:rPr lang="en-US" sz="1800" spc="-5" dirty="0">
                <a:latin typeface="+mj-lt"/>
                <a:cs typeface="Arial"/>
              </a:rPr>
              <a:t>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Al </a:t>
            </a:r>
            <a:r>
              <a:rPr lang="en-US" sz="1600" spc="-5" dirty="0" err="1" smtClean="0">
                <a:latin typeface="+mj-lt"/>
                <a:cs typeface="Arial"/>
              </a:rPr>
              <a:t>Petrick</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a:t>
            </a:r>
            <a:r>
              <a:rPr lang="en-US" sz="1600" spc="-5" dirty="0" err="1" smtClean="0">
                <a:latin typeface="+mj-lt"/>
                <a:cs typeface="Arial"/>
              </a:rPr>
              <a:t>kimin</a:t>
            </a:r>
            <a:r>
              <a:rPr lang="en-US" sz="1600" spc="-5" dirty="0" smtClean="0">
                <a:latin typeface="+mj-lt"/>
                <a:cs typeface="Arial"/>
              </a:rPr>
              <a:t> Palm</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  Old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22</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478669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cs typeface="Arial"/>
              </a:rPr>
              <a:t>Tracking document:  </a:t>
            </a:r>
            <a:r>
              <a:rPr lang="en-US" sz="1800" spc="-5" dirty="0">
                <a:solidFill>
                  <a:srgbClr val="FF0000"/>
                </a:solidFill>
                <a:cs typeface="Arial"/>
                <a:hlinkClick r:id="rId3"/>
              </a:rPr>
              <a:t>18-24/0001</a:t>
            </a:r>
            <a:endParaRPr lang="en-US" sz="1800" spc="-5" dirty="0">
              <a:solidFill>
                <a:srgbClr val="FF0000"/>
              </a:solidFill>
              <a:cs typeface="Arial"/>
            </a:endParaRPr>
          </a:p>
          <a:p>
            <a:pPr marL="230188" marR="117475" indent="-230188" algn="just">
              <a:spcBef>
                <a:spcPts val="1200"/>
              </a:spcBef>
              <a:buFont typeface="Times New Roman" pitchFamily="16" charset="0"/>
              <a:buChar char="•"/>
              <a:tabLst>
                <a:tab pos="230188" algn="l"/>
              </a:tabLst>
            </a:pPr>
            <a:r>
              <a:rPr lang="en-US" sz="1800" spc="-5" dirty="0">
                <a:cs typeface="Arial"/>
              </a:rPr>
              <a:t>Pending 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10:30am MT, Tuesday, 12 March 2024</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Norway </a:t>
            </a:r>
            <a:r>
              <a:rPr lang="en-US" sz="1400" spc="-5" dirty="0" err="1">
                <a:solidFill>
                  <a:schemeClr val="tx1"/>
                </a:solidFill>
                <a:cs typeface="Arial"/>
              </a:rPr>
              <a:t>Nkom</a:t>
            </a:r>
            <a:r>
              <a:rPr lang="en-US" sz="1400" spc="-5" dirty="0">
                <a:solidFill>
                  <a:schemeClr val="tx1"/>
                </a:solidFill>
                <a:cs typeface="Arial"/>
              </a:rPr>
              <a:t>:  </a:t>
            </a:r>
            <a:r>
              <a:rPr lang="en-US" sz="1400" dirty="0">
                <a:hlinkClick r:id="rId4"/>
              </a:rPr>
              <a:t>Consultation on future use of free resources in the frequency band 87.5-108 MHz</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8:00am MT, Thursday, 14 March 2024</a:t>
            </a: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Brazil ANATEL:  </a:t>
            </a:r>
            <a:r>
              <a:rPr lang="en-GB" sz="1400" u="sng" dirty="0">
                <a:hlinkClick r:id="rId5"/>
              </a:rPr>
              <a:t>Granting Subsidy on the demand for radiofrequency spectrum in </a:t>
            </a:r>
            <a:r>
              <a:rPr lang="en-GB" sz="1400" u="sng" dirty="0" smtClean="0">
                <a:hlinkClick r:id="rId5"/>
              </a:rPr>
              <a:t>Brazil</a:t>
            </a: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US FCC:  </a:t>
            </a:r>
            <a:r>
              <a:rPr lang="en-US" sz="1400" dirty="0">
                <a:hlinkClick r:id="rId6"/>
              </a:rPr>
              <a:t>6 GHz Second Further Notice of Proposed </a:t>
            </a:r>
            <a:r>
              <a:rPr lang="en-US" sz="1400" dirty="0" smtClean="0">
                <a:hlinkClick r:id="rId6"/>
              </a:rPr>
              <a:t>Rulemaking</a:t>
            </a:r>
            <a:endParaRPr lang="en-US" sz="1400" dirty="0" smtClean="0"/>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US NSF</a:t>
            </a:r>
            <a:r>
              <a:rPr lang="en-US" sz="1400" spc="-5" dirty="0">
                <a:solidFill>
                  <a:schemeClr val="tx1"/>
                </a:solidFill>
                <a:cs typeface="Arial"/>
              </a:rPr>
              <a:t>: </a:t>
            </a:r>
            <a:r>
              <a:rPr lang="en-US" sz="1400" spc="-5" dirty="0" smtClean="0">
                <a:solidFill>
                  <a:schemeClr val="tx1"/>
                </a:solidFill>
                <a:cs typeface="Arial"/>
              </a:rPr>
              <a:t> </a:t>
            </a:r>
            <a:r>
              <a:rPr lang="en-US" sz="1400" spc="-5" dirty="0" smtClean="0">
                <a:solidFill>
                  <a:schemeClr val="tx1"/>
                </a:solidFill>
                <a:cs typeface="Arial"/>
                <a:hlinkClick r:id="rId7"/>
              </a:rPr>
              <a:t>Request </a:t>
            </a:r>
            <a:r>
              <a:rPr lang="en-US" sz="1400" spc="-5" dirty="0">
                <a:solidFill>
                  <a:schemeClr val="tx1"/>
                </a:solidFill>
                <a:cs typeface="Arial"/>
                <a:hlinkClick r:id="rId7"/>
              </a:rPr>
              <a:t>for Information on the National Spectrum Research and Development Plan</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Thursday, 21 March 2024</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Canada RABC:  </a:t>
            </a:r>
            <a:r>
              <a:rPr lang="en-US" sz="1400" dirty="0">
                <a:hlinkClick r:id="rId8"/>
              </a:rPr>
              <a:t>RSS-295 Issue 1: </a:t>
            </a:r>
            <a:r>
              <a:rPr lang="en-US" sz="1400" dirty="0" err="1">
                <a:hlinkClick r:id="rId8"/>
              </a:rPr>
              <a:t>Licence</a:t>
            </a:r>
            <a:r>
              <a:rPr lang="en-US" sz="1400" dirty="0">
                <a:hlinkClick r:id="rId8"/>
              </a:rPr>
              <a:t>-Exempt Radio Apparatus Operating in the Frequency Bands 116-123 GHz, 174.8-182 GHz, 185-190 GHz and 244-246 </a:t>
            </a:r>
            <a:r>
              <a:rPr lang="en-US" sz="1400" dirty="0" smtClean="0">
                <a:hlinkClick r:id="rId8"/>
              </a:rPr>
              <a:t>GHz</a:t>
            </a:r>
            <a:endParaRPr lang="en-US" sz="1400" dirty="0" smtClean="0"/>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3pm </a:t>
            </a:r>
            <a:r>
              <a:rPr lang="en-US" sz="1600" spc="-5" dirty="0">
                <a:solidFill>
                  <a:schemeClr val="tx1"/>
                </a:solidFill>
                <a:cs typeface="Arial"/>
              </a:rPr>
              <a:t>ET, Thursday, 18 April 2024</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Thailand NBTC:  </a:t>
            </a:r>
            <a:r>
              <a:rPr lang="en-US" sz="1400" spc="-5" dirty="0">
                <a:solidFill>
                  <a:schemeClr val="tx1"/>
                </a:solidFill>
                <a:cs typeface="Arial"/>
                <a:hlinkClick r:id="rId9"/>
              </a:rPr>
              <a:t>Draft amendment to technical standards for telecommunications equipment and equipment using the frequency 5.925 – 6.425 GHz</a:t>
            </a: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Canada RABC:  </a:t>
            </a:r>
            <a:r>
              <a:rPr lang="en-US" sz="1400" dirty="0">
                <a:hlinkClick r:id="rId10"/>
              </a:rPr>
              <a:t>RSS-210 Issue 11: </a:t>
            </a:r>
            <a:r>
              <a:rPr lang="en-US" sz="1400" dirty="0" err="1">
                <a:hlinkClick r:id="rId10"/>
              </a:rPr>
              <a:t>Licence</a:t>
            </a:r>
            <a:r>
              <a:rPr lang="en-US" sz="1400" dirty="0">
                <a:hlinkClick r:id="rId10"/>
              </a:rPr>
              <a:t>-Exempt Radio Apparatus: Category I Equipment</a:t>
            </a:r>
            <a:endParaRPr lang="en-US" sz="1400" dirty="0"/>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11"/>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a:t>March 2024</a:t>
            </a:r>
            <a:endParaRPr lang="en-GB" dirty="0"/>
          </a:p>
        </p:txBody>
      </p:sp>
    </p:spTree>
    <p:extLst>
      <p:ext uri="{BB962C8B-B14F-4D97-AF65-F5344CB8AC3E}">
        <p14:creationId xmlns:p14="http://schemas.microsoft.com/office/powerpoint/2010/main" val="30725169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US Federal Communications Commission (FCC)’s consultation</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Consultation:  6 GHz Second Further Notice of Proposed Rulemaking</a:t>
            </a:r>
            <a:endParaRPr lang="en-GB" sz="1800" dirty="0" smtClean="0"/>
          </a:p>
          <a:p>
            <a:pPr marL="630238" marR="117475" lvl="1" indent="-230188" algn="just">
              <a:buChar char="•"/>
              <a:tabLst>
                <a:tab pos="230188" algn="l"/>
              </a:tabLst>
            </a:pPr>
            <a:r>
              <a:rPr lang="en-US" sz="1600" spc="-5" dirty="0" smtClean="0">
                <a:cs typeface="Arial"/>
              </a:rPr>
              <a:t>Publication date:  26 February 2024</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 </a:t>
            </a:r>
            <a:r>
              <a:rPr lang="en-US" sz="1600" spc="-5" dirty="0" smtClean="0">
                <a:cs typeface="Arial"/>
              </a:rPr>
              <a:t> 27 March 2024</a:t>
            </a:r>
          </a:p>
          <a:p>
            <a:pPr marL="1030288" marR="117475" lvl="2" indent="-230188" algn="just">
              <a:buClr>
                <a:srgbClr val="FF0000"/>
              </a:buClr>
              <a:buFont typeface="Times New Roman" pitchFamily="16" charset="0"/>
              <a:buChar char="•"/>
              <a:tabLst>
                <a:tab pos="230188" algn="l"/>
              </a:tabLst>
            </a:pPr>
            <a:r>
              <a:rPr lang="en-US" sz="1400" spc="-5" dirty="0" smtClean="0">
                <a:solidFill>
                  <a:srgbClr val="FF0000"/>
                </a:solidFill>
                <a:cs typeface="Arial"/>
              </a:rPr>
              <a:t>Internal </a:t>
            </a:r>
            <a:r>
              <a:rPr lang="en-US" sz="1400" spc="-5" dirty="0">
                <a:solidFill>
                  <a:srgbClr val="FF0000"/>
                </a:solidFill>
                <a:cs typeface="Arial"/>
              </a:rPr>
              <a:t>802.18 </a:t>
            </a:r>
            <a:r>
              <a:rPr lang="en-US" sz="1400" spc="-5" dirty="0" smtClean="0">
                <a:solidFill>
                  <a:srgbClr val="FF0000"/>
                </a:solidFill>
                <a:cs typeface="Arial"/>
              </a:rPr>
              <a:t>deadline:  08:00am MT, 14 March 2024</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dirty="0" smtClean="0">
                <a:hlinkClick r:id="rId3"/>
              </a:rPr>
              <a:t>https</a:t>
            </a:r>
            <a:r>
              <a:rPr lang="en-US" sz="1600" dirty="0">
                <a:hlinkClick r:id="rId3"/>
              </a:rPr>
              <a:t>://</a:t>
            </a:r>
            <a:r>
              <a:rPr lang="en-US" sz="1600" dirty="0" smtClean="0">
                <a:hlinkClick r:id="rId3"/>
              </a:rPr>
              <a:t>www.federalregister.gov/documents/2024/02/26/2023-28620/unlicensed-use-of-the-6-ghz-band-and-expanding-flexible-use-in-mid-band-spectrum-between-37-and-24</a:t>
            </a:r>
            <a:endParaRPr lang="en-US" sz="1600" spc="-5" dirty="0" smtClean="0">
              <a:latin typeface="+mj-lt"/>
              <a:cs typeface="Arial"/>
            </a:endParaRPr>
          </a:p>
          <a:p>
            <a:pPr marL="230188" marR="117475" indent="-230188" algn="just">
              <a:spcBef>
                <a:spcPts val="1800"/>
              </a:spcBef>
              <a:buChar char="•"/>
              <a:tabLst>
                <a:tab pos="230188" algn="l"/>
              </a:tabLst>
            </a:pPr>
            <a:r>
              <a:rPr lang="en-US" sz="1800" spc="-5" dirty="0" smtClean="0">
                <a:cs typeface="Arial"/>
              </a:rPr>
              <a:t>Draft </a:t>
            </a:r>
            <a:r>
              <a:rPr lang="en-US" sz="1800" spc="-5" dirty="0">
                <a:cs typeface="Arial"/>
              </a:rPr>
              <a:t>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4"/>
              </a:rPr>
              <a:t>18-24/0007</a:t>
            </a:r>
            <a:endParaRPr lang="en-US" sz="1600" spc="-5" dirty="0">
              <a:cs typeface="Arial"/>
            </a:endParaRPr>
          </a:p>
          <a:p>
            <a:pPr marL="630238" marR="117475" lvl="1" indent="-230188" algn="just">
              <a:spcBef>
                <a:spcPts val="600"/>
              </a:spcBef>
              <a:buChar char="•"/>
              <a:tabLst>
                <a:tab pos="230188" algn="l"/>
              </a:tabLst>
            </a:pPr>
            <a:endParaRPr lang="en-US" sz="1600" spc="-5" dirty="0" smtClean="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 March </a:t>
            </a:r>
            <a:r>
              <a:rPr lang="en-US" dirty="0"/>
              <a:t>2024</a:t>
            </a:r>
            <a:endParaRPr lang="en-GB" dirty="0"/>
          </a:p>
        </p:txBody>
      </p:sp>
    </p:spTree>
    <p:extLst>
      <p:ext uri="{BB962C8B-B14F-4D97-AF65-F5344CB8AC3E}">
        <p14:creationId xmlns:p14="http://schemas.microsoft.com/office/powerpoint/2010/main" val="39876286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25</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2024</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General discussion items (1)</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Europe</a:t>
            </a:r>
            <a:r>
              <a:rPr lang="en-US" sz="1800" spc="-5" dirty="0">
                <a:cs typeface="Arial"/>
              </a:rPr>
              <a:t>, Middle East, and Africa</a:t>
            </a:r>
          </a:p>
          <a:p>
            <a:pPr marL="630238" marR="117475" lvl="1" indent="-230188" algn="just">
              <a:buClrTx/>
              <a:buFont typeface="Times New Roman" pitchFamily="16" charset="0"/>
              <a:buChar char="•"/>
              <a:tabLst>
                <a:tab pos="230188" algn="l"/>
              </a:tabLst>
            </a:pPr>
            <a:r>
              <a:rPr lang="en-US" sz="1800" spc="-5" dirty="0">
                <a:cs typeface="Arial"/>
              </a:rPr>
              <a:t>European Commission</a:t>
            </a:r>
          </a:p>
          <a:p>
            <a:pPr marL="630238" marR="117475" lvl="1" indent="-230188" algn="just">
              <a:buClrTx/>
              <a:buFont typeface="Times New Roman" pitchFamily="16" charset="0"/>
              <a:buChar char="•"/>
              <a:tabLst>
                <a:tab pos="230188" algn="l"/>
              </a:tabLst>
            </a:pPr>
            <a:r>
              <a:rPr lang="en-US" sz="1800" spc="-5" dirty="0" smtClean="0">
                <a:cs typeface="Arial"/>
              </a:rPr>
              <a:t>ETSI BRAN</a:t>
            </a:r>
          </a:p>
          <a:p>
            <a:pPr marL="1030288" marR="117475" lvl="2" indent="-230188" algn="just">
              <a:buClrTx/>
              <a:buFont typeface="Times New Roman" pitchFamily="16" charset="0"/>
              <a:buChar char="•"/>
              <a:tabLst>
                <a:tab pos="230188" algn="l"/>
              </a:tabLst>
            </a:pPr>
            <a:r>
              <a:rPr lang="en-US" sz="1600" spc="-5" dirty="0" smtClean="0">
                <a:cs typeface="Arial"/>
              </a:rPr>
              <a:t>March 2024 </a:t>
            </a:r>
            <a:r>
              <a:rPr lang="en-US" sz="1600" spc="-5" dirty="0" smtClean="0">
                <a:cs typeface="Arial"/>
                <a:hlinkClick r:id="rId3"/>
              </a:rPr>
              <a:t>update</a:t>
            </a:r>
            <a:endParaRPr lang="en-US" sz="1600" spc="-5" dirty="0">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CEPT</a:t>
            </a:r>
          </a:p>
          <a:p>
            <a:pPr marL="1030288" marR="117475" lvl="2" indent="-230188" algn="just">
              <a:buClrTx/>
              <a:buFont typeface="Times New Roman" pitchFamily="16" charset="0"/>
              <a:buChar char="•"/>
              <a:tabLst>
                <a:tab pos="230188" algn="l"/>
              </a:tabLst>
            </a:pPr>
            <a:r>
              <a:rPr lang="en-US" sz="1600" spc="-5" dirty="0">
                <a:cs typeface="Arial"/>
                <a:hlinkClick r:id="rId4"/>
              </a:rPr>
              <a:t>Update</a:t>
            </a:r>
            <a:r>
              <a:rPr lang="en-US" sz="1600" spc="-5" dirty="0">
                <a:cs typeface="Arial"/>
              </a:rPr>
              <a:t> on UWB Regulation Framework in </a:t>
            </a:r>
            <a:r>
              <a:rPr lang="en-US" sz="1600" spc="-5" dirty="0" smtClean="0">
                <a:cs typeface="Arial"/>
              </a:rPr>
              <a:t>Europe</a:t>
            </a:r>
          </a:p>
          <a:p>
            <a:pPr marL="1030288" marR="117475" lvl="2" indent="-230188" algn="just">
              <a:buClrTx/>
              <a:buFont typeface="Times New Roman" pitchFamily="16" charset="0"/>
              <a:buChar char="•"/>
              <a:tabLst>
                <a:tab pos="230188" algn="l"/>
              </a:tabLst>
            </a:pPr>
            <a:r>
              <a:rPr lang="en-US" sz="1600" dirty="0" smtClean="0">
                <a:hlinkClick r:id="rId5"/>
              </a:rPr>
              <a:t>Overview</a:t>
            </a:r>
            <a:r>
              <a:rPr lang="en-US" sz="1600" dirty="0" smtClean="0"/>
              <a:t> on CEPT </a:t>
            </a:r>
            <a:r>
              <a:rPr lang="en-US" sz="1600" dirty="0"/>
              <a:t>ECC Report in PC on OOB limits for VLB RLAN in </a:t>
            </a:r>
            <a:r>
              <a:rPr lang="en-US" sz="1600" dirty="0" smtClean="0"/>
              <a:t>6 GHz</a:t>
            </a:r>
            <a:endParaRPr lang="en-US" sz="1600" spc="-5" dirty="0">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UK </a:t>
            </a:r>
            <a:r>
              <a:rPr lang="en-US" sz="1800" spc="-5" dirty="0" err="1">
                <a:solidFill>
                  <a:schemeClr val="tx1"/>
                </a:solidFill>
                <a:cs typeface="Arial"/>
              </a:rPr>
              <a:t>Ofcom</a:t>
            </a: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countries/regions</a:t>
            </a:r>
          </a:p>
          <a:p>
            <a:pPr marL="1030288" marR="117475" lvl="2" indent="-230188" algn="just">
              <a:buClrTx/>
              <a:buFont typeface="Times New Roman" pitchFamily="16" charset="0"/>
              <a:buChar char="•"/>
              <a:tabLst>
                <a:tab pos="230188" algn="l"/>
              </a:tabLst>
            </a:pPr>
            <a:r>
              <a:rPr lang="en-US" sz="1600" spc="-5" dirty="0">
                <a:solidFill>
                  <a:schemeClr val="tx1"/>
                </a:solidFill>
                <a:cs typeface="Arial"/>
              </a:rPr>
              <a:t>UAE TDRA announced its </a:t>
            </a:r>
            <a:r>
              <a:rPr lang="en-US" sz="1600" spc="-5" dirty="0">
                <a:solidFill>
                  <a:schemeClr val="tx1"/>
                </a:solidFill>
                <a:cs typeface="Arial"/>
                <a:hlinkClick r:id="rId6"/>
              </a:rPr>
              <a:t>decision</a:t>
            </a:r>
            <a:r>
              <a:rPr lang="en-US" sz="1600" spc="-5" dirty="0">
                <a:solidFill>
                  <a:schemeClr val="tx1"/>
                </a:solidFill>
                <a:cs typeface="Arial"/>
              </a:rPr>
              <a:t> on the technical requirements on Ultra-Wide Band and Short Range Devices following the consultation in July 2023.</a:t>
            </a: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88829250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26</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2024</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General discussion items (2)</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Americas</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a:t>
            </a:r>
          </a:p>
          <a:p>
            <a:pPr marL="1030288" marR="117475" lvl="2" indent="-230188" algn="just">
              <a:buClrTx/>
              <a:buFont typeface="Times New Roman" pitchFamily="16" charset="0"/>
              <a:buChar char="•"/>
              <a:tabLst>
                <a:tab pos="230188" algn="l"/>
              </a:tabLst>
            </a:pPr>
            <a:r>
              <a:rPr lang="en-US" sz="1600" dirty="0">
                <a:solidFill>
                  <a:schemeClr val="tx1"/>
                </a:solidFill>
              </a:rPr>
              <a:t>On 20 February 2024, National Science Foundation </a:t>
            </a:r>
            <a:r>
              <a:rPr lang="en-US" sz="1600" dirty="0">
                <a:solidFill>
                  <a:schemeClr val="tx1"/>
                </a:solidFill>
                <a:hlinkClick r:id="rId3"/>
              </a:rPr>
              <a:t>released</a:t>
            </a:r>
            <a:r>
              <a:rPr lang="en-US" sz="1600" dirty="0">
                <a:solidFill>
                  <a:schemeClr val="tx1"/>
                </a:solidFill>
              </a:rPr>
              <a:t> a </a:t>
            </a:r>
            <a:r>
              <a:rPr lang="en-US" sz="1600" dirty="0"/>
              <a:t>Request for Information on the National Spectrum Research and Development Plan.  The submission deadline is 21 March 2024.</a:t>
            </a:r>
            <a:endParaRPr lang="en-US" sz="1600" dirty="0">
              <a:solidFill>
                <a:schemeClr val="tx1"/>
              </a:solidFill>
            </a:endParaRPr>
          </a:p>
          <a:p>
            <a:pPr marL="1030288" marR="117475" lvl="2" indent="-230188" algn="just">
              <a:buClrTx/>
              <a:buFont typeface="Times New Roman" pitchFamily="16" charset="0"/>
              <a:buChar char="•"/>
              <a:tabLst>
                <a:tab pos="230188" algn="l"/>
              </a:tabLst>
            </a:pPr>
            <a:r>
              <a:rPr lang="en-US" sz="1600" dirty="0">
                <a:solidFill>
                  <a:schemeClr val="tx1"/>
                </a:solidFill>
              </a:rPr>
              <a:t>The </a:t>
            </a:r>
            <a:r>
              <a:rPr lang="en-US" sz="1600" dirty="0">
                <a:solidFill>
                  <a:schemeClr val="tx1"/>
                </a:solidFill>
                <a:hlinkClick r:id="rId4"/>
              </a:rPr>
              <a:t>March 2024 Open Commission Meeting</a:t>
            </a:r>
            <a:r>
              <a:rPr lang="en-US" sz="1600" dirty="0">
                <a:solidFill>
                  <a:schemeClr val="tx1"/>
                </a:solidFill>
              </a:rPr>
              <a:t> is scheduled at 10:30am ET on 14 March 2024.</a:t>
            </a:r>
            <a:endParaRPr lang="en-US" sz="1600" spc="-5" dirty="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Canada</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countries/regions</a:t>
            </a: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02541651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2024</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General discussion items (3)</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APT</a:t>
            </a:r>
          </a:p>
          <a:p>
            <a:pPr marL="630238" marR="117475" lvl="1" indent="-230188" algn="just">
              <a:buClrTx/>
              <a:buFont typeface="Times New Roman" pitchFamily="16" charset="0"/>
              <a:buChar char="•"/>
              <a:tabLst>
                <a:tab pos="230188" algn="l"/>
              </a:tabLst>
            </a:pPr>
            <a:r>
              <a:rPr lang="en-US" sz="1800" dirty="0">
                <a:solidFill>
                  <a:schemeClr val="tx1"/>
                </a:solidFill>
              </a:rPr>
              <a:t>Other countries/regions</a:t>
            </a:r>
          </a:p>
          <a:p>
            <a:pPr marL="1030288" marR="117475" lvl="2" indent="-230188">
              <a:buClrTx/>
              <a:buFont typeface="Times New Roman" pitchFamily="16" charset="0"/>
              <a:buChar char="•"/>
              <a:tabLst>
                <a:tab pos="230188" algn="l"/>
              </a:tabLst>
            </a:pPr>
            <a:r>
              <a:rPr lang="en-US" sz="1600" dirty="0">
                <a:solidFill>
                  <a:schemeClr val="tx1"/>
                </a:solidFill>
              </a:rPr>
              <a:t>On 1 March 2024, Hong Kong Communications Authority </a:t>
            </a:r>
            <a:r>
              <a:rPr lang="en-US" sz="1600" dirty="0">
                <a:solidFill>
                  <a:schemeClr val="tx1"/>
                </a:solidFill>
                <a:hlinkClick r:id="rId3"/>
              </a:rPr>
              <a:t>announced</a:t>
            </a:r>
            <a:r>
              <a:rPr lang="en-US" sz="1600" dirty="0">
                <a:solidFill>
                  <a:schemeClr val="tx1"/>
                </a:solidFill>
              </a:rPr>
              <a:t> </a:t>
            </a:r>
            <a:r>
              <a:rPr lang="en-US" sz="1600" dirty="0"/>
              <a:t>to assign a total of 400 MHz of spectrum in 6570 MHz - 6770 MHz and 6925 MHz -7125 MHz band by way of auction for the provision of public mobile services.</a:t>
            </a:r>
          </a:p>
          <a:p>
            <a:pPr marL="1030288" marR="117475" lvl="2" indent="-230188">
              <a:buClrTx/>
              <a:buFont typeface="Times New Roman" pitchFamily="16" charset="0"/>
              <a:buChar char="•"/>
              <a:tabLst>
                <a:tab pos="230188" algn="l"/>
              </a:tabLst>
            </a:pPr>
            <a:r>
              <a:rPr lang="en-US" sz="1600" dirty="0">
                <a:solidFill>
                  <a:schemeClr val="tx1"/>
                </a:solidFill>
              </a:rPr>
              <a:t>On 5 March 2024, </a:t>
            </a:r>
            <a:r>
              <a:rPr lang="en-US" sz="1600" dirty="0"/>
              <a:t>Malaysia’s Malaysian Communications and Multimedia Commission (MCMC) </a:t>
            </a:r>
            <a:r>
              <a:rPr lang="en-US" sz="1600" dirty="0">
                <a:hlinkClick r:id="rId4"/>
              </a:rPr>
              <a:t>published</a:t>
            </a:r>
            <a:r>
              <a:rPr lang="en-US" sz="1600" dirty="0"/>
              <a:t> the latest version of class assignment for different classes of devices with technical conditions including the maximum transmit power field strengths/conditions.  </a:t>
            </a:r>
          </a:p>
          <a:p>
            <a:pPr marL="1030288" marR="117475" lvl="2" indent="-230188">
              <a:buClrTx/>
              <a:buFont typeface="Times New Roman" pitchFamily="16" charset="0"/>
              <a:buChar char="•"/>
              <a:tabLst>
                <a:tab pos="230188" algn="l"/>
              </a:tabLst>
            </a:pPr>
            <a:r>
              <a:rPr lang="en-US" sz="1600" dirty="0">
                <a:solidFill>
                  <a:schemeClr val="tx1"/>
                </a:solidFill>
              </a:rPr>
              <a:t>India TRAI </a:t>
            </a:r>
            <a:r>
              <a:rPr lang="en-US" sz="1600" dirty="0">
                <a:solidFill>
                  <a:schemeClr val="tx1"/>
                </a:solidFill>
                <a:hlinkClick r:id="rId5"/>
              </a:rPr>
              <a:t>organizes</a:t>
            </a:r>
            <a:r>
              <a:rPr lang="en-US" sz="1600" dirty="0">
                <a:solidFill>
                  <a:schemeClr val="tx1"/>
                </a:solidFill>
              </a:rPr>
              <a:t> an </a:t>
            </a:r>
            <a:r>
              <a:rPr lang="en-US" sz="1600" dirty="0"/>
              <a:t>Open House Discussion (OHD) on the Consultation Paper on “Open and De-licensed use of Unused or Limited Used Spectrum Bands for Demand Generation for Limited Period in Tera Hertz Range” on 8 March 2024.</a:t>
            </a:r>
            <a:endParaRPr lang="en-US" sz="1600" dirty="0">
              <a:solidFill>
                <a:schemeClr val="tx1"/>
              </a:solidFil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0003904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28</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2024</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General discussion items (4)</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solidFill>
                  <a:schemeClr val="tx1"/>
                </a:solidFill>
                <a:cs typeface="Arial"/>
              </a:rPr>
              <a:t>ITU-R</a:t>
            </a:r>
            <a:endParaRPr lang="en-US" sz="1800" spc="-5" dirty="0">
              <a:solidFill>
                <a:schemeClr val="tx1"/>
              </a:solidFill>
              <a:cs typeface="Arial"/>
            </a:endParaRPr>
          </a:p>
          <a:p>
            <a:pPr marL="630238" marR="117475" lvl="1" indent="-230188" algn="just">
              <a:buFont typeface="Times New Roman" pitchFamily="16" charset="0"/>
              <a:buChar char="•"/>
              <a:tabLst>
                <a:tab pos="230188" algn="l"/>
              </a:tabLst>
            </a:pPr>
            <a:r>
              <a:rPr lang="en-US" sz="1600" dirty="0">
                <a:hlinkClick r:id="rId3"/>
              </a:rPr>
              <a:t>Liaison</a:t>
            </a:r>
            <a:r>
              <a:rPr lang="en-US" sz="1600" dirty="0"/>
              <a:t> from ITU-R </a:t>
            </a:r>
            <a:r>
              <a:rPr lang="en-US" sz="1600" dirty="0" err="1"/>
              <a:t>Radiocommunication</a:t>
            </a:r>
            <a:r>
              <a:rPr lang="en-US" sz="1600" dirty="0"/>
              <a:t> Study Group 7 QUESTION ITU-R 236-3/7</a:t>
            </a:r>
          </a:p>
          <a:p>
            <a:pPr marL="630238" marR="117475" lvl="1" indent="-230188" algn="just">
              <a:buFont typeface="Times New Roman" pitchFamily="16" charset="0"/>
              <a:buChar char="•"/>
              <a:tabLst>
                <a:tab pos="230188" algn="l"/>
              </a:tabLst>
            </a:pPr>
            <a:r>
              <a:rPr lang="en-US" sz="1600" dirty="0">
                <a:hlinkClick r:id="rId4"/>
              </a:rPr>
              <a:t>Liaison</a:t>
            </a:r>
            <a:r>
              <a:rPr lang="en-US" sz="1600" dirty="0"/>
              <a:t> from ITU-R Working Party 5D re: WRC-27 agenda item 1.7</a:t>
            </a:r>
          </a:p>
          <a:p>
            <a:pPr marL="630238" marR="117475" lvl="1" indent="-230188" algn="just">
              <a:buFont typeface="Times New Roman" pitchFamily="16" charset="0"/>
              <a:buChar char="•"/>
              <a:tabLst>
                <a:tab pos="230188" algn="l"/>
              </a:tabLst>
            </a:pPr>
            <a:r>
              <a:rPr lang="en-US" sz="1600" dirty="0">
                <a:hlinkClick r:id="rId5"/>
              </a:rPr>
              <a:t>Liaison</a:t>
            </a:r>
            <a:r>
              <a:rPr lang="en-US" sz="1600" dirty="0"/>
              <a:t> from ITU-R Working Party 5D re: the proposed development process of Revision 3 of the ITU.R Recommendation M.2150</a:t>
            </a:r>
          </a:p>
          <a:p>
            <a:pPr marL="630238" marR="117475" lvl="1" indent="-230188" algn="just">
              <a:buFont typeface="Times New Roman" pitchFamily="16" charset="0"/>
              <a:buChar char="•"/>
              <a:tabLst>
                <a:tab pos="230188" algn="l"/>
              </a:tabLst>
            </a:pPr>
            <a:r>
              <a:rPr lang="en-US" sz="1600" spc="-5" dirty="0">
                <a:solidFill>
                  <a:schemeClr val="tx1"/>
                </a:solidFill>
                <a:cs typeface="Arial"/>
              </a:rPr>
              <a:t>On 15 February 2024, NGMN </a:t>
            </a:r>
            <a:r>
              <a:rPr lang="en-US" sz="1600" spc="-5" dirty="0">
                <a:solidFill>
                  <a:schemeClr val="tx1"/>
                </a:solidFill>
                <a:cs typeface="Arial"/>
                <a:hlinkClick r:id="rId6"/>
              </a:rPr>
              <a:t>publishes</a:t>
            </a:r>
            <a:r>
              <a:rPr lang="en-US" sz="1600" spc="-5" dirty="0">
                <a:solidFill>
                  <a:schemeClr val="tx1"/>
                </a:solidFill>
                <a:cs typeface="Arial"/>
              </a:rPr>
              <a:t> ITU-R Framework for IMT-2030: Review and Future Direction.</a:t>
            </a:r>
          </a:p>
          <a:p>
            <a:pPr marL="230188" marR="117475" indent="-230188" algn="just">
              <a:buFont typeface="Times New Roman" pitchFamily="16" charset="0"/>
              <a:buChar char="•"/>
              <a:tabLst>
                <a:tab pos="230188" algn="l"/>
              </a:tabLst>
            </a:pPr>
            <a:endParaRPr lang="en-US" sz="1800" spc="-5" dirty="0">
              <a:solidFill>
                <a:schemeClr val="tx1"/>
              </a:solidFill>
              <a:cs typeface="Aria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713149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5</a:t>
            </a:r>
            <a:r>
              <a:rPr lang="en-US" kern="0" dirty="0" smtClean="0">
                <a:latin typeface="Times New Roman" charset="0"/>
              </a:rPr>
              <a:t>:  New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29</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7163405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1.3:  Registration reminder</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smtClean="0"/>
              <a:t>Slide 3</a:t>
            </a:r>
            <a:endParaRPr lang="en-US" dirty="0"/>
          </a:p>
        </p:txBody>
      </p:sp>
    </p:spTree>
    <p:extLst>
      <p:ext uri="{BB962C8B-B14F-4D97-AF65-F5344CB8AC3E}">
        <p14:creationId xmlns:p14="http://schemas.microsoft.com/office/powerpoint/2010/main" val="372050430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5.1:  Announcements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30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68913466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pPr marL="285750" indent="-285750" algn="just">
              <a:buFont typeface="Arial" panose="020B0604020202020204" pitchFamily="34" charset="0"/>
              <a:buChar char="•"/>
            </a:pPr>
            <a:r>
              <a:rPr lang="en-US" sz="1800" dirty="0"/>
              <a:t>Individual experts who attend electronically for a specific purpose/presentation can be designated as such by the </a:t>
            </a:r>
            <a:r>
              <a:rPr lang="en-US" sz="1800" dirty="0" smtClean="0"/>
              <a:t>RR-TAG </a:t>
            </a:r>
            <a:r>
              <a:rPr lang="en-US" sz="1800" dirty="0"/>
              <a:t>Chair and receive a registration fee waiver and limited attendance </a:t>
            </a:r>
            <a:r>
              <a:rPr lang="en-US" sz="1800" dirty="0" smtClean="0"/>
              <a:t>rights.</a:t>
            </a:r>
          </a:p>
          <a:p>
            <a:pPr marL="685800" lvl="1" algn="just">
              <a:buFont typeface="Arial" panose="020B0604020202020204" pitchFamily="34" charset="0"/>
              <a:buChar char="•"/>
            </a:pPr>
            <a:r>
              <a:rPr lang="en-US" sz="1600" dirty="0" smtClean="0"/>
              <a:t>See </a:t>
            </a:r>
            <a:r>
              <a:rPr lang="en-US" sz="1600" dirty="0"/>
              <a:t>section 5 in </a:t>
            </a:r>
            <a:r>
              <a:rPr lang="en-US" sz="1600" dirty="0">
                <a:hlinkClick r:id="rId3"/>
              </a:rPr>
              <a:t>https://</a:t>
            </a:r>
            <a:r>
              <a:rPr lang="en-US" sz="1600" dirty="0" smtClean="0">
                <a:hlinkClick r:id="rId3"/>
              </a:rPr>
              <a:t>mentor.ieee.org/802-ec/dcn/17/ec-17-0090-26-0PNP-ieee-802-lmsc-operations-manual.pdf</a:t>
            </a:r>
            <a:endParaRPr lang="en-US" sz="1600" dirty="0" smtClean="0"/>
          </a:p>
          <a:p>
            <a:pPr marL="1085850" lvl="2" algn="just">
              <a:buFont typeface="Arial" panose="020B0604020202020204" pitchFamily="34" charset="0"/>
              <a:buChar char="•"/>
            </a:pPr>
            <a:r>
              <a:rPr lang="en-US" sz="1400" i="1" dirty="0" smtClean="0"/>
              <a:t>The </a:t>
            </a:r>
            <a:r>
              <a:rPr lang="en-US" sz="1400" i="1" dirty="0"/>
              <a:t>Working Group Chair may designate specific individual experts who are allowed to participate in Working Group discussions via electronic means during an in-person meeting for the benefit of the group. These individuals are not considered to be attending the meeting and so they are not required to pay meeting fees and they do not get participation credit. The participation of these individuals should be limited to specific technical topics. Such participation shall be documented in the minutes of the Working Group meeting</a:t>
            </a:r>
            <a:r>
              <a:rPr lang="en-US" sz="1400" i="1" dirty="0" smtClean="0"/>
              <a:t>.</a:t>
            </a:r>
          </a:p>
          <a:p>
            <a:pPr marL="1085850" lvl="2" algn="just">
              <a:buFont typeface="Arial" panose="020B0604020202020204" pitchFamily="34" charset="0"/>
              <a:buChar char="•"/>
            </a:pPr>
            <a:endParaRPr lang="en-US" sz="800" dirty="0"/>
          </a:p>
          <a:p>
            <a:pPr>
              <a:buFont typeface="Arial" panose="020B0604020202020204" pitchFamily="34" charset="0"/>
              <a:buChar char="•"/>
            </a:pPr>
            <a:r>
              <a:rPr lang="en-US" sz="1800" dirty="0"/>
              <a:t>The </a:t>
            </a:r>
            <a:r>
              <a:rPr lang="en-US" sz="1800" dirty="0" smtClean="0"/>
              <a:t>individual </a:t>
            </a:r>
            <a:r>
              <a:rPr lang="en-US" sz="1800" dirty="0"/>
              <a:t>listed below </a:t>
            </a:r>
            <a:r>
              <a:rPr lang="en-US" sz="1800" dirty="0" smtClean="0"/>
              <a:t>is </a:t>
            </a:r>
            <a:r>
              <a:rPr lang="en-US" sz="1800" dirty="0"/>
              <a:t>hereby designated as specific individual </a:t>
            </a:r>
            <a:r>
              <a:rPr lang="en-US" sz="1800" dirty="0" smtClean="0"/>
              <a:t>expert </a:t>
            </a:r>
            <a:r>
              <a:rPr lang="en-US" sz="1800" dirty="0"/>
              <a:t>on their respective topics and subject to the restrictions and benefits described in the </a:t>
            </a:r>
            <a:r>
              <a:rPr lang="en-US" sz="1800" dirty="0" smtClean="0"/>
              <a:t>IEEE 802 Operations Manual.</a:t>
            </a:r>
          </a:p>
          <a:p>
            <a:pPr lvl="1">
              <a:buFont typeface="Arial" panose="020B0604020202020204" pitchFamily="34" charset="0"/>
              <a:buChar char="•"/>
            </a:pPr>
            <a:r>
              <a:rPr lang="en-US" sz="1600" dirty="0" err="1" smtClean="0"/>
              <a:t>Aleksander</a:t>
            </a:r>
            <a:r>
              <a:rPr lang="en-US" sz="1600" dirty="0" smtClean="0"/>
              <a:t> Sołtysik (Chair, </a:t>
            </a:r>
            <a:r>
              <a:rPr lang="en-US" sz="1600" dirty="0"/>
              <a:t>Radio Spectrum Policy </a:t>
            </a:r>
            <a:r>
              <a:rPr lang="en-US" sz="1600" dirty="0" smtClean="0"/>
              <a:t>Group</a:t>
            </a:r>
            <a:r>
              <a:rPr lang="en-US" sz="1600" dirty="0"/>
              <a:t>)</a:t>
            </a:r>
            <a:endParaRPr lang="en-US" sz="1600" dirty="0" smtClean="0"/>
          </a:p>
          <a:p>
            <a:pPr lvl="2">
              <a:buFont typeface="Arial" panose="020B0604020202020204" pitchFamily="34" charset="0"/>
              <a:buChar char="•"/>
            </a:pPr>
            <a:r>
              <a:rPr lang="en-US" sz="1400" dirty="0" smtClean="0"/>
              <a:t>Attendance is limited to the closing meeting timeslot of the March 2024 plenary in which the respective presentation is scheduled. </a:t>
            </a:r>
            <a:br>
              <a:rPr lang="en-US" sz="1400" dirty="0" smtClean="0"/>
            </a:br>
            <a:endParaRPr lang="en-US" sz="1400" dirty="0" smtClean="0"/>
          </a:p>
          <a:p>
            <a:pPr marL="457200" lvl="1" indent="0"/>
            <a:r>
              <a:rPr lang="en-US" dirty="0"/>
              <a:t/>
            </a:r>
            <a:br>
              <a:rPr lang="en-US" dirty="0"/>
            </a:br>
            <a:endParaRPr lang="en-US" dirty="0"/>
          </a:p>
        </p:txBody>
      </p:sp>
      <p:sp>
        <p:nvSpPr>
          <p:cNvPr id="20485" name="Footer Placeholder 1"/>
          <p:cNvSpPr>
            <a:spLocks noGrp="1"/>
          </p:cNvSpPr>
          <p:nvPr>
            <p:ph type="ftr" sz="quarter" idx="4294967295"/>
          </p:nvPr>
        </p:nvSpPr>
        <p:spPr>
          <a:xfrm>
            <a:off x="9224642" y="6477000"/>
            <a:ext cx="2167260"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smtClean="0"/>
              <a:t>Edward Au (Huawei)</a:t>
            </a:r>
            <a:endParaRPr lang="en-US" altLang="en-US" sz="1200" b="0" dirty="0"/>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31</a:t>
            </a:fld>
            <a:endParaRPr lang="en-US" altLang="en-US" sz="1200" b="0"/>
          </a:p>
        </p:txBody>
      </p:sp>
      <p:sp>
        <p:nvSpPr>
          <p:cNvPr id="7" name="Date Placeholder 1"/>
          <p:cNvSpPr>
            <a:spLocks noGrp="1"/>
          </p:cNvSpPr>
          <p:nvPr>
            <p:ph type="dt" idx="15"/>
          </p:nvPr>
        </p:nvSpPr>
        <p:spPr>
          <a:xfrm>
            <a:off x="990600" y="336550"/>
            <a:ext cx="3048000" cy="273050"/>
          </a:xfrm>
        </p:spPr>
        <p:txBody>
          <a:bodyPr/>
          <a:lstStyle/>
          <a:p>
            <a:r>
              <a:rPr lang="en-US" dirty="0" smtClean="0"/>
              <a:t>March 2024</a:t>
            </a:r>
            <a:endParaRPr lang="en-GB" dirty="0"/>
          </a:p>
        </p:txBody>
      </p:sp>
      <p:sp>
        <p:nvSpPr>
          <p:cNvPr id="8" name="Rectangle 2"/>
          <p:cNvSpPr txBox="1">
            <a:spLocks noChangeArrowheads="1"/>
          </p:cNvSpPr>
          <p:nvPr/>
        </p:nvSpPr>
        <p:spPr bwMode="auto">
          <a:xfrm>
            <a:off x="990600" y="606426"/>
            <a:ext cx="10367426" cy="890587"/>
          </a:xfrm>
          <a:prstGeom prst="rect">
            <a:avLst/>
          </a:prstGeom>
          <a:noFill/>
          <a:ln w="9525">
            <a:noFill/>
            <a:round/>
            <a:headEnd/>
            <a:tailEnd/>
          </a:ln>
          <a:effectLst/>
        </p:spPr>
        <p:txBody>
          <a:bodyPr vert="horz" wrap="square" lIns="91440" tIns="45720" rIns="91440" bIns="4572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800" kern="0" dirty="0" smtClean="0">
                <a:solidFill>
                  <a:srgbClr val="0070C0"/>
                </a:solidFill>
              </a:rPr>
              <a:t>Designation of Individual Experts</a:t>
            </a:r>
            <a:endParaRPr lang="en-US" sz="2800" kern="0" dirty="0">
              <a:solidFill>
                <a:srgbClr val="0070C0"/>
              </a:solidFill>
            </a:endParaRPr>
          </a:p>
        </p:txBody>
      </p:sp>
    </p:spTree>
    <p:extLst>
      <p:ext uri="{BB962C8B-B14F-4D97-AF65-F5344CB8AC3E}">
        <p14:creationId xmlns:p14="http://schemas.microsoft.com/office/powerpoint/2010/main" val="60882064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5.2:  Officer election</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32</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68949301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2024</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Timeline</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The </a:t>
            </a:r>
            <a:r>
              <a:rPr lang="en-US" sz="1800" spc="-5" dirty="0">
                <a:cs typeface="Arial"/>
              </a:rPr>
              <a:t>officer elected positions, including Chair and Vice Chair(s), are open for election in the IEEE 802 March 2024 mixed-mode plenary</a:t>
            </a:r>
            <a:r>
              <a:rPr lang="en-US" sz="1800" spc="-5" dirty="0" smtClean="0">
                <a:cs typeface="Arial"/>
              </a:rPr>
              <a:t>.</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Nominations opened on Sunday, 10 February 2024, </a:t>
            </a:r>
            <a:r>
              <a:rPr lang="en-US" sz="1800" spc="-5" dirty="0">
                <a:cs typeface="Arial"/>
              </a:rPr>
              <a:t>received and closed </a:t>
            </a:r>
            <a:r>
              <a:rPr lang="en-US" sz="1800" spc="-5" dirty="0" smtClean="0">
                <a:cs typeface="Arial"/>
              </a:rPr>
              <a:t>at the end of Monday, 11 March 2024. </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Introductory </a:t>
            </a:r>
            <a:r>
              <a:rPr lang="en-US" sz="1800" spc="-5" dirty="0">
                <a:cs typeface="Arial"/>
              </a:rPr>
              <a:t>statements made by </a:t>
            </a:r>
            <a:r>
              <a:rPr lang="en-US" sz="1800" spc="-5" dirty="0" smtClean="0">
                <a:cs typeface="Arial"/>
              </a:rPr>
              <a:t>each candidate </a:t>
            </a:r>
            <a:r>
              <a:rPr lang="en-US" sz="1800" spc="-5" dirty="0">
                <a:cs typeface="Arial"/>
              </a:rPr>
              <a:t>with </a:t>
            </a:r>
            <a:r>
              <a:rPr lang="en-US" sz="1800" spc="-5" dirty="0" smtClean="0">
                <a:cs typeface="Arial"/>
              </a:rPr>
              <a:t>Q&amp;A today.</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a:cs typeface="Arial"/>
              </a:rPr>
              <a:t>Elections take </a:t>
            </a:r>
            <a:r>
              <a:rPr lang="en-US" sz="1800" spc="-5" dirty="0" smtClean="0">
                <a:cs typeface="Arial"/>
              </a:rPr>
              <a:t>place using </a:t>
            </a:r>
            <a:r>
              <a:rPr lang="en-US" sz="1800" spc="-5" dirty="0" err="1" smtClean="0">
                <a:cs typeface="Arial"/>
              </a:rPr>
              <a:t>DirectVote</a:t>
            </a:r>
            <a:r>
              <a:rPr lang="en-US" sz="1800" spc="-5" dirty="0" smtClean="0">
                <a:cs typeface="Arial"/>
              </a:rPr>
              <a:t> Line </a:t>
            </a:r>
            <a:r>
              <a:rPr lang="en-US" sz="1800" spc="-5" dirty="0">
                <a:cs typeface="Arial"/>
              </a:rPr>
              <a:t>during the </a:t>
            </a:r>
            <a:r>
              <a:rPr lang="en-US" sz="1800" spc="-5" dirty="0" smtClean="0">
                <a:cs typeface="Arial"/>
              </a:rPr>
              <a:t>IEEE 802.18 closing meeting on Thursday, 14 March 2024. </a:t>
            </a:r>
          </a:p>
          <a:p>
            <a:pPr marL="630238" marR="117475" lvl="1" indent="-230188" algn="just">
              <a:buClrTx/>
              <a:buFont typeface="Times New Roman" pitchFamily="16" charset="0"/>
              <a:buChar char="•"/>
              <a:tabLst>
                <a:tab pos="230188" algn="l"/>
              </a:tabLst>
            </a:pPr>
            <a:r>
              <a:rPr lang="en-US" sz="1800" spc="-5" dirty="0" smtClean="0">
                <a:cs typeface="Arial"/>
              </a:rPr>
              <a:t>The Chair and Vice Chair(s) </a:t>
            </a:r>
            <a:r>
              <a:rPr lang="en-US" sz="1800" spc="-5" dirty="0">
                <a:cs typeface="Arial"/>
              </a:rPr>
              <a:t>are subject to confirmation by IEEE 802 </a:t>
            </a:r>
            <a:r>
              <a:rPr lang="en-US" sz="1800" spc="-5" dirty="0" smtClean="0">
                <a:cs typeface="Arial"/>
              </a:rPr>
              <a:t>EC on Friday, 15 March 2024.</a:t>
            </a:r>
            <a:endParaRPr lang="en-US" sz="1800" spc="-5" dirty="0">
              <a:cs typeface="Arial"/>
            </a:endParaRPr>
          </a:p>
          <a:p>
            <a:pPr marL="630238" marR="117475" lvl="1" indent="-230188" algn="just">
              <a:buClrTx/>
              <a:buFont typeface="Times New Roman" pitchFamily="16" charset="0"/>
              <a:buChar char="•"/>
              <a:tabLst>
                <a:tab pos="230188" algn="l"/>
              </a:tabLst>
            </a:pPr>
            <a:endParaRPr lang="en-US" sz="1800" spc="-5" dirty="0" smtClean="0">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2330783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2024</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Candidate introduction and Q&amp;A</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a:cs typeface="Arial"/>
              </a:rPr>
              <a:t>Chair candidate:</a:t>
            </a:r>
          </a:p>
          <a:p>
            <a:pPr marL="630238" marR="117475" lvl="1" indent="-230188" algn="just">
              <a:buClrTx/>
              <a:buFont typeface="Times New Roman" pitchFamily="16" charset="0"/>
              <a:buChar char="•"/>
              <a:tabLst>
                <a:tab pos="230188" algn="l"/>
              </a:tabLst>
            </a:pPr>
            <a:r>
              <a:rPr lang="en-US" sz="1800" spc="-5" dirty="0">
                <a:cs typeface="Arial"/>
              </a:rPr>
              <a:t>Edward Au (Huawei Technologies)</a:t>
            </a:r>
          </a:p>
          <a:p>
            <a:pPr marL="230188" marR="117475" indent="-230188" algn="just">
              <a:buFont typeface="Times New Roman" pitchFamily="16" charset="0"/>
              <a:buChar char="•"/>
              <a:tabLst>
                <a:tab pos="230188" algn="l"/>
              </a:tabLst>
            </a:pPr>
            <a:endParaRPr lang="en-US" sz="1800" spc="-5" dirty="0" smtClean="0">
              <a:cs typeface="Arial"/>
            </a:endParaRPr>
          </a:p>
          <a:p>
            <a:pPr marL="230188" marR="117475" indent="-230188" algn="just">
              <a:buFont typeface="Times New Roman" pitchFamily="16" charset="0"/>
              <a:buChar char="•"/>
              <a:tabLst>
                <a:tab pos="230188" algn="l"/>
              </a:tabLst>
            </a:pPr>
            <a:r>
              <a:rPr lang="en-US" sz="1800" spc="-5" dirty="0" smtClean="0">
                <a:cs typeface="Arial"/>
              </a:rPr>
              <a:t>Vice Chair candidates (in alphabetical order of their family names):</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Stuart Kerry (OK-Brit; Self)</a:t>
            </a:r>
            <a:endParaRPr lang="en-US" sz="1800" spc="-5" dirty="0">
              <a:cs typeface="Arial"/>
            </a:endParaRPr>
          </a:p>
          <a:p>
            <a:pPr marL="630238" marR="117475" lvl="1" indent="-230188" algn="just">
              <a:buClrTx/>
              <a:buFont typeface="Times New Roman" pitchFamily="16" charset="0"/>
              <a:buChar char="•"/>
              <a:tabLst>
                <a:tab pos="230188" algn="l"/>
              </a:tabLst>
            </a:pPr>
            <a:r>
              <a:rPr lang="en-US" sz="1800" dirty="0"/>
              <a:t>Gaurav </a:t>
            </a:r>
            <a:r>
              <a:rPr lang="en-US" sz="1800" dirty="0" err="1" smtClean="0"/>
              <a:t>Patwardhan</a:t>
            </a:r>
            <a:r>
              <a:rPr lang="en-US" sz="1800" dirty="0" smtClean="0"/>
              <a:t> (</a:t>
            </a:r>
            <a:r>
              <a:rPr lang="en-US" sz="1800" dirty="0"/>
              <a:t>Hewlett Packard </a:t>
            </a:r>
            <a:r>
              <a:rPr lang="en-US" sz="1800" dirty="0" smtClean="0"/>
              <a:t>Enterprise)</a:t>
            </a:r>
          </a:p>
          <a:p>
            <a:pPr marL="630238" marR="117475" lvl="1" indent="-230188" algn="just">
              <a:buClrTx/>
              <a:buFont typeface="Times New Roman" pitchFamily="16" charset="0"/>
              <a:buChar char="•"/>
              <a:tabLst>
                <a:tab pos="230188" algn="l"/>
              </a:tabLst>
            </a:pPr>
            <a:r>
              <a:rPr lang="en-US" sz="1800" dirty="0" smtClean="0"/>
              <a:t>Al </a:t>
            </a:r>
            <a:r>
              <a:rPr lang="en-US" sz="1800" dirty="0" err="1" smtClean="0"/>
              <a:t>Petrick</a:t>
            </a:r>
            <a:r>
              <a:rPr lang="en-US" sz="1800" dirty="0" smtClean="0"/>
              <a:t> (</a:t>
            </a:r>
            <a:r>
              <a:rPr lang="en-US" sz="1800" dirty="0" err="1" smtClean="0"/>
              <a:t>Skywork</a:t>
            </a:r>
            <a:r>
              <a:rPr lang="en-US" sz="1800" dirty="0" smtClean="0"/>
              <a:t> Solution)</a:t>
            </a:r>
          </a:p>
          <a:p>
            <a:pPr marL="630238" marR="117475" lvl="1" indent="-230188" algn="just">
              <a:buClrTx/>
              <a:buFont typeface="Times New Roman" pitchFamily="16" charset="0"/>
              <a:buChar char="•"/>
              <a:tabLst>
                <a:tab pos="230188" algn="l"/>
              </a:tabLst>
            </a:pPr>
            <a:r>
              <a:rPr lang="en-US" sz="1800" dirty="0" smtClean="0"/>
              <a:t>Ben Rolfe (</a:t>
            </a:r>
            <a:r>
              <a:rPr lang="en-US" sz="1800" dirty="0"/>
              <a:t>Blind Creek </a:t>
            </a:r>
            <a:r>
              <a:rPr lang="en-US" sz="1800" dirty="0" smtClean="0"/>
              <a:t>Associates)</a:t>
            </a:r>
            <a:endParaRPr lang="en-US" sz="1800" dirty="0"/>
          </a:p>
          <a:p>
            <a:pPr marL="630238" marR="117475" lvl="1" indent="-230188" algn="just">
              <a:buClrTx/>
              <a:buFont typeface="Times New Roman" pitchFamily="16" charset="0"/>
              <a:buChar char="•"/>
              <a:tabLst>
                <a:tab pos="230188" algn="l"/>
              </a:tabLst>
            </a:pPr>
            <a:endParaRPr lang="en-US" sz="1800" spc="-5" dirty="0" smtClean="0">
              <a:cs typeface="Arial"/>
            </a:endParaRPr>
          </a:p>
          <a:p>
            <a:pPr marL="630238" marR="117475" lvl="1" indent="-230188" algn="just">
              <a:buClrTx/>
              <a:buFont typeface="Times New Roman" pitchFamily="16" charset="0"/>
              <a:buChar char="•"/>
              <a:tabLst>
                <a:tab pos="230188" algn="l"/>
              </a:tabLst>
            </a:pPr>
            <a:endParaRPr lang="en-US" sz="1800" spc="-5" dirty="0" smtClean="0">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85411589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March 2024</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smtClean="0">
                <a:latin typeface="Times New Roman" charset="0"/>
              </a:rPr>
              <a:t>Closing meeting (THU AM1, 14 March 2024)</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35</a:t>
            </a:r>
            <a:endParaRPr lang="en-US" dirty="0"/>
          </a:p>
        </p:txBody>
      </p:sp>
    </p:spTree>
    <p:extLst>
      <p:ext uri="{BB962C8B-B14F-4D97-AF65-F5344CB8AC3E}">
        <p14:creationId xmlns:p14="http://schemas.microsoft.com/office/powerpoint/2010/main" val="22737132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2024</a:t>
            </a:r>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1.3:  Registration reminder</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smtClean="0"/>
              <a:t>Slide 36</a:t>
            </a:r>
            <a:endParaRPr lang="en-US" dirty="0"/>
          </a:p>
        </p:txBody>
      </p:sp>
    </p:spTree>
    <p:extLst>
      <p:ext uri="{BB962C8B-B14F-4D97-AF65-F5344CB8AC3E}">
        <p14:creationId xmlns:p14="http://schemas.microsoft.com/office/powerpoint/2010/main" val="208878101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a:t>March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is required to attend this meeting </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37</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The 2024 March IEEE 802 plenary session is held mixed mode </a:t>
            </a:r>
            <a:r>
              <a:rPr lang="en-US" altLang="en-US" sz="1800" b="1" dirty="0">
                <a:solidFill>
                  <a:schemeClr val="tx1"/>
                </a:solidFill>
                <a:latin typeface="+mj-lt"/>
                <a:cs typeface="Arial" panose="020B0604020202020204" pitchFamily="34" charset="0"/>
              </a:rPr>
              <a:t>via a paid registration fee, </a:t>
            </a:r>
            <a:r>
              <a:rPr lang="en-US" altLang="en-US" sz="1800" b="1" dirty="0" smtClean="0">
                <a:solidFill>
                  <a:schemeClr val="tx1"/>
                </a:solidFill>
                <a:latin typeface="+mj-lt"/>
                <a:cs typeface="Arial" panose="020B0604020202020204" pitchFamily="34" charset="0"/>
              </a:rPr>
              <a:t>from 10 March 2024 to 15 March 2024.</a:t>
            </a:r>
            <a:r>
              <a:rPr lang="en-US" altLang="en-US" sz="1800" b="1" dirty="0">
                <a:solidFill>
                  <a:schemeClr val="tx1"/>
                </a:solidFill>
                <a:latin typeface="+mj-lt"/>
                <a:cs typeface="Arial" panose="020B0604020202020204" pitchFamily="34" charset="0"/>
              </a:rPr>
              <a:t>		</a:t>
            </a:r>
            <a:endParaRPr lang="en-US" altLang="en-US" sz="1800" b="1" dirty="0" smtClean="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a:t>
            </a:r>
            <a:r>
              <a:rPr lang="en-US" altLang="en-US" sz="1800" b="1" dirty="0" smtClean="0">
                <a:solidFill>
                  <a:schemeClr val="tx1"/>
                </a:solidFill>
                <a:latin typeface="+mj-lt"/>
                <a:cs typeface="Arial" panose="020B0604020202020204" pitchFamily="34" charset="0"/>
              </a:rPr>
              <a:t>IEEE 802 plenary.  It is an credited session.</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a:t>
            </a:r>
            <a:r>
              <a:rPr lang="en-US" altLang="en-US" sz="1800" b="1" dirty="0" smtClean="0">
                <a:solidFill>
                  <a:schemeClr val="tx1"/>
                </a:solidFill>
                <a:latin typeface="+mj-lt"/>
                <a:cs typeface="Arial" panose="020B0604020202020204" pitchFamily="34" charset="0"/>
              </a:rPr>
              <a:t>ou </a:t>
            </a:r>
            <a:r>
              <a:rPr lang="en-US" altLang="en-US" sz="1800" b="1" dirty="0">
                <a:solidFill>
                  <a:schemeClr val="tx1"/>
                </a:solidFill>
                <a:latin typeface="+mj-lt"/>
                <a:cs typeface="Arial" panose="020B0604020202020204" pitchFamily="34" charset="0"/>
              </a:rPr>
              <a:t>must pay the registration fee </a:t>
            </a:r>
            <a:r>
              <a:rPr lang="en-US" altLang="en-US" sz="1800" b="1" dirty="0" smtClean="0">
                <a:solidFill>
                  <a:schemeClr val="tx1"/>
                </a:solidFill>
                <a:latin typeface="+mj-lt"/>
                <a:cs typeface="Arial" panose="020B0604020202020204" pitchFamily="34" charset="0"/>
              </a:rPr>
              <a:t>whether attending in-person or remotely.  If </a:t>
            </a:r>
            <a:r>
              <a:rPr lang="en-US" altLang="en-US" sz="1800" b="1" dirty="0">
                <a:solidFill>
                  <a:schemeClr val="tx1"/>
                </a:solidFill>
                <a:latin typeface="+mj-lt"/>
                <a:cs typeface="Arial" panose="020B0604020202020204" pitchFamily="34" charset="0"/>
              </a:rPr>
              <a:t>you have not already done so, </a:t>
            </a:r>
            <a:r>
              <a:rPr lang="en-US" altLang="en-US" sz="1800" b="1" dirty="0" smtClean="0">
                <a:solidFill>
                  <a:schemeClr val="tx1"/>
                </a:solidFill>
                <a:latin typeface="+mj-lt"/>
                <a:cs typeface="Arial" panose="020B0604020202020204" pitchFamily="34" charset="0"/>
              </a:rPr>
              <a:t>register at: </a:t>
            </a:r>
          </a:p>
          <a:p>
            <a:pPr marL="1028700" lvl="1"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https</a:t>
            </a:r>
            <a:r>
              <a:rPr lang="en-US" altLang="en-US" sz="1800" b="1" dirty="0">
                <a:solidFill>
                  <a:schemeClr val="tx1"/>
                </a:solidFill>
                <a:latin typeface="+mj-lt"/>
                <a:cs typeface="Arial" panose="020B0604020202020204" pitchFamily="34" charset="0"/>
                <a:hlinkClick r:id="rId3"/>
              </a:rPr>
              <a:t>://</a:t>
            </a:r>
            <a:r>
              <a:rPr lang="en-US" altLang="en-US" sz="1800" b="1" dirty="0" smtClean="0">
                <a:solidFill>
                  <a:schemeClr val="tx1"/>
                </a:solidFill>
                <a:latin typeface="+mj-lt"/>
                <a:cs typeface="Arial" panose="020B0604020202020204" pitchFamily="34" charset="0"/>
                <a:hlinkClick r:id="rId3"/>
              </a:rPr>
              <a:t>web.cvent.com/event/1fb7683a-77e3-48fe-a703-472af68d3ee5/regProcessStep1</a:t>
            </a:r>
            <a:r>
              <a:rPr lang="en-US" altLang="en-US" sz="1800" b="1" dirty="0" smtClean="0">
                <a:solidFill>
                  <a:schemeClr val="tx1"/>
                </a:solidFill>
                <a:latin typeface="+mj-lt"/>
                <a:cs typeface="Arial" panose="020B0604020202020204" pitchFamily="34" charset="0"/>
              </a:rPr>
              <a:t> </a:t>
            </a:r>
          </a:p>
          <a:p>
            <a:pPr marL="285750" algn="just">
              <a:spcAft>
                <a:spcPts val="0"/>
              </a:spcAft>
              <a:defRPr/>
            </a:pPr>
            <a:endParaRPr lang="en-US" altLang="en-US" sz="1800" b="1" dirty="0" smtClean="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If </a:t>
            </a:r>
            <a:r>
              <a:rPr lang="en-US" altLang="en-US" sz="1800" b="1" dirty="0">
                <a:solidFill>
                  <a:schemeClr val="tx1"/>
                </a:solidFill>
                <a:latin typeface="+mj-lt"/>
                <a:cs typeface="Arial" panose="020B0604020202020204" pitchFamily="34" charset="0"/>
              </a:rPr>
              <a:t>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a:t>
            </a:r>
            <a:r>
              <a:rPr lang="en-US" altLang="en-US" sz="1800" b="1" dirty="0" smtClean="0">
                <a:solidFill>
                  <a:schemeClr val="tx1"/>
                </a:solidFill>
                <a:latin typeface="+mj-lt"/>
                <a:cs typeface="Arial" panose="020B0604020202020204" pitchFamily="34" charset="0"/>
              </a:rPr>
              <a:t>meetings this week, </a:t>
            </a:r>
            <a:r>
              <a:rPr lang="en-US" altLang="en-US" sz="1800" b="1" dirty="0">
                <a:solidFill>
                  <a:schemeClr val="tx1"/>
                </a:solidFill>
                <a:latin typeface="+mj-lt"/>
                <a:cs typeface="Arial" panose="020B0604020202020204" pitchFamily="34" charset="0"/>
              </a:rPr>
              <a:t>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a:t>
            </a:r>
            <a:r>
              <a:rPr lang="en-US" altLang="en-US" sz="1800" b="1" dirty="0" smtClean="0">
                <a:solidFill>
                  <a:schemeClr val="tx1"/>
                </a:solidFill>
                <a:latin typeface="+mj-lt"/>
                <a:cs typeface="Arial" panose="020B0604020202020204" pitchFamily="34" charset="0"/>
              </a:rPr>
              <a:t>No </a:t>
            </a:r>
            <a:r>
              <a:rPr lang="en-US" altLang="en-US" sz="1800" b="1" dirty="0">
                <a:solidFill>
                  <a:schemeClr val="tx1"/>
                </a:solidFill>
                <a:latin typeface="+mj-lt"/>
                <a:cs typeface="Arial" panose="020B0604020202020204" pitchFamily="34" charset="0"/>
              </a:rPr>
              <a:t>payment, become </a:t>
            </a:r>
            <a:r>
              <a:rPr lang="en-US" altLang="en-US" sz="1800" b="1" dirty="0" smtClean="0">
                <a:solidFill>
                  <a:schemeClr val="tx1"/>
                </a:solidFill>
                <a:latin typeface="+mj-lt"/>
                <a:cs typeface="Arial" panose="020B0604020202020204" pitchFamily="34" charset="0"/>
              </a:rPr>
              <a:t>deadbeat </a:t>
            </a:r>
            <a:r>
              <a:rPr lang="en-US" altLang="en-US" sz="1800" b="1" dirty="0">
                <a:solidFill>
                  <a:schemeClr val="tx1"/>
                </a:solidFill>
                <a:latin typeface="+mj-lt"/>
                <a:cs typeface="Arial" panose="020B0604020202020204" pitchFamily="34" charset="0"/>
              </a:rPr>
              <a:t>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smtClean="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046176620"/>
      </p:ext>
    </p:extLst>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2024</a:t>
            </a:r>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38</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50091299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2024</a:t>
            </a:r>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closing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#3 (Internal):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a:t>
            </a:r>
            <a:r>
              <a:rPr lang="en-US" sz="1800" spc="-5" dirty="0" smtClean="0">
                <a:latin typeface="+mj-lt"/>
                <a:cs typeface="Arial"/>
              </a:rPr>
              <a:t>“RR-TAG Closing Agenda” tab of the document </a:t>
            </a:r>
            <a:r>
              <a:rPr lang="en-US" sz="1800" spc="-5" dirty="0" smtClean="0">
                <a:latin typeface="+mj-lt"/>
                <a:cs typeface="Arial"/>
              </a:rPr>
              <a:t>18-24/0011r4.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718640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a:t>March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is required to attend this meeting </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The 2024 March IEEE 802 plenary session is held mixed mode </a:t>
            </a:r>
            <a:r>
              <a:rPr lang="en-US" altLang="en-US" sz="1800" b="1" dirty="0">
                <a:solidFill>
                  <a:schemeClr val="tx1"/>
                </a:solidFill>
                <a:latin typeface="+mj-lt"/>
                <a:cs typeface="Arial" panose="020B0604020202020204" pitchFamily="34" charset="0"/>
              </a:rPr>
              <a:t>via a paid registration fee, </a:t>
            </a:r>
            <a:r>
              <a:rPr lang="en-US" altLang="en-US" sz="1800" b="1" dirty="0" smtClean="0">
                <a:solidFill>
                  <a:schemeClr val="tx1"/>
                </a:solidFill>
                <a:latin typeface="+mj-lt"/>
                <a:cs typeface="Arial" panose="020B0604020202020204" pitchFamily="34" charset="0"/>
              </a:rPr>
              <a:t>from 10 March 2024 to 15 March 2024.</a:t>
            </a:r>
            <a:r>
              <a:rPr lang="en-US" altLang="en-US" sz="1800" b="1" dirty="0">
                <a:solidFill>
                  <a:schemeClr val="tx1"/>
                </a:solidFill>
                <a:latin typeface="+mj-lt"/>
                <a:cs typeface="Arial" panose="020B0604020202020204" pitchFamily="34" charset="0"/>
              </a:rPr>
              <a:t>		</a:t>
            </a:r>
            <a:endParaRPr lang="en-US" altLang="en-US" sz="1800" b="1" dirty="0" smtClean="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a:t>
            </a:r>
            <a:r>
              <a:rPr lang="en-US" altLang="en-US" sz="1800" b="1" dirty="0" smtClean="0">
                <a:solidFill>
                  <a:schemeClr val="tx1"/>
                </a:solidFill>
                <a:latin typeface="+mj-lt"/>
                <a:cs typeface="Arial" panose="020B0604020202020204" pitchFamily="34" charset="0"/>
              </a:rPr>
              <a:t>IEEE 802 plenary.  It is an credited session.</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a:t>
            </a:r>
            <a:r>
              <a:rPr lang="en-US" altLang="en-US" sz="1800" b="1" dirty="0" smtClean="0">
                <a:solidFill>
                  <a:schemeClr val="tx1"/>
                </a:solidFill>
                <a:latin typeface="+mj-lt"/>
                <a:cs typeface="Arial" panose="020B0604020202020204" pitchFamily="34" charset="0"/>
              </a:rPr>
              <a:t>ou </a:t>
            </a:r>
            <a:r>
              <a:rPr lang="en-US" altLang="en-US" sz="1800" b="1" dirty="0">
                <a:solidFill>
                  <a:schemeClr val="tx1"/>
                </a:solidFill>
                <a:latin typeface="+mj-lt"/>
                <a:cs typeface="Arial" panose="020B0604020202020204" pitchFamily="34" charset="0"/>
              </a:rPr>
              <a:t>must pay the registration fee </a:t>
            </a:r>
            <a:r>
              <a:rPr lang="en-US" altLang="en-US" sz="1800" b="1" dirty="0" smtClean="0">
                <a:solidFill>
                  <a:schemeClr val="tx1"/>
                </a:solidFill>
                <a:latin typeface="+mj-lt"/>
                <a:cs typeface="Arial" panose="020B0604020202020204" pitchFamily="34" charset="0"/>
              </a:rPr>
              <a:t>whether attending in-person or remotely.  If </a:t>
            </a:r>
            <a:r>
              <a:rPr lang="en-US" altLang="en-US" sz="1800" b="1" dirty="0">
                <a:solidFill>
                  <a:schemeClr val="tx1"/>
                </a:solidFill>
                <a:latin typeface="+mj-lt"/>
                <a:cs typeface="Arial" panose="020B0604020202020204" pitchFamily="34" charset="0"/>
              </a:rPr>
              <a:t>you have not already done so, </a:t>
            </a:r>
            <a:r>
              <a:rPr lang="en-US" altLang="en-US" sz="1800" b="1" dirty="0" smtClean="0">
                <a:solidFill>
                  <a:schemeClr val="tx1"/>
                </a:solidFill>
                <a:latin typeface="+mj-lt"/>
                <a:cs typeface="Arial" panose="020B0604020202020204" pitchFamily="34" charset="0"/>
              </a:rPr>
              <a:t>register at: </a:t>
            </a:r>
          </a:p>
          <a:p>
            <a:pPr marL="1028700" lvl="1"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https</a:t>
            </a:r>
            <a:r>
              <a:rPr lang="en-US" altLang="en-US" sz="1800" b="1" dirty="0">
                <a:solidFill>
                  <a:schemeClr val="tx1"/>
                </a:solidFill>
                <a:latin typeface="+mj-lt"/>
                <a:cs typeface="Arial" panose="020B0604020202020204" pitchFamily="34" charset="0"/>
                <a:hlinkClick r:id="rId3"/>
              </a:rPr>
              <a:t>://</a:t>
            </a:r>
            <a:r>
              <a:rPr lang="en-US" altLang="en-US" sz="1800" b="1" dirty="0" smtClean="0">
                <a:solidFill>
                  <a:schemeClr val="tx1"/>
                </a:solidFill>
                <a:latin typeface="+mj-lt"/>
                <a:cs typeface="Arial" panose="020B0604020202020204" pitchFamily="34" charset="0"/>
                <a:hlinkClick r:id="rId3"/>
              </a:rPr>
              <a:t>web.cvent.com/event/1fb7683a-77e3-48fe-a703-472af68d3ee5/regProcessStep1</a:t>
            </a:r>
            <a:r>
              <a:rPr lang="en-US" altLang="en-US" sz="1800" b="1" dirty="0" smtClean="0">
                <a:solidFill>
                  <a:schemeClr val="tx1"/>
                </a:solidFill>
                <a:latin typeface="+mj-lt"/>
                <a:cs typeface="Arial" panose="020B0604020202020204" pitchFamily="34" charset="0"/>
              </a:rPr>
              <a:t> </a:t>
            </a:r>
          </a:p>
          <a:p>
            <a:pPr marL="285750" algn="just">
              <a:spcAft>
                <a:spcPts val="0"/>
              </a:spcAft>
              <a:defRPr/>
            </a:pPr>
            <a:endParaRPr lang="en-US" altLang="en-US" sz="1800" b="1" dirty="0" smtClean="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If </a:t>
            </a:r>
            <a:r>
              <a:rPr lang="en-US" altLang="en-US" sz="1800" b="1" dirty="0">
                <a:solidFill>
                  <a:schemeClr val="tx1"/>
                </a:solidFill>
                <a:latin typeface="+mj-lt"/>
                <a:cs typeface="Arial" panose="020B0604020202020204" pitchFamily="34" charset="0"/>
              </a:rPr>
              <a:t>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a:t>
            </a:r>
            <a:r>
              <a:rPr lang="en-US" altLang="en-US" sz="1800" b="1" dirty="0" smtClean="0">
                <a:solidFill>
                  <a:schemeClr val="tx1"/>
                </a:solidFill>
                <a:latin typeface="+mj-lt"/>
                <a:cs typeface="Arial" panose="020B0604020202020204" pitchFamily="34" charset="0"/>
              </a:rPr>
              <a:t>meetings this week, </a:t>
            </a:r>
            <a:r>
              <a:rPr lang="en-US" altLang="en-US" sz="1800" b="1" dirty="0">
                <a:solidFill>
                  <a:schemeClr val="tx1"/>
                </a:solidFill>
                <a:latin typeface="+mj-lt"/>
                <a:cs typeface="Arial" panose="020B0604020202020204" pitchFamily="34" charset="0"/>
              </a:rPr>
              <a:t>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a:t>
            </a:r>
            <a:r>
              <a:rPr lang="en-US" altLang="en-US" sz="1800" b="1" dirty="0" smtClean="0">
                <a:solidFill>
                  <a:schemeClr val="tx1"/>
                </a:solidFill>
                <a:latin typeface="+mj-lt"/>
                <a:cs typeface="Arial" panose="020B0604020202020204" pitchFamily="34" charset="0"/>
              </a:rPr>
              <a:t>No </a:t>
            </a:r>
            <a:r>
              <a:rPr lang="en-US" altLang="en-US" sz="1800" b="1" dirty="0">
                <a:solidFill>
                  <a:schemeClr val="tx1"/>
                </a:solidFill>
                <a:latin typeface="+mj-lt"/>
                <a:cs typeface="Arial" panose="020B0604020202020204" pitchFamily="34" charset="0"/>
              </a:rPr>
              <a:t>payment, become </a:t>
            </a:r>
            <a:r>
              <a:rPr lang="en-US" altLang="en-US" sz="1800" b="1" dirty="0" smtClean="0">
                <a:solidFill>
                  <a:schemeClr val="tx1"/>
                </a:solidFill>
                <a:latin typeface="+mj-lt"/>
                <a:cs typeface="Arial" panose="020B0604020202020204" pitchFamily="34" charset="0"/>
              </a:rPr>
              <a:t>deadbeat </a:t>
            </a:r>
            <a:r>
              <a:rPr lang="en-US" altLang="en-US" sz="1800" b="1" dirty="0">
                <a:solidFill>
                  <a:schemeClr val="tx1"/>
                </a:solidFill>
                <a:latin typeface="+mj-lt"/>
                <a:cs typeface="Arial" panose="020B0604020202020204" pitchFamily="34" charset="0"/>
              </a:rPr>
              <a:t>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smtClean="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19447716"/>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2024</a:t>
            </a:r>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2.1:  Policies and procedures (P&amp;Ps)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40</a:t>
            </a:r>
            <a:endParaRPr lang="en-US" dirty="0"/>
          </a:p>
        </p:txBody>
      </p:sp>
    </p:spTree>
    <p:extLst>
      <p:ext uri="{BB962C8B-B14F-4D97-AF65-F5344CB8AC3E}">
        <p14:creationId xmlns:p14="http://schemas.microsoft.com/office/powerpoint/2010/main" val="283568077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March 2024</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a:t>
            </a:r>
            <a:r>
              <a:rPr lang="en-US" sz="2800" dirty="0">
                <a:solidFill>
                  <a:srgbClr val="0070C0"/>
                </a:solidFill>
              </a:rPr>
              <a:t>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41</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63466183"/>
      </p:ext>
    </p:extLst>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March 2024</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42</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a:t>
            </a:r>
            <a:r>
              <a:rPr lang="en-US" altLang="en-US" sz="1600" b="1" smtClean="0">
                <a:solidFill>
                  <a:schemeClr val="tx1"/>
                </a:solidFill>
                <a:latin typeface="+mj-lt"/>
                <a:cs typeface="Arial" panose="020B0604020202020204" pitchFamily="34" charset="0"/>
                <a:hlinkClick r:id="rId3"/>
              </a:rPr>
              <a:t>standards.ieee.org/develop/policies/antitrust.pdf</a:t>
            </a:r>
            <a:r>
              <a:rPr lang="en-US" altLang="en-US" sz="1600" b="1"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551304818"/>
      </p:ext>
    </p:extLst>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43</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March 2024</a:t>
            </a:r>
          </a:p>
        </p:txBody>
      </p:sp>
      <p:sp>
        <p:nvSpPr>
          <p:cNvPr id="7" name="Rectangle 6">
            <a:extLst>
              <a:ext uri="{FF2B5EF4-FFF2-40B4-BE49-F238E27FC236}">
                <a16:creationId xmlns=""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49445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smtClean="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44</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March 2024</a:t>
            </a:r>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13408447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45</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March 2024</a:t>
            </a:r>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3831361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2024</a:t>
            </a:r>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2.2:  Meeting decorum and reminders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46</a:t>
            </a:r>
            <a:endParaRPr lang="en-US" altLang="en-US" sz="1200" b="0" dirty="0"/>
          </a:p>
        </p:txBody>
      </p:sp>
    </p:spTree>
    <p:extLst>
      <p:ext uri="{BB962C8B-B14F-4D97-AF65-F5344CB8AC3E}">
        <p14:creationId xmlns:p14="http://schemas.microsoft.com/office/powerpoint/2010/main" val="30074117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Recording attendance and </a:t>
            </a:r>
            <a:r>
              <a:rPr lang="en-US" sz="2800" dirty="0">
                <a:solidFill>
                  <a:srgbClr val="0070C0"/>
                </a:solidFill>
              </a:rPr>
              <a:t>m</a:t>
            </a:r>
            <a:r>
              <a:rPr lang="en-US" sz="2800" dirty="0" smtClean="0">
                <a:solidFill>
                  <a:srgbClr val="0070C0"/>
                </a:solidFill>
              </a:rPr>
              <a:t>eeting reminders</a:t>
            </a:r>
            <a:endParaRPr lang="en-US" sz="2800" dirty="0">
              <a:solidFill>
                <a:schemeClr val="tx1"/>
              </a:solidFill>
            </a:endParaRPr>
          </a:p>
        </p:txBody>
      </p:sp>
      <p:sp>
        <p:nvSpPr>
          <p:cNvPr id="10" name="Content Placeholder 2"/>
          <p:cNvSpPr>
            <a:spLocks noGrp="1"/>
          </p:cNvSpPr>
          <p:nvPr>
            <p:ph idx="1"/>
          </p:nvPr>
        </p:nvSpPr>
        <p:spPr>
          <a:xfrm>
            <a:off x="914400" y="1525587"/>
            <a:ext cx="10475384" cy="4722813"/>
          </a:xfrm>
        </p:spPr>
        <p:txBody>
          <a:bodyPr/>
          <a:lstStyle/>
          <a:p>
            <a:pPr marL="230188" marR="117475" indent="-230188" algn="just">
              <a:buChar char="•"/>
              <a:tabLst>
                <a:tab pos="230188" algn="l"/>
              </a:tabLst>
            </a:pPr>
            <a:r>
              <a:rPr lang="en-US" sz="1800" spc="-5" dirty="0">
                <a:cs typeface="Arial"/>
              </a:rPr>
              <a:t>Recording attendance:</a:t>
            </a:r>
          </a:p>
          <a:p>
            <a:pPr marL="630238" marR="117475" lvl="1" indent="-230188" algn="just">
              <a:spcBef>
                <a:spcPts val="600"/>
              </a:spcBef>
              <a:buChar char="•"/>
              <a:tabLst>
                <a:tab pos="230188" algn="l"/>
              </a:tabLst>
            </a:pPr>
            <a:r>
              <a:rPr lang="en-US" sz="1600" spc="-5" dirty="0">
                <a:solidFill>
                  <a:schemeClr val="tx1"/>
                </a:solidFill>
                <a:cs typeface="Arial"/>
              </a:rPr>
              <a:t>IMAT is used for this session</a:t>
            </a:r>
          </a:p>
          <a:p>
            <a:pPr marL="1030288" marR="117475" lvl="2" indent="-230188" algn="just">
              <a:spcBef>
                <a:spcPts val="0"/>
              </a:spcBef>
              <a:buChar char="•"/>
              <a:tabLst>
                <a:tab pos="230188" algn="l"/>
              </a:tabLst>
            </a:pPr>
            <a:r>
              <a:rPr lang="en-US" sz="1600" spc="-5" dirty="0">
                <a:solidFill>
                  <a:srgbClr val="FF0000"/>
                </a:solidFill>
                <a:cs typeface="Arial"/>
                <a:hlinkClick r:id="rId3"/>
              </a:rPr>
              <a:t>https://imat.ieee.org/my-site/home</a:t>
            </a:r>
            <a:endParaRPr lang="en-US" sz="1600" spc="-5" dirty="0">
              <a:solidFill>
                <a:srgbClr val="FF0000"/>
              </a:solidFill>
              <a:cs typeface="Arial"/>
            </a:endParaRPr>
          </a:p>
          <a:p>
            <a:pPr marL="230188" marR="117475" indent="-230188" algn="just">
              <a:buFont typeface="Times New Roman" pitchFamily="16" charset="0"/>
              <a:buChar char="•"/>
              <a:tabLst>
                <a:tab pos="230188" algn="l"/>
              </a:tabLst>
            </a:pPr>
            <a:endParaRPr lang="en-US" sz="1800" spc="-5" dirty="0">
              <a:cs typeface="Arial"/>
            </a:endParaRPr>
          </a:p>
          <a:p>
            <a:pPr marL="230188" marR="117475" indent="-230188" algn="just">
              <a:buFont typeface="Times New Roman" pitchFamily="16" charset="0"/>
              <a:buChar char="•"/>
              <a:tabLst>
                <a:tab pos="230188" algn="l"/>
              </a:tabLst>
            </a:pPr>
            <a:r>
              <a:rPr lang="en-US" sz="1800" spc="-5" dirty="0">
                <a:cs typeface="Arial"/>
              </a:rPr>
              <a:t>Meeting reminders</a:t>
            </a:r>
            <a:endParaRPr lang="en-US" sz="1600" spc="-5" dirty="0">
              <a:cs typeface="Arial"/>
            </a:endParaRPr>
          </a:p>
          <a:p>
            <a:pPr marL="630238" marR="117475" lvl="1" indent="-230188" algn="just">
              <a:spcBef>
                <a:spcPts val="600"/>
              </a:spcBef>
              <a:buChar char="•"/>
              <a:tabLst>
                <a:tab pos="230188" algn="l"/>
              </a:tabLst>
            </a:pPr>
            <a:r>
              <a:rPr lang="en-US" sz="1600" spc="-5" dirty="0">
                <a:cs typeface="Arial"/>
              </a:rPr>
              <a:t>Please ensure that the following information is listed correctly when joining the call: “FIRST NAME LAST NAME, Affiliation” </a:t>
            </a:r>
          </a:p>
          <a:p>
            <a:pPr marL="630238" marR="117475" lvl="1" indent="-230188" algn="just">
              <a:spcBef>
                <a:spcPts val="600"/>
              </a:spcBef>
              <a:buChar char="•"/>
              <a:tabLst>
                <a:tab pos="230188" algn="l"/>
              </a:tabLst>
            </a:pPr>
            <a:r>
              <a:rPr lang="en-US" sz="1600" spc="-5" dirty="0">
                <a:cs typeface="Arial"/>
              </a:rPr>
              <a:t>Remember to mute when not speaking, thank you</a:t>
            </a:r>
          </a:p>
          <a:p>
            <a:pPr marL="630238" marR="117475" lvl="1" indent="-230188" algn="just">
              <a:spcBef>
                <a:spcPts val="600"/>
              </a:spcBef>
              <a:buChar char="•"/>
              <a:tabLst>
                <a:tab pos="230188" algn="l"/>
              </a:tabLst>
            </a:pPr>
            <a:r>
              <a:rPr lang="en-US" sz="1600" spc="-5" dirty="0">
                <a:solidFill>
                  <a:srgbClr val="FF0000"/>
                </a:solidFill>
                <a:cs typeface="Arial"/>
              </a:rPr>
              <a:t>Press are required (i.e., anyone reporting publicly on this meeting) to announce their presence (per IEEE SA Standards Board Operations Manual)</a:t>
            </a:r>
          </a:p>
          <a:p>
            <a:pPr marL="630238" marR="117475" lvl="1" indent="-230188" algn="just">
              <a:spcBef>
                <a:spcPts val="600"/>
              </a:spcBef>
              <a:buChar char="•"/>
              <a:tabLst>
                <a:tab pos="230188" algn="l"/>
              </a:tabLst>
            </a:pPr>
            <a:endParaRPr lang="en-US" sz="1600" spc="-5" dirty="0">
              <a:latin typeface="+mj-lt"/>
              <a:cs typeface="Arial"/>
            </a:endParaRP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March 2024</a:t>
            </a:r>
          </a:p>
        </p:txBody>
      </p:sp>
    </p:spTree>
    <p:extLst>
      <p:ext uri="{BB962C8B-B14F-4D97-AF65-F5344CB8AC3E}">
        <p14:creationId xmlns:p14="http://schemas.microsoft.com/office/powerpoint/2010/main" val="376126901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logistics</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a:solidFill>
                  <a:schemeClr val="tx1"/>
                </a:solidFill>
                <a:latin typeface="Times New Roman" panose="02020603050405020304" pitchFamily="18" charset="0"/>
                <a:ea typeface="Times New Roman" panose="02020603050405020304" pitchFamily="18" charset="0"/>
              </a:rPr>
              <a:t>Mixed-mode meeting</a:t>
            </a:r>
          </a:p>
          <a:p>
            <a:pPr marL="630238" marR="117475" lvl="1" indent="-230188" algn="just">
              <a:buFont typeface="Times New Roman" pitchFamily="16" charset="0"/>
              <a:buChar char="•"/>
              <a:tabLst>
                <a:tab pos="230188" algn="l"/>
              </a:tabLst>
            </a:pPr>
            <a:r>
              <a:rPr lang="en-US" sz="1600" spc="-5" dirty="0">
                <a:cs typeface="Arial"/>
              </a:rPr>
              <a:t>In person:   </a:t>
            </a:r>
          </a:p>
          <a:p>
            <a:pPr marL="1030288" marR="117475" lvl="2" indent="-230188" algn="just">
              <a:buFont typeface="Times New Roman" pitchFamily="16" charset="0"/>
              <a:buChar char="•"/>
              <a:tabLst>
                <a:tab pos="230188" algn="l"/>
              </a:tabLst>
            </a:pPr>
            <a:r>
              <a:rPr lang="en-US" sz="1400" spc="-5" dirty="0">
                <a:cs typeface="Arial"/>
              </a:rPr>
              <a:t>The meeting venue is </a:t>
            </a:r>
            <a:r>
              <a:rPr lang="en-US" sz="1400" dirty="0"/>
              <a:t>Hyatt Regency Denver at Colorado Convention Center</a:t>
            </a:r>
            <a:r>
              <a:rPr lang="sv-SE" sz="1400" dirty="0"/>
              <a:t>, Denver, CO, USA</a:t>
            </a:r>
            <a:endParaRPr lang="en-US" sz="1400" spc="-5" dirty="0">
              <a:cs typeface="Arial"/>
            </a:endParaRPr>
          </a:p>
          <a:p>
            <a:pPr marL="1030288" marR="117475" lvl="2" indent="-230188" algn="just">
              <a:buFont typeface="Times New Roman" pitchFamily="16" charset="0"/>
              <a:buChar char="•"/>
              <a:tabLst>
                <a:tab pos="230188" algn="l"/>
              </a:tabLst>
            </a:pPr>
            <a:r>
              <a:rPr lang="en-US" sz="1400" spc="-5" dirty="0">
                <a:solidFill>
                  <a:schemeClr val="tx1"/>
                </a:solidFill>
                <a:cs typeface="Arial"/>
              </a:rPr>
              <a:t>Must</a:t>
            </a:r>
            <a:r>
              <a:rPr lang="en-US" sz="1400" spc="-5" dirty="0">
                <a:solidFill>
                  <a:srgbClr val="FF0000"/>
                </a:solidFill>
                <a:cs typeface="Arial"/>
              </a:rPr>
              <a:t> </a:t>
            </a:r>
            <a:r>
              <a:rPr lang="en-US" sz="1400" spc="-5" dirty="0">
                <a:cs typeface="Arial"/>
              </a:rPr>
              <a:t>join the meeting via </a:t>
            </a:r>
            <a:r>
              <a:rPr lang="en-US" sz="1400" spc="-5" dirty="0" err="1">
                <a:cs typeface="Arial"/>
              </a:rPr>
              <a:t>Webex</a:t>
            </a:r>
            <a:r>
              <a:rPr lang="en-US" sz="1400" spc="-5" dirty="0">
                <a:cs typeface="Arial"/>
              </a:rPr>
              <a:t> for queue and voting management (see below) </a:t>
            </a:r>
            <a:r>
              <a:rPr lang="en-US" sz="1400" spc="-5" dirty="0">
                <a:solidFill>
                  <a:srgbClr val="FF0000"/>
                </a:solidFill>
                <a:cs typeface="Arial"/>
              </a:rPr>
              <a:t>with audio and video disabled</a:t>
            </a:r>
            <a:r>
              <a:rPr lang="en-US" sz="1400" spc="-5" dirty="0">
                <a:cs typeface="Arial"/>
              </a:rPr>
              <a:t>.</a:t>
            </a:r>
            <a:endParaRPr lang="en-US" sz="1200" spc="-5" dirty="0">
              <a:cs typeface="Arial"/>
            </a:endParaRPr>
          </a:p>
          <a:p>
            <a:pPr marL="630238" marR="117475" lvl="1" indent="-230188" algn="just">
              <a:buFont typeface="Times New Roman" pitchFamily="16" charset="0"/>
              <a:buChar char="•"/>
              <a:tabLst>
                <a:tab pos="230188" algn="l"/>
              </a:tabLst>
            </a:pPr>
            <a:r>
              <a:rPr lang="en-US" sz="1600" spc="-5" dirty="0">
                <a:cs typeface="Arial"/>
              </a:rPr>
              <a:t>Remote:  </a:t>
            </a:r>
          </a:p>
          <a:p>
            <a:pPr marL="1030288" marR="117475" lvl="2" indent="-230188" algn="just">
              <a:buFont typeface="Times New Roman" pitchFamily="16" charset="0"/>
              <a:buChar char="•"/>
              <a:tabLst>
                <a:tab pos="230188" algn="l"/>
              </a:tabLst>
            </a:pPr>
            <a:r>
              <a:rPr lang="en-US" sz="1400" spc="-5" dirty="0">
                <a:cs typeface="Arial"/>
              </a:rPr>
              <a:t>Join the meeting via </a:t>
            </a:r>
            <a:r>
              <a:rPr lang="en-US" sz="1400" spc="-5" dirty="0" err="1">
                <a:cs typeface="Arial"/>
              </a:rPr>
              <a:t>Webex</a:t>
            </a:r>
            <a:r>
              <a:rPr lang="en-US" sz="1400" spc="-5" dirty="0">
                <a:cs typeface="Arial"/>
              </a:rPr>
              <a:t> </a:t>
            </a:r>
            <a:r>
              <a:rPr lang="en-US" sz="1400" spc="-5" dirty="0">
                <a:solidFill>
                  <a:srgbClr val="FF0000"/>
                </a:solidFill>
                <a:cs typeface="Arial"/>
              </a:rPr>
              <a:t>with video disabled</a:t>
            </a:r>
            <a:r>
              <a:rPr lang="en-US" sz="1400" spc="-5" dirty="0">
                <a:cs typeface="Arial"/>
              </a:rPr>
              <a:t>. </a:t>
            </a:r>
          </a:p>
          <a:p>
            <a:pPr marL="1030288" marR="117475" lvl="2" indent="-230188" algn="just">
              <a:buFont typeface="Times New Roman" pitchFamily="16" charset="0"/>
              <a:buChar char="•"/>
              <a:tabLst>
                <a:tab pos="230188" algn="l"/>
              </a:tabLst>
            </a:pPr>
            <a:r>
              <a:rPr lang="en-US" sz="1400" spc="-5" dirty="0">
                <a:cs typeface="Arial"/>
              </a:rPr>
              <a:t>Set your audio as “Music mode”.  See </a:t>
            </a:r>
            <a:r>
              <a:rPr lang="en-US" sz="1400" spc="-5" dirty="0">
                <a:cs typeface="Arial"/>
                <a:hlinkClick r:id="rId3"/>
              </a:rPr>
              <a:t>slide 19</a:t>
            </a:r>
            <a:r>
              <a:rPr lang="en-US" sz="1400" spc="-5" dirty="0">
                <a:cs typeface="Arial"/>
              </a:rPr>
              <a:t> of the mixed-mode meeting AV training for details.</a:t>
            </a:r>
          </a:p>
          <a:p>
            <a:pPr marL="630238" marR="117475" lvl="1" indent="-230188" algn="just">
              <a:buFont typeface="Times New Roman" pitchFamily="16" charset="0"/>
              <a:buChar char="•"/>
              <a:tabLst>
                <a:tab pos="230188" algn="l"/>
              </a:tabLst>
            </a:pPr>
            <a:r>
              <a:rPr lang="en-US" sz="1600" dirty="0">
                <a:solidFill>
                  <a:schemeClr val="tx1"/>
                </a:solidFill>
                <a:cs typeface="Arial" panose="020B0604020202020204" pitchFamily="34" charset="0"/>
              </a:rPr>
              <a:t>Call-in info </a:t>
            </a:r>
          </a:p>
          <a:p>
            <a:pPr marL="1030288" marR="117475" lvl="2" indent="-230188" algn="just">
              <a:buFont typeface="Times New Roman" pitchFamily="16" charset="0"/>
              <a:buChar char="•"/>
              <a:tabLst>
                <a:tab pos="230188" algn="l"/>
              </a:tabLst>
            </a:pPr>
            <a:r>
              <a:rPr lang="en-US" sz="1400" dirty="0">
                <a:solidFill>
                  <a:schemeClr val="tx1"/>
                </a:solidFill>
                <a:cs typeface="Arial" panose="020B0604020202020204" pitchFamily="34" charset="0"/>
              </a:rPr>
              <a:t>Available at </a:t>
            </a:r>
            <a:r>
              <a:rPr lang="en-US" sz="1400" dirty="0">
                <a:solidFill>
                  <a:schemeClr val="tx1"/>
                </a:solidFill>
                <a:cs typeface="Arial" panose="020B0604020202020204" pitchFamily="34" charset="0"/>
                <a:hlinkClick r:id="rId4"/>
              </a:rPr>
              <a:t>Google Calendar</a:t>
            </a:r>
            <a:endParaRPr lang="en-US" sz="1400" spc="-5" dirty="0">
              <a:cs typeface="Arial"/>
            </a:endParaRPr>
          </a:p>
          <a:p>
            <a:pPr marL="630238" marR="117475" lvl="1" indent="-230188" algn="just">
              <a:buClrTx/>
              <a:buFont typeface="Times New Roman" pitchFamily="16" charset="0"/>
              <a:buChar char="•"/>
              <a:tabLst>
                <a:tab pos="230188" algn="l"/>
              </a:tabLst>
            </a:pPr>
            <a:endParaRPr lang="en-US" sz="1600" dirty="0"/>
          </a:p>
          <a:p>
            <a:pPr marL="230188" marR="117475" indent="-230188" algn="just">
              <a:buFont typeface="Times New Roman" pitchFamily="16" charset="0"/>
              <a:buChar char="•"/>
              <a:tabLst>
                <a:tab pos="230188" algn="l"/>
              </a:tabLst>
            </a:pPr>
            <a:r>
              <a:rPr lang="en-US" sz="1800" dirty="0">
                <a:solidFill>
                  <a:schemeClr val="tx1"/>
                </a:solidFill>
                <a:latin typeface="Times New Roman" panose="02020603050405020304" pitchFamily="18" charset="0"/>
                <a:ea typeface="Times New Roman" panose="02020603050405020304" pitchFamily="18" charset="0"/>
              </a:rPr>
              <a:t>Queue and voting management</a:t>
            </a:r>
          </a:p>
          <a:p>
            <a:pPr marL="630238" marR="117475" lvl="1" indent="-230188" algn="just">
              <a:buFont typeface="Times New Roman" pitchFamily="16" charset="0"/>
              <a:buChar char="•"/>
              <a:tabLst>
                <a:tab pos="230188" algn="l"/>
              </a:tabLst>
            </a:pPr>
            <a:r>
              <a:rPr lang="en-US" sz="1600" spc="-5" dirty="0">
                <a:cs typeface="Arial"/>
              </a:rPr>
              <a:t>Regardless of your participation type, </a:t>
            </a:r>
          </a:p>
          <a:p>
            <a:pPr marL="1030288" marR="117475" lvl="2" indent="-230188" algn="just">
              <a:buFont typeface="Times New Roman" pitchFamily="16" charset="0"/>
              <a:buChar char="•"/>
              <a:tabLst>
                <a:tab pos="230188" algn="l"/>
              </a:tabLst>
            </a:pPr>
            <a:r>
              <a:rPr lang="en-US" sz="1400" spc="-5" dirty="0">
                <a:solidFill>
                  <a:schemeClr val="tx1"/>
                </a:solidFill>
                <a:cs typeface="Arial"/>
              </a:rPr>
              <a:t>When you want to be on the queue for comment, please type “Q” or “q” in the </a:t>
            </a:r>
            <a:r>
              <a:rPr lang="en-US" sz="1400" spc="-5" dirty="0" err="1">
                <a:solidFill>
                  <a:schemeClr val="tx1"/>
                </a:solidFill>
                <a:cs typeface="Arial"/>
              </a:rPr>
              <a:t>Webex</a:t>
            </a:r>
            <a:r>
              <a:rPr lang="en-US" sz="1400" spc="-5" dirty="0">
                <a:solidFill>
                  <a:schemeClr val="tx1"/>
                </a:solidFill>
                <a:cs typeface="Arial"/>
              </a:rPr>
              <a:t> chat window </a:t>
            </a:r>
          </a:p>
          <a:p>
            <a:pPr marL="1030288" marR="117475" lvl="2" indent="-230188" algn="just">
              <a:buFont typeface="Times New Roman" pitchFamily="16" charset="0"/>
              <a:buChar char="•"/>
              <a:tabLst>
                <a:tab pos="230188" algn="l"/>
              </a:tabLst>
            </a:pPr>
            <a:r>
              <a:rPr lang="en-US" sz="1400" spc="-5" dirty="0">
                <a:cs typeface="Arial"/>
              </a:rPr>
              <a:t>For non-officer election agendas, please cast your vote for any straw poll or motion using </a:t>
            </a:r>
            <a:r>
              <a:rPr lang="en-US" sz="1400" spc="-5" dirty="0" err="1">
                <a:cs typeface="Arial"/>
              </a:rPr>
              <a:t>Webex</a:t>
            </a:r>
            <a:endParaRPr lang="en-US" sz="1400" spc="-5" dirty="0">
              <a:cs typeface="Arial"/>
            </a:endParaRPr>
          </a:p>
          <a:p>
            <a:pPr marL="1030288" marR="117475" lvl="2" indent="-230188" algn="just">
              <a:buFont typeface="Times New Roman" pitchFamily="16" charset="0"/>
              <a:buChar char="•"/>
              <a:tabLst>
                <a:tab pos="230188" algn="l"/>
              </a:tabLst>
            </a:pPr>
            <a:r>
              <a:rPr lang="en-US" sz="1400" spc="-5" dirty="0">
                <a:solidFill>
                  <a:srgbClr val="FF0000"/>
                </a:solidFill>
                <a:cs typeface="Arial"/>
              </a:rPr>
              <a:t>For officer election agendas, please cast your vote for motion using </a:t>
            </a:r>
            <a:r>
              <a:rPr lang="en-US" sz="1400" spc="-5" dirty="0" err="1" smtClean="0">
                <a:solidFill>
                  <a:srgbClr val="FF0000"/>
                </a:solidFill>
                <a:cs typeface="Arial"/>
              </a:rPr>
              <a:t>DirectVote</a:t>
            </a:r>
            <a:r>
              <a:rPr lang="en-US" sz="1400" spc="-5" dirty="0" smtClean="0">
                <a:solidFill>
                  <a:srgbClr val="FF0000"/>
                </a:solidFill>
                <a:cs typeface="Arial"/>
              </a:rPr>
              <a:t> Line</a:t>
            </a:r>
            <a:endParaRPr lang="en-US" sz="14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March 2024</a:t>
            </a:r>
          </a:p>
        </p:txBody>
      </p:sp>
    </p:spTree>
    <p:extLst>
      <p:ext uri="{BB962C8B-B14F-4D97-AF65-F5344CB8AC3E}">
        <p14:creationId xmlns:p14="http://schemas.microsoft.com/office/powerpoint/2010/main" val="423928399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49</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Reciprocal credit</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mj-lt"/>
                <a:ea typeface="Times New Roman" panose="02020603050405020304" pitchFamily="18" charset="0"/>
              </a:rPr>
              <a:t>Reciprocal credit</a:t>
            </a:r>
            <a:r>
              <a:rPr lang="en-US" sz="1800" dirty="0">
                <a:solidFill>
                  <a:schemeClr val="tx1"/>
                </a:solidFill>
                <a:latin typeface="+mj-lt"/>
                <a:ea typeface="Times New Roman" panose="02020603050405020304" pitchFamily="18" charset="0"/>
              </a:rPr>
              <a:t> </a:t>
            </a:r>
            <a:r>
              <a:rPr lang="en-US" sz="1800" dirty="0" smtClean="0">
                <a:solidFill>
                  <a:schemeClr val="tx1"/>
                </a:solidFill>
                <a:latin typeface="+mj-lt"/>
              </a:rPr>
              <a:t>is </a:t>
            </a:r>
            <a:r>
              <a:rPr lang="en-US" sz="1800" dirty="0">
                <a:solidFill>
                  <a:schemeClr val="tx1"/>
                </a:solidFill>
                <a:latin typeface="+mj-lt"/>
              </a:rPr>
              <a:t>provided to </a:t>
            </a:r>
            <a:r>
              <a:rPr lang="en-US" sz="1800" dirty="0" smtClean="0">
                <a:solidFill>
                  <a:schemeClr val="tx1"/>
                </a:solidFill>
                <a:latin typeface="+mj-lt"/>
              </a:rPr>
              <a:t>IEEE 802.18 </a:t>
            </a:r>
            <a:r>
              <a:rPr lang="en-US" sz="1800" dirty="0">
                <a:solidFill>
                  <a:schemeClr val="tx1"/>
                </a:solidFill>
                <a:latin typeface="+mj-lt"/>
              </a:rPr>
              <a:t>voters for attendance at </a:t>
            </a:r>
            <a:r>
              <a:rPr lang="en-US" sz="1800" dirty="0" smtClean="0">
                <a:solidFill>
                  <a:schemeClr val="tx1"/>
                </a:solidFill>
                <a:latin typeface="+mj-lt"/>
              </a:rPr>
              <a:t>IEEE 802.11 </a:t>
            </a:r>
            <a:r>
              <a:rPr lang="en-US" sz="1800" dirty="0">
                <a:solidFill>
                  <a:schemeClr val="tx1"/>
                </a:solidFill>
                <a:latin typeface="+mj-lt"/>
              </a:rPr>
              <a:t>on Tuesday AM2 and Thursday </a:t>
            </a:r>
            <a:r>
              <a:rPr lang="en-US" sz="1800" dirty="0" smtClean="0">
                <a:solidFill>
                  <a:schemeClr val="tx1"/>
                </a:solidFill>
                <a:latin typeface="+mj-lt"/>
              </a:rPr>
              <a:t>AM1 </a:t>
            </a:r>
          </a:p>
          <a:p>
            <a:pPr marL="630238" marR="117475" lvl="1" indent="-230188" algn="just">
              <a:buFont typeface="Times New Roman" pitchFamily="16" charset="0"/>
              <a:buChar char="•"/>
              <a:tabLst>
                <a:tab pos="230188" algn="l"/>
              </a:tabLst>
            </a:pPr>
            <a:r>
              <a:rPr lang="en-US" sz="1600" spc="-5" dirty="0" smtClean="0">
                <a:latin typeface="+mj-lt"/>
                <a:cs typeface="Arial"/>
              </a:rPr>
              <a:t>The IEEE 802.11 and IEEE 802.18 officers audit the credited results for these time periods.</a:t>
            </a:r>
            <a:endParaRPr lang="en-US" sz="1600" spc="-5" dirty="0">
              <a:latin typeface="+mj-lt"/>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March 2024</a:t>
            </a:r>
          </a:p>
        </p:txBody>
      </p:sp>
    </p:spTree>
    <p:extLst>
      <p:ext uri="{BB962C8B-B14F-4D97-AF65-F5344CB8AC3E}">
        <p14:creationId xmlns:p14="http://schemas.microsoft.com/office/powerpoint/2010/main" val="4762973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5</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294222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2024</a:t>
            </a:r>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  New business (Part 1)</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50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4348022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2024</a:t>
            </a:r>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3.1:  Members enrichment activities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Slide 51</a:t>
            </a:r>
            <a:endParaRPr lang="en-US" altLang="en-US" sz="1200" b="0"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9160835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Enrichment activities</a:t>
            </a:r>
            <a:endParaRPr lang="en-US" sz="2800" dirty="0">
              <a:solidFill>
                <a:srgbClr val="0070C0"/>
              </a:solidFill>
            </a:endParaRPr>
          </a:p>
        </p:txBody>
      </p:sp>
      <p:sp>
        <p:nvSpPr>
          <p:cNvPr id="10" name="Content Placeholder 2"/>
          <p:cNvSpPr>
            <a:spLocks noGrp="1"/>
          </p:cNvSpPr>
          <p:nvPr>
            <p:ph idx="1"/>
          </p:nvPr>
        </p:nvSpPr>
        <p:spPr>
          <a:xfrm>
            <a:off x="914400" y="1524000"/>
            <a:ext cx="10583032" cy="4495800"/>
          </a:xfrm>
        </p:spPr>
        <p:txBody>
          <a:bodyPr/>
          <a:lstStyle/>
          <a:p>
            <a:pPr marL="230188" marR="117475" indent="-230188" algn="just">
              <a:buFont typeface="Times New Roman" pitchFamily="16" charset="0"/>
              <a:buChar char="•"/>
              <a:tabLst>
                <a:tab pos="230188" algn="l"/>
              </a:tabLst>
            </a:pPr>
            <a:r>
              <a:rPr lang="en-US" sz="1800" dirty="0" smtClean="0"/>
              <a:t>Invited presentation</a:t>
            </a:r>
          </a:p>
          <a:p>
            <a:pPr marL="630238" marR="117475" lvl="1" indent="-230188" algn="just">
              <a:buFont typeface="Times New Roman" pitchFamily="16" charset="0"/>
              <a:buChar char="•"/>
              <a:tabLst>
                <a:tab pos="230188" algn="l"/>
              </a:tabLst>
            </a:pPr>
            <a:r>
              <a:rPr lang="en-US" sz="1600" b="0" dirty="0" smtClean="0"/>
              <a:t>Title:  </a:t>
            </a:r>
            <a:r>
              <a:rPr lang="en-US" sz="1600" dirty="0" smtClean="0"/>
              <a:t>The </a:t>
            </a:r>
            <a:r>
              <a:rPr lang="en-US" sz="1600" dirty="0"/>
              <a:t>RSPG Work </a:t>
            </a:r>
            <a:r>
              <a:rPr lang="en-US" sz="1600" dirty="0" err="1"/>
              <a:t>Programme</a:t>
            </a:r>
            <a:r>
              <a:rPr lang="en-US" sz="1600" dirty="0"/>
              <a:t> for 2024-2025</a:t>
            </a:r>
            <a:endParaRPr lang="en-US" sz="1600" b="0" dirty="0"/>
          </a:p>
          <a:p>
            <a:pPr marL="630238" marR="117475" lvl="1" indent="-230188" algn="just">
              <a:buFont typeface="Times New Roman" pitchFamily="16" charset="0"/>
              <a:buChar char="•"/>
              <a:tabLst>
                <a:tab pos="230188" algn="l"/>
              </a:tabLst>
            </a:pPr>
            <a:r>
              <a:rPr lang="en-US" sz="1600" b="0" dirty="0"/>
              <a:t>Author</a:t>
            </a:r>
            <a:r>
              <a:rPr lang="en-US" sz="1600" b="0" dirty="0" smtClean="0"/>
              <a:t>:  Dr. </a:t>
            </a:r>
            <a:r>
              <a:rPr lang="en-US" sz="1600" dirty="0" err="1" smtClean="0"/>
              <a:t>Aleksander</a:t>
            </a:r>
            <a:r>
              <a:rPr lang="en-US" sz="1600" dirty="0" smtClean="0"/>
              <a:t> </a:t>
            </a:r>
            <a:r>
              <a:rPr lang="en-US" sz="1600" dirty="0"/>
              <a:t>Sołtysik (Chair, Radio Spectrum Policy Group</a:t>
            </a:r>
            <a:r>
              <a:rPr lang="en-US" sz="1600" dirty="0" smtClean="0"/>
              <a:t>)</a:t>
            </a:r>
            <a:endParaRPr lang="en-US" sz="1600" b="0" dirty="0"/>
          </a:p>
          <a:p>
            <a:pPr marL="630238" marR="117475" lvl="1" indent="-230188" algn="just">
              <a:buFont typeface="Times New Roman" pitchFamily="16" charset="0"/>
              <a:buChar char="•"/>
              <a:tabLst>
                <a:tab pos="230188" algn="l"/>
              </a:tabLst>
            </a:pPr>
            <a:r>
              <a:rPr lang="en-US" sz="1600" b="0" dirty="0"/>
              <a:t>Document</a:t>
            </a:r>
            <a:r>
              <a:rPr lang="en-US" sz="1600" b="0" dirty="0" smtClean="0"/>
              <a:t>: </a:t>
            </a:r>
            <a:r>
              <a:rPr lang="en-US" sz="1600" b="0" dirty="0" smtClean="0">
                <a:hlinkClick r:id="rId3"/>
              </a:rPr>
              <a:t>18-24/0025</a:t>
            </a:r>
            <a:endParaRPr lang="en-US" sz="1600" b="0" dirty="0"/>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a:t>March 2024</a:t>
            </a:r>
          </a:p>
        </p:txBody>
      </p:sp>
      <p:pic>
        <p:nvPicPr>
          <p:cNvPr id="4098" name="Picture 2" descr="Dr Aleksander Sołtysik"/>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46659" y="1600200"/>
            <a:ext cx="2211367" cy="2946647"/>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11"/>
          <p:cNvSpPr/>
          <p:nvPr/>
        </p:nvSpPr>
        <p:spPr>
          <a:xfrm>
            <a:off x="9421565" y="4562656"/>
            <a:ext cx="2008435" cy="276999"/>
          </a:xfrm>
          <a:prstGeom prst="rect">
            <a:avLst/>
          </a:prstGeom>
        </p:spPr>
        <p:txBody>
          <a:bodyPr wrap="none">
            <a:spAutoFit/>
          </a:bodyPr>
          <a:lstStyle/>
          <a:p>
            <a:r>
              <a:rPr lang="en-US" sz="1200" dirty="0" smtClean="0">
                <a:solidFill>
                  <a:schemeClr val="tx1"/>
                </a:solidFill>
              </a:rPr>
              <a:t>  Source</a:t>
            </a:r>
            <a:r>
              <a:rPr lang="en-US" sz="1200" dirty="0">
                <a:solidFill>
                  <a:schemeClr val="tx1"/>
                </a:solidFill>
              </a:rPr>
              <a:t>: </a:t>
            </a:r>
            <a:r>
              <a:rPr lang="en-US" sz="1200" dirty="0" err="1" smtClean="0">
                <a:solidFill>
                  <a:schemeClr val="tx1"/>
                </a:solidFill>
              </a:rPr>
              <a:t>Aleksander</a:t>
            </a:r>
            <a:r>
              <a:rPr lang="en-US" sz="1200" dirty="0" smtClean="0">
                <a:solidFill>
                  <a:schemeClr val="tx1"/>
                </a:solidFill>
              </a:rPr>
              <a:t> </a:t>
            </a:r>
            <a:r>
              <a:rPr lang="en-US" sz="1200" dirty="0" err="1" smtClean="0">
                <a:solidFill>
                  <a:schemeClr val="tx1"/>
                </a:solidFill>
              </a:rPr>
              <a:t>Soltysik</a:t>
            </a:r>
            <a:endParaRPr lang="en-US" sz="1200" dirty="0">
              <a:solidFill>
                <a:schemeClr val="tx1"/>
              </a:solidFill>
            </a:endParaRPr>
          </a:p>
        </p:txBody>
      </p:sp>
    </p:spTree>
    <p:extLst>
      <p:ext uri="{BB962C8B-B14F-4D97-AF65-F5344CB8AC3E}">
        <p14:creationId xmlns:p14="http://schemas.microsoft.com/office/powerpoint/2010/main" val="335002579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Past Enrichment activities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u="sng" dirty="0"/>
              <a:t>May </a:t>
            </a:r>
            <a:r>
              <a:rPr lang="en-US" sz="1800" u="sng" dirty="0" smtClean="0"/>
              <a:t>2023 interim</a:t>
            </a:r>
            <a:r>
              <a:rPr lang="en-US" sz="1800" u="sng" dirty="0"/>
              <a:t>:</a:t>
            </a:r>
            <a:r>
              <a:rPr lang="en-US" sz="1800" dirty="0"/>
              <a:t>  An overview of the European spectrum regulation and the </a:t>
            </a:r>
            <a:r>
              <a:rPr lang="en-US" sz="1800" dirty="0" err="1"/>
              <a:t>harmonised</a:t>
            </a:r>
            <a:r>
              <a:rPr lang="en-US" sz="1800" dirty="0"/>
              <a:t> market of the European Union </a:t>
            </a:r>
            <a:endParaRPr lang="en-US" sz="1800" spc="-5" dirty="0">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hlinkClick r:id="rId3"/>
              </a:rPr>
              <a:t>Presented</a:t>
            </a:r>
            <a:r>
              <a:rPr lang="en-US" sz="1600" spc="-5" dirty="0">
                <a:solidFill>
                  <a:schemeClr val="tx1"/>
                </a:solidFill>
                <a:cs typeface="Arial"/>
              </a:rPr>
              <a:t> by Guido </a:t>
            </a:r>
            <a:r>
              <a:rPr lang="en-US" sz="1600" spc="-5" dirty="0" err="1">
                <a:solidFill>
                  <a:schemeClr val="tx1"/>
                </a:solidFill>
                <a:cs typeface="Arial"/>
              </a:rPr>
              <a:t>Hiertz</a:t>
            </a:r>
            <a:r>
              <a:rPr lang="en-US" sz="1600" spc="-5" dirty="0">
                <a:solidFill>
                  <a:schemeClr val="tx1"/>
                </a:solidFill>
                <a:cs typeface="Arial"/>
              </a:rPr>
              <a:t> (Ericsson) and </a:t>
            </a:r>
            <a:r>
              <a:rPr lang="en-US" sz="1600" dirty="0"/>
              <a:t>Sebastian Max (Ericsson)</a:t>
            </a:r>
            <a:endParaRPr lang="en-US" sz="1600" spc="-5" dirty="0">
              <a:solidFill>
                <a:schemeClr val="tx1"/>
              </a:solidFill>
              <a:cs typeface="Arial"/>
            </a:endParaRPr>
          </a:p>
          <a:p>
            <a:pPr marL="230188" marR="117475" indent="-230188" algn="just">
              <a:spcBef>
                <a:spcPts val="1200"/>
              </a:spcBef>
              <a:buFont typeface="Times New Roman" pitchFamily="16" charset="0"/>
              <a:buChar char="•"/>
              <a:tabLst>
                <a:tab pos="230188" algn="l"/>
              </a:tabLst>
            </a:pPr>
            <a:r>
              <a:rPr lang="en-US" sz="1800" u="sng" spc="-5" dirty="0" smtClean="0">
                <a:cs typeface="Arial"/>
              </a:rPr>
              <a:t>July 2023 plenary</a:t>
            </a:r>
            <a:r>
              <a:rPr lang="en-US" sz="1800" u="sng" spc="-5" dirty="0">
                <a:cs typeface="Arial"/>
              </a:rPr>
              <a:t>:</a:t>
            </a:r>
            <a:r>
              <a:rPr lang="en-US" sz="1800" spc="-5" dirty="0">
                <a:cs typeface="Arial"/>
              </a:rPr>
              <a:t>  Spectrum Sensibilities: 2030 and Beyond</a:t>
            </a:r>
            <a:endParaRPr lang="en-US" sz="1400" dirty="0"/>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hlinkClick r:id="rId4"/>
              </a:rPr>
              <a:t>Presented</a:t>
            </a:r>
            <a:r>
              <a:rPr lang="en-US" sz="1600" spc="-5" dirty="0">
                <a:solidFill>
                  <a:schemeClr val="tx1"/>
                </a:solidFill>
                <a:cs typeface="Arial"/>
              </a:rPr>
              <a:t> by Rich Kennedy (Bluetooth SIG)</a:t>
            </a:r>
          </a:p>
          <a:p>
            <a:pPr marL="230188" marR="117475" indent="-230188" algn="just">
              <a:spcBef>
                <a:spcPts val="1200"/>
              </a:spcBef>
              <a:buFont typeface="Times New Roman" pitchFamily="16" charset="0"/>
              <a:buChar char="•"/>
              <a:tabLst>
                <a:tab pos="230188" algn="l"/>
              </a:tabLst>
            </a:pPr>
            <a:r>
              <a:rPr lang="en-US" sz="1800" u="sng" dirty="0" smtClean="0"/>
              <a:t>September 2023 interim</a:t>
            </a:r>
            <a:r>
              <a:rPr lang="en-US" sz="1800" u="sng" dirty="0"/>
              <a:t>:</a:t>
            </a:r>
            <a:r>
              <a:rPr lang="en-US" sz="1800" dirty="0"/>
              <a:t>  International spectrum regulatory process: 2023 World </a:t>
            </a:r>
            <a:r>
              <a:rPr lang="en-US" sz="1800" dirty="0" err="1"/>
              <a:t>Radiocommunication</a:t>
            </a:r>
            <a:r>
              <a:rPr lang="en-US" sz="1800" dirty="0"/>
              <a:t> Conference - 6 GHz Spectrum</a:t>
            </a:r>
            <a:endParaRPr lang="en-US" sz="1800" spc="-5" dirty="0">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hlinkClick r:id="rId5"/>
              </a:rPr>
              <a:t>Presented</a:t>
            </a:r>
            <a:r>
              <a:rPr lang="en-US" sz="1600" spc="-5" dirty="0">
                <a:solidFill>
                  <a:schemeClr val="tx1"/>
                </a:solidFill>
                <a:cs typeface="Arial"/>
              </a:rPr>
              <a:t> by Alex </a:t>
            </a:r>
            <a:r>
              <a:rPr lang="en-US" sz="1600" spc="-5" dirty="0" err="1">
                <a:solidFill>
                  <a:schemeClr val="tx1"/>
                </a:solidFill>
                <a:cs typeface="Arial"/>
              </a:rPr>
              <a:t>Roytblat</a:t>
            </a:r>
            <a:r>
              <a:rPr lang="en-US" sz="1600" spc="-5" dirty="0">
                <a:solidFill>
                  <a:schemeClr val="tx1"/>
                </a:solidFill>
                <a:cs typeface="Arial"/>
              </a:rPr>
              <a:t> (Wi-Fi Alliance</a:t>
            </a:r>
            <a:r>
              <a:rPr lang="en-US" sz="1600" dirty="0"/>
              <a:t>)</a:t>
            </a:r>
            <a:endParaRPr lang="en-US" sz="1600" spc="-5" dirty="0">
              <a:solidFill>
                <a:schemeClr val="tx1"/>
              </a:solidFill>
              <a:cs typeface="Arial"/>
            </a:endParaRPr>
          </a:p>
          <a:p>
            <a:pPr marL="230188" marR="117475" indent="-230188" algn="just">
              <a:spcBef>
                <a:spcPts val="1200"/>
              </a:spcBef>
              <a:buFont typeface="Times New Roman" pitchFamily="16" charset="0"/>
              <a:buChar char="•"/>
              <a:tabLst>
                <a:tab pos="230188" algn="l"/>
              </a:tabLst>
            </a:pPr>
            <a:r>
              <a:rPr lang="en-US" sz="1800" u="sng" spc="-5" dirty="0" smtClean="0">
                <a:cs typeface="Arial"/>
              </a:rPr>
              <a:t>November 2023 plenary</a:t>
            </a:r>
            <a:r>
              <a:rPr lang="en-US" sz="1800" u="sng" spc="-5" dirty="0">
                <a:cs typeface="Arial"/>
              </a:rPr>
              <a:t>:</a:t>
            </a:r>
            <a:r>
              <a:rPr lang="en-US" sz="1800" spc="-5" dirty="0">
                <a:cs typeface="Arial"/>
              </a:rPr>
              <a:t>  </a:t>
            </a:r>
            <a:r>
              <a:rPr lang="en-US" sz="1800" dirty="0"/>
              <a:t>A Look Inside the U.S. Federal Communications Commission</a:t>
            </a: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hlinkClick r:id="rId6"/>
              </a:rPr>
              <a:t>Presented</a:t>
            </a:r>
            <a:r>
              <a:rPr lang="en-US" sz="1600" spc="-5" dirty="0">
                <a:solidFill>
                  <a:schemeClr val="tx1"/>
                </a:solidFill>
                <a:cs typeface="Arial"/>
              </a:rPr>
              <a:t> by Tim Jeffries (</a:t>
            </a:r>
            <a:r>
              <a:rPr lang="en-US" sz="1600" spc="-5" dirty="0" err="1">
                <a:solidFill>
                  <a:schemeClr val="tx1"/>
                </a:solidFill>
                <a:cs typeface="Arial"/>
              </a:rPr>
              <a:t>Futurewei</a:t>
            </a:r>
            <a:r>
              <a:rPr lang="en-US" sz="1600" spc="-5" dirty="0" smtClean="0">
                <a:solidFill>
                  <a:schemeClr val="tx1"/>
                </a:solidFill>
                <a:cs typeface="Arial"/>
              </a:rPr>
              <a:t>)</a:t>
            </a:r>
            <a:endParaRPr lang="en-US" sz="1400" dirty="0"/>
          </a:p>
          <a:p>
            <a:pPr marL="230188" marR="117475" indent="-230188" algn="just">
              <a:spcBef>
                <a:spcPts val="1200"/>
              </a:spcBef>
              <a:buFont typeface="Times New Roman" pitchFamily="16" charset="0"/>
              <a:buChar char="•"/>
              <a:tabLst>
                <a:tab pos="230188" algn="l"/>
              </a:tabLst>
            </a:pPr>
            <a:r>
              <a:rPr lang="en-US" sz="1800" u="sng" spc="-5" dirty="0" smtClean="0">
                <a:cs typeface="Arial"/>
              </a:rPr>
              <a:t>January 2024 interim:</a:t>
            </a:r>
            <a:r>
              <a:rPr lang="en-US" sz="1800" spc="-5" dirty="0" smtClean="0">
                <a:cs typeface="Arial"/>
              </a:rPr>
              <a:t>  CEPT </a:t>
            </a:r>
            <a:r>
              <a:rPr lang="en-US" sz="1800" dirty="0" smtClean="0"/>
              <a:t>current </a:t>
            </a:r>
            <a:r>
              <a:rPr lang="en-US" sz="1800" dirty="0"/>
              <a:t>work on higher power WAS/RLAN in the 6GHz lower band using a dynamic spectrum usage coordination </a:t>
            </a: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hlinkClick r:id="rId7"/>
              </a:rPr>
              <a:t>Presented</a:t>
            </a:r>
            <a:r>
              <a:rPr lang="en-US" sz="1600" spc="-5" dirty="0">
                <a:solidFill>
                  <a:schemeClr val="tx1"/>
                </a:solidFill>
                <a:cs typeface="Arial"/>
              </a:rPr>
              <a:t> by </a:t>
            </a:r>
            <a:r>
              <a:rPr lang="en-US" sz="1600" spc="-5" dirty="0" smtClean="0">
                <a:solidFill>
                  <a:schemeClr val="tx1"/>
                </a:solidFill>
                <a:cs typeface="Arial"/>
              </a:rPr>
              <a:t>Andrea Mora (ANFR)</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8"/>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a:t>March 2024</a:t>
            </a:r>
          </a:p>
        </p:txBody>
      </p:sp>
    </p:spTree>
    <p:extLst>
      <p:ext uri="{BB962C8B-B14F-4D97-AF65-F5344CB8AC3E}">
        <p14:creationId xmlns:p14="http://schemas.microsoft.com/office/powerpoint/2010/main" val="179748393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  Old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54</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4538102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cs typeface="Arial"/>
              </a:rPr>
              <a:t>Tracking document:  </a:t>
            </a:r>
            <a:r>
              <a:rPr lang="en-US" sz="1800" spc="-5" dirty="0">
                <a:solidFill>
                  <a:srgbClr val="FF0000"/>
                </a:solidFill>
                <a:cs typeface="Arial"/>
                <a:hlinkClick r:id="rId3"/>
              </a:rPr>
              <a:t>18-24/0001</a:t>
            </a:r>
            <a:endParaRPr lang="en-US" sz="1800" spc="-5" dirty="0">
              <a:solidFill>
                <a:srgbClr val="FF0000"/>
              </a:solidFill>
              <a:cs typeface="Arial"/>
            </a:endParaRPr>
          </a:p>
          <a:p>
            <a:pPr marL="230188" marR="117475" indent="-230188" algn="just">
              <a:spcBef>
                <a:spcPts val="1200"/>
              </a:spcBef>
              <a:buFont typeface="Times New Roman" pitchFamily="16" charset="0"/>
              <a:buChar char="•"/>
              <a:tabLst>
                <a:tab pos="230188" algn="l"/>
              </a:tabLst>
            </a:pPr>
            <a:r>
              <a:rPr lang="en-US" sz="1800" spc="-5" dirty="0">
                <a:cs typeface="Arial"/>
              </a:rPr>
              <a:t>Pending 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10:30am MT, Tuesday, 12 March 2024</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Norway </a:t>
            </a:r>
            <a:r>
              <a:rPr lang="en-US" sz="1400" spc="-5" dirty="0" err="1">
                <a:solidFill>
                  <a:schemeClr val="tx1"/>
                </a:solidFill>
                <a:cs typeface="Arial"/>
              </a:rPr>
              <a:t>Nkom</a:t>
            </a:r>
            <a:r>
              <a:rPr lang="en-US" sz="1400" spc="-5" dirty="0">
                <a:solidFill>
                  <a:schemeClr val="tx1"/>
                </a:solidFill>
                <a:cs typeface="Arial"/>
              </a:rPr>
              <a:t>:  </a:t>
            </a:r>
            <a:r>
              <a:rPr lang="en-US" sz="1400" dirty="0">
                <a:hlinkClick r:id="rId4"/>
              </a:rPr>
              <a:t>Consultation on future use of free resources in the frequency band 87.5-108 MHz</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8:00am MT, Thursday, 14 March 2024</a:t>
            </a: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Brazil ANATEL:  </a:t>
            </a:r>
            <a:r>
              <a:rPr lang="en-GB" sz="1400" u="sng" dirty="0">
                <a:hlinkClick r:id="rId5"/>
              </a:rPr>
              <a:t>Granting Subsidy on the demand for radiofrequency spectrum in Brazil</a:t>
            </a: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US FCC:  </a:t>
            </a:r>
            <a:r>
              <a:rPr lang="en-US" sz="1400" dirty="0">
                <a:hlinkClick r:id="rId6"/>
              </a:rPr>
              <a:t>6 GHz Second Further Notice of Proposed </a:t>
            </a:r>
            <a:r>
              <a:rPr lang="en-US" sz="1400" dirty="0" smtClean="0">
                <a:hlinkClick r:id="rId6"/>
              </a:rPr>
              <a:t>Rulemaking</a:t>
            </a:r>
            <a:endParaRPr lang="en-US" sz="1400" dirty="0" smtClean="0"/>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US NSF:  </a:t>
            </a:r>
            <a:r>
              <a:rPr lang="en-US" sz="1400" spc="-5" dirty="0">
                <a:solidFill>
                  <a:schemeClr val="tx1"/>
                </a:solidFill>
                <a:cs typeface="Arial"/>
                <a:hlinkClick r:id="rId7"/>
              </a:rPr>
              <a:t>Request for Information on the National Spectrum Research and Development </a:t>
            </a:r>
            <a:r>
              <a:rPr lang="en-US" sz="1400" spc="-5" dirty="0" smtClean="0">
                <a:solidFill>
                  <a:schemeClr val="tx1"/>
                </a:solidFill>
                <a:cs typeface="Arial"/>
                <a:hlinkClick r:id="rId7"/>
              </a:rPr>
              <a:t>Plan</a:t>
            </a: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Thursday, 21 March 2024</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Canada RABC:  </a:t>
            </a:r>
            <a:r>
              <a:rPr lang="en-US" sz="1400" dirty="0">
                <a:hlinkClick r:id="rId8"/>
              </a:rPr>
              <a:t>RSS-295 Issue 1: </a:t>
            </a:r>
            <a:r>
              <a:rPr lang="en-US" sz="1400" dirty="0" err="1">
                <a:hlinkClick r:id="rId8"/>
              </a:rPr>
              <a:t>Licence</a:t>
            </a:r>
            <a:r>
              <a:rPr lang="en-US" sz="1400" dirty="0">
                <a:hlinkClick r:id="rId8"/>
              </a:rPr>
              <a:t>-Exempt Radio Apparatus Operating in the Frequency Bands 116-123 GHz, 174.8-182 GHz, 185-190 GHz and 244-246 GHz</a:t>
            </a:r>
            <a:endParaRPr lang="en-US" sz="1400" dirty="0"/>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Thursday, 18 April 2024</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Thailand NBTC:  </a:t>
            </a:r>
            <a:r>
              <a:rPr lang="en-US" sz="1400" spc="-5" dirty="0">
                <a:solidFill>
                  <a:schemeClr val="tx1"/>
                </a:solidFill>
                <a:cs typeface="Arial"/>
                <a:hlinkClick r:id="rId9"/>
              </a:rPr>
              <a:t>Draft amendment to technical standards for telecommunications equipment and equipment using the frequency 5.925 – 6.425 GHz</a:t>
            </a: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Canada RABC:  </a:t>
            </a:r>
            <a:r>
              <a:rPr lang="en-US" sz="1400" dirty="0">
                <a:hlinkClick r:id="rId10"/>
              </a:rPr>
              <a:t>RSS-210 Issue 11: </a:t>
            </a:r>
            <a:r>
              <a:rPr lang="en-US" sz="1400" dirty="0" err="1">
                <a:hlinkClick r:id="rId10"/>
              </a:rPr>
              <a:t>Licence</a:t>
            </a:r>
            <a:r>
              <a:rPr lang="en-US" sz="1400" dirty="0">
                <a:hlinkClick r:id="rId10"/>
              </a:rPr>
              <a:t>-Exempt Radio Apparatus: Category I Equipment</a:t>
            </a:r>
            <a:endParaRPr lang="en-US" sz="1400" dirty="0"/>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11"/>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a:t>March 2024</a:t>
            </a:r>
            <a:endParaRPr lang="en-GB" dirty="0"/>
          </a:p>
        </p:txBody>
      </p:sp>
    </p:spTree>
    <p:extLst>
      <p:ext uri="{BB962C8B-B14F-4D97-AF65-F5344CB8AC3E}">
        <p14:creationId xmlns:p14="http://schemas.microsoft.com/office/powerpoint/2010/main" val="294191962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US Federal Communications Commission (FCC)’s consultation (1)</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Consultation:  6 </a:t>
            </a:r>
            <a:r>
              <a:rPr lang="en-US" sz="1800" dirty="0"/>
              <a:t>GHz </a:t>
            </a:r>
            <a:r>
              <a:rPr lang="en-US" sz="1800" dirty="0" smtClean="0"/>
              <a:t>Second </a:t>
            </a:r>
            <a:r>
              <a:rPr lang="en-US" sz="1800" dirty="0"/>
              <a:t>Further Notice of Proposed </a:t>
            </a:r>
            <a:r>
              <a:rPr lang="en-US" sz="1800" dirty="0" smtClean="0"/>
              <a:t>Rulemaking</a:t>
            </a:r>
            <a:endParaRPr lang="en-GB" sz="1800" dirty="0" smtClean="0"/>
          </a:p>
          <a:p>
            <a:pPr marL="630238" marR="117475" lvl="1" indent="-230188" algn="just">
              <a:buChar char="•"/>
              <a:tabLst>
                <a:tab pos="230188" algn="l"/>
              </a:tabLst>
            </a:pPr>
            <a:r>
              <a:rPr lang="en-US" sz="1600" spc="-5" dirty="0" smtClean="0">
                <a:cs typeface="Arial"/>
              </a:rPr>
              <a:t>Publication date:  26 February 2024</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 </a:t>
            </a:r>
            <a:r>
              <a:rPr lang="en-US" sz="1600" spc="-5" dirty="0" smtClean="0">
                <a:cs typeface="Arial"/>
              </a:rPr>
              <a:t> 27 March 2024</a:t>
            </a:r>
          </a:p>
          <a:p>
            <a:pPr marL="1030288" marR="117475" lvl="2" indent="-230188" algn="just">
              <a:buClr>
                <a:srgbClr val="FF0000"/>
              </a:buClr>
              <a:buFont typeface="Times New Roman" pitchFamily="16" charset="0"/>
              <a:buChar char="•"/>
              <a:tabLst>
                <a:tab pos="230188" algn="l"/>
              </a:tabLst>
            </a:pPr>
            <a:r>
              <a:rPr lang="en-US" sz="1400" spc="-5" dirty="0" smtClean="0">
                <a:solidFill>
                  <a:srgbClr val="FF0000"/>
                </a:solidFill>
                <a:cs typeface="Arial"/>
              </a:rPr>
              <a:t>Internal </a:t>
            </a:r>
            <a:r>
              <a:rPr lang="en-US" sz="1400" spc="-5" dirty="0">
                <a:solidFill>
                  <a:srgbClr val="FF0000"/>
                </a:solidFill>
                <a:cs typeface="Arial"/>
              </a:rPr>
              <a:t>802.18 </a:t>
            </a:r>
            <a:r>
              <a:rPr lang="en-US" sz="1400" spc="-5" dirty="0" smtClean="0">
                <a:solidFill>
                  <a:srgbClr val="FF0000"/>
                </a:solidFill>
                <a:cs typeface="Arial"/>
              </a:rPr>
              <a:t>deadline:  08:00am MT, 14 March 2024</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dirty="0" smtClean="0">
                <a:hlinkClick r:id="rId3"/>
              </a:rPr>
              <a:t>https</a:t>
            </a:r>
            <a:r>
              <a:rPr lang="en-US" sz="1600" dirty="0">
                <a:hlinkClick r:id="rId3"/>
              </a:rPr>
              <a:t>://</a:t>
            </a:r>
            <a:r>
              <a:rPr lang="en-US" sz="1600" dirty="0" smtClean="0">
                <a:hlinkClick r:id="rId3"/>
              </a:rPr>
              <a:t>www.federalregister.gov/documents/2024/02/26/2023-28620/unlicensed-use-of-the-6-ghz-band-and-expanding-flexible-use-in-mid-band-spectrum-between-37-and-24</a:t>
            </a:r>
            <a:endParaRPr lang="en-US" sz="1600" spc="-5" dirty="0" smtClean="0">
              <a:latin typeface="+mj-lt"/>
              <a:cs typeface="Arial"/>
            </a:endParaRPr>
          </a:p>
          <a:p>
            <a:pPr marL="230188" marR="117475" indent="-230188" algn="just">
              <a:spcBef>
                <a:spcPts val="1800"/>
              </a:spcBef>
              <a:buChar char="•"/>
              <a:tabLst>
                <a:tab pos="230188" algn="l"/>
              </a:tabLst>
            </a:pPr>
            <a:r>
              <a:rPr lang="en-US" sz="1800" spc="-5" dirty="0" smtClean="0">
                <a:cs typeface="Arial"/>
              </a:rPr>
              <a:t>Draft </a:t>
            </a:r>
            <a:r>
              <a:rPr lang="en-US" sz="1800" spc="-5" dirty="0">
                <a:cs typeface="Arial"/>
              </a:rPr>
              <a:t>response</a:t>
            </a:r>
            <a:endParaRPr lang="en-US" sz="1600" spc="-5" dirty="0">
              <a:cs typeface="Arial"/>
            </a:endParaRPr>
          </a:p>
          <a:p>
            <a:pPr marL="630238" marR="117475" lvl="1" indent="-230188" algn="just">
              <a:spcBef>
                <a:spcPts val="600"/>
              </a:spcBef>
              <a:buChar char="•"/>
              <a:tabLst>
                <a:tab pos="230188" algn="l"/>
              </a:tabLst>
            </a:pPr>
            <a:r>
              <a:rPr lang="en-US" sz="1600" spc="-5" dirty="0">
                <a:cs typeface="Arial"/>
                <a:hlinkClick r:id="rId4"/>
              </a:rPr>
              <a:t>18-24/0007</a:t>
            </a:r>
            <a:endParaRPr lang="en-US" sz="1600" spc="-5" dirty="0">
              <a:cs typeface="Arial"/>
            </a:endParaRPr>
          </a:p>
          <a:p>
            <a:pPr marL="630238" marR="117475" lvl="1" indent="-230188" algn="just">
              <a:spcBef>
                <a:spcPts val="600"/>
              </a:spcBef>
              <a:buChar char="•"/>
              <a:tabLst>
                <a:tab pos="230188" algn="l"/>
              </a:tabLst>
            </a:pPr>
            <a:endParaRPr lang="en-US" sz="1600" spc="-5" dirty="0" smtClean="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 March </a:t>
            </a:r>
            <a:r>
              <a:rPr lang="en-US" dirty="0"/>
              <a:t>2024</a:t>
            </a:r>
            <a:endParaRPr lang="en-GB" dirty="0"/>
          </a:p>
        </p:txBody>
      </p:sp>
    </p:spTree>
    <p:extLst>
      <p:ext uri="{BB962C8B-B14F-4D97-AF65-F5344CB8AC3E}">
        <p14:creationId xmlns:p14="http://schemas.microsoft.com/office/powerpoint/2010/main" val="171023657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US Federal Communications Commission (FCC)’s consultation (2)</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 March </a:t>
            </a:r>
            <a:r>
              <a:rPr lang="en-US" dirty="0"/>
              <a:t>2024</a:t>
            </a:r>
            <a:endParaRPr lang="en-GB" dirty="0"/>
          </a:p>
        </p:txBody>
      </p:sp>
      <p:sp>
        <p:nvSpPr>
          <p:cNvPr id="11"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a:t>
            </a:r>
            <a:r>
              <a:rPr lang="en-US" sz="1800" spc="-5" dirty="0" smtClean="0">
                <a:latin typeface="+mj-lt"/>
                <a:cs typeface="Arial"/>
              </a:rPr>
              <a:t>#4 (External):  </a:t>
            </a:r>
            <a:r>
              <a:rPr lang="en-US" sz="1800" spc="-5" dirty="0">
                <a:latin typeface="+mj-lt"/>
                <a:cs typeface="Arial"/>
              </a:rPr>
              <a:t>Move to approve document </a:t>
            </a:r>
            <a:r>
              <a:rPr lang="en-US" sz="1800" spc="-5" dirty="0" smtClean="0">
                <a:solidFill>
                  <a:srgbClr val="3333CC"/>
                </a:solidFill>
                <a:latin typeface="+mj-lt"/>
                <a:cs typeface="Arial"/>
              </a:rPr>
              <a:t>18-24/0007r4 </a:t>
            </a:r>
            <a:r>
              <a:rPr lang="en-US" sz="1800" spc="-5" dirty="0" smtClean="0">
                <a:solidFill>
                  <a:srgbClr val="3333CC"/>
                </a:solidFill>
                <a:latin typeface="+mj-lt"/>
                <a:cs typeface="Arial"/>
              </a:rPr>
              <a:t>[Placeholder] </a:t>
            </a:r>
            <a:r>
              <a:rPr lang="en-US" sz="1800" spc="-5" dirty="0" smtClean="0">
                <a:latin typeface="+mj-lt"/>
                <a:cs typeface="Arial"/>
              </a:rPr>
              <a:t>in </a:t>
            </a:r>
            <a:r>
              <a:rPr lang="en-US" sz="1800" spc="-5" dirty="0">
                <a:latin typeface="+mj-lt"/>
                <a:cs typeface="Arial"/>
              </a:rPr>
              <a:t>response to </a:t>
            </a:r>
            <a:r>
              <a:rPr lang="en-US" sz="1800" spc="-5" dirty="0" smtClean="0">
                <a:latin typeface="+mj-lt"/>
                <a:cs typeface="Arial"/>
              </a:rPr>
              <a:t>the US Federal Communications Commission (FCC)’s </a:t>
            </a:r>
            <a:r>
              <a:rPr lang="en-US" sz="1800" spc="-5" dirty="0" smtClean="0">
                <a:solidFill>
                  <a:schemeClr val="tx1"/>
                </a:solidFill>
                <a:cs typeface="Arial"/>
              </a:rPr>
              <a:t>consultation “</a:t>
            </a:r>
            <a:r>
              <a:rPr lang="en-US" sz="1800" dirty="0"/>
              <a:t>6 GHz Second Further Notice of Proposed Rulemaking”,</a:t>
            </a:r>
            <a:r>
              <a:rPr lang="en-US" sz="1800" spc="-5" dirty="0" smtClean="0">
                <a:solidFill>
                  <a:schemeClr val="tx1"/>
                </a:solidFill>
                <a:cs typeface="Arial"/>
              </a:rPr>
              <a:t> </a:t>
            </a:r>
            <a:r>
              <a:rPr lang="en-US" sz="1800" spc="-5" dirty="0" smtClean="0">
                <a:latin typeface="+mj-lt"/>
                <a:cs typeface="Arial"/>
              </a:rPr>
              <a:t>for </a:t>
            </a:r>
            <a:r>
              <a:rPr lang="en-US" sz="1800" spc="-5" dirty="0">
                <a:latin typeface="+mj-lt"/>
                <a:cs typeface="Arial"/>
              </a:rPr>
              <a:t>review and approval by the IEEE </a:t>
            </a:r>
            <a:r>
              <a:rPr lang="en-US" sz="1800" spc="-5" dirty="0" smtClean="0">
                <a:latin typeface="+mj-lt"/>
                <a:cs typeface="Arial"/>
              </a:rPr>
              <a:t>802 LMSC for </a:t>
            </a:r>
            <a:r>
              <a:rPr lang="en-US" sz="1800" spc="-5" dirty="0">
                <a:latin typeface="+mj-lt"/>
                <a:cs typeface="Arial"/>
              </a:rPr>
              <a:t>submission to </a:t>
            </a:r>
            <a:r>
              <a:rPr lang="en-US" sz="1800" spc="-5" dirty="0" smtClean="0">
                <a:latin typeface="+mj-lt"/>
                <a:cs typeface="Arial"/>
              </a:rPr>
              <a:t>the FCC by </a:t>
            </a:r>
            <a:r>
              <a:rPr lang="en-US" sz="1800" spc="-5" dirty="0">
                <a:latin typeface="+mj-lt"/>
                <a:cs typeface="Arial"/>
              </a:rPr>
              <a:t>the response deadline. </a:t>
            </a:r>
            <a:r>
              <a:rPr lang="en-US" sz="1800" spc="-5" dirty="0" smtClean="0">
                <a:latin typeface="+mj-lt"/>
                <a:cs typeface="Arial"/>
              </a:rPr>
              <a:t>The </a:t>
            </a:r>
            <a:r>
              <a:rPr lang="en-US" sz="1800" spc="-5" dirty="0">
                <a:latin typeface="+mj-lt"/>
                <a:cs typeface="Arial"/>
              </a:rPr>
              <a:t>IEEE 802.18 Chair is authorized to make editorial changes as necessary</a:t>
            </a:r>
            <a:r>
              <a:rPr lang="en-US" sz="18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p>
          <a:p>
            <a:pPr marL="630238" marR="117475" lvl="1" indent="-230188" algn="just">
              <a:buChar char="•"/>
              <a:tabLst>
                <a:tab pos="230188" algn="l"/>
              </a:tabLst>
            </a:pPr>
            <a:r>
              <a:rPr lang="en-US" sz="1600" spc="-5" dirty="0" smtClean="0">
                <a:latin typeface="+mj-lt"/>
                <a:cs typeface="Arial"/>
              </a:rPr>
              <a:t>Attendees:</a:t>
            </a:r>
            <a:endParaRPr lang="en-US" sz="1600" spc="-5" dirty="0" smtClean="0">
              <a:solidFill>
                <a:srgbClr val="FF0000"/>
              </a:solidFill>
              <a:latin typeface="+mj-lt"/>
              <a:cs typeface="Arial"/>
            </a:endParaRPr>
          </a:p>
          <a:p>
            <a:pPr marL="630238" marR="117475" lvl="1" indent="-230188" algn="just">
              <a:buChar char="•"/>
              <a:tabLst>
                <a:tab pos="230188" algn="l"/>
              </a:tabLst>
            </a:pPr>
            <a:r>
              <a:rPr lang="en-US" sz="1600" spc="-5" dirty="0" smtClean="0">
                <a:latin typeface="+mj-lt"/>
                <a:cs typeface="Arial"/>
              </a:rPr>
              <a:t>Voters </a:t>
            </a:r>
            <a:r>
              <a:rPr lang="en-US" sz="1600" spc="-5" dirty="0">
                <a:latin typeface="+mj-lt"/>
                <a:cs typeface="Arial"/>
              </a:rPr>
              <a:t>(present</a:t>
            </a:r>
            <a:r>
              <a:rPr lang="en-US" sz="1600" spc="-5" dirty="0" smtClean="0">
                <a:latin typeface="+mj-lt"/>
                <a:cs typeface="Arial"/>
              </a:rPr>
              <a:t>):</a:t>
            </a:r>
          </a:p>
          <a:p>
            <a:pPr marL="630238" marR="117475" lvl="1" indent="-230188" algn="just">
              <a:buFont typeface="Times New Roman" pitchFamily="16" charset="0"/>
              <a:buChar char="•"/>
              <a:tabLst>
                <a:tab pos="230188" algn="l"/>
              </a:tabLst>
            </a:pPr>
            <a:r>
              <a:rPr lang="en-US" sz="1600" spc="-5" dirty="0" smtClean="0">
                <a:latin typeface="+mj-lt"/>
                <a:cs typeface="Arial"/>
              </a:rPr>
              <a:t>Result:</a:t>
            </a:r>
          </a:p>
          <a:p>
            <a:pPr marL="630238" marR="117475" lvl="1" indent="-230188" algn="just">
              <a:buFont typeface="Times New Roman" pitchFamily="16" charset="0"/>
              <a:buChar char="•"/>
              <a:tabLst>
                <a:tab pos="230188" algn="l"/>
              </a:tabLst>
            </a:pPr>
            <a:r>
              <a:rPr lang="en-US" sz="1600" spc="-5" dirty="0" smtClean="0">
                <a:latin typeface="+mj-lt"/>
                <a:cs typeface="Arial"/>
              </a:rPr>
              <a:t>NOTE:  The Chair did not vote</a:t>
            </a: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spTree>
    <p:extLst>
      <p:ext uri="{BB962C8B-B14F-4D97-AF65-F5344CB8AC3E}">
        <p14:creationId xmlns:p14="http://schemas.microsoft.com/office/powerpoint/2010/main" val="9507598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US National Science Foundation (NSF)’s consultation</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Consultation:  Request </a:t>
            </a:r>
            <a:r>
              <a:rPr lang="en-US" sz="1800" dirty="0"/>
              <a:t>for Information on the National Spectrum Research and Development Plan</a:t>
            </a:r>
            <a:endParaRPr lang="en-GB" sz="1800" dirty="0" smtClean="0"/>
          </a:p>
          <a:p>
            <a:pPr marL="630238" marR="117475" lvl="1" indent="-230188" algn="just">
              <a:buChar char="•"/>
              <a:tabLst>
                <a:tab pos="230188" algn="l"/>
              </a:tabLst>
            </a:pPr>
            <a:r>
              <a:rPr lang="en-US" sz="1600" spc="-5" dirty="0" smtClean="0">
                <a:cs typeface="Arial"/>
              </a:rPr>
              <a:t>Publication date:  20 February 2024</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 </a:t>
            </a:r>
            <a:r>
              <a:rPr lang="en-US" sz="1600" spc="-5" dirty="0" smtClean="0">
                <a:cs typeface="Arial"/>
              </a:rPr>
              <a:t> 21 March 2024</a:t>
            </a:r>
          </a:p>
          <a:p>
            <a:pPr marL="1030288" marR="117475" lvl="2" indent="-230188" algn="just">
              <a:buClr>
                <a:srgbClr val="FF0000"/>
              </a:buClr>
              <a:buFont typeface="Times New Roman" pitchFamily="16" charset="0"/>
              <a:buChar char="•"/>
              <a:tabLst>
                <a:tab pos="230188" algn="l"/>
              </a:tabLst>
            </a:pPr>
            <a:r>
              <a:rPr lang="en-US" sz="1400" spc="-5" dirty="0" smtClean="0">
                <a:solidFill>
                  <a:srgbClr val="FF0000"/>
                </a:solidFill>
                <a:cs typeface="Arial"/>
              </a:rPr>
              <a:t>Internal </a:t>
            </a:r>
            <a:r>
              <a:rPr lang="en-US" sz="1400" spc="-5" dirty="0">
                <a:solidFill>
                  <a:srgbClr val="FF0000"/>
                </a:solidFill>
                <a:cs typeface="Arial"/>
              </a:rPr>
              <a:t>802.18 </a:t>
            </a:r>
            <a:r>
              <a:rPr lang="en-US" sz="1400" spc="-5" dirty="0" smtClean="0">
                <a:solidFill>
                  <a:srgbClr val="FF0000"/>
                </a:solidFill>
                <a:cs typeface="Arial"/>
              </a:rPr>
              <a:t>deadline:  08:00am MT, 14 March 2024</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smtClean="0">
                <a:latin typeface="+mj-lt"/>
                <a:cs typeface="Arial"/>
                <a:hlinkClick r:id="rId3"/>
              </a:rPr>
              <a:t>https</a:t>
            </a:r>
            <a:r>
              <a:rPr lang="en-US" sz="1600" spc="-5" dirty="0">
                <a:latin typeface="+mj-lt"/>
                <a:cs typeface="Arial"/>
                <a:hlinkClick r:id="rId3"/>
              </a:rPr>
              <a:t>://</a:t>
            </a:r>
            <a:r>
              <a:rPr lang="en-US" sz="1600" spc="-5" dirty="0" smtClean="0">
                <a:latin typeface="+mj-lt"/>
                <a:cs typeface="Arial"/>
                <a:hlinkClick r:id="rId3"/>
              </a:rPr>
              <a:t>www.federalregister.gov/documents/2024/02/20/2024-03400/request-for-information-on-the-national-spectrum-research-and-development-plan</a:t>
            </a:r>
            <a:r>
              <a:rPr lang="en-US" sz="1600" spc="-5" dirty="0" smtClean="0">
                <a:latin typeface="+mj-lt"/>
                <a:cs typeface="Arial"/>
              </a:rPr>
              <a:t> </a:t>
            </a:r>
          </a:p>
          <a:p>
            <a:pPr marL="230188" marR="117475" indent="-230188" algn="just">
              <a:spcBef>
                <a:spcPts val="1800"/>
              </a:spcBef>
              <a:buChar char="•"/>
              <a:tabLst>
                <a:tab pos="230188" algn="l"/>
              </a:tabLst>
            </a:pPr>
            <a:r>
              <a:rPr lang="en-US" sz="1800" spc="-5" dirty="0" smtClean="0">
                <a:cs typeface="Arial"/>
              </a:rPr>
              <a:t>Draft </a:t>
            </a:r>
            <a:r>
              <a:rPr lang="en-US" sz="1800" spc="-5" dirty="0">
                <a:cs typeface="Arial"/>
              </a:rPr>
              <a:t>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rPr>
              <a:t>TBD</a:t>
            </a:r>
            <a:endParaRPr lang="en-US" sz="1600" spc="-5" dirty="0">
              <a:cs typeface="Arial"/>
            </a:endParaRPr>
          </a:p>
          <a:p>
            <a:pPr marL="630238" marR="117475" lvl="1" indent="-230188" algn="just">
              <a:spcBef>
                <a:spcPts val="600"/>
              </a:spcBef>
              <a:buChar char="•"/>
              <a:tabLst>
                <a:tab pos="230188" algn="l"/>
              </a:tabLst>
            </a:pPr>
            <a:endParaRPr lang="en-US" sz="1600" spc="-5" dirty="0" smtClean="0">
              <a:latin typeface="+mj-lt"/>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 March </a:t>
            </a:r>
            <a:r>
              <a:rPr lang="en-US" dirty="0"/>
              <a:t>2024</a:t>
            </a:r>
            <a:endParaRPr lang="en-GB" dirty="0"/>
          </a:p>
        </p:txBody>
      </p:sp>
    </p:spTree>
    <p:extLst>
      <p:ext uri="{BB962C8B-B14F-4D97-AF65-F5344CB8AC3E}">
        <p14:creationId xmlns:p14="http://schemas.microsoft.com/office/powerpoint/2010/main" val="174036653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2024</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General discussion items (1)</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Europe, Middle East, and Africa</a:t>
            </a:r>
          </a:p>
          <a:p>
            <a:pPr marL="630238" marR="117475" lvl="1" indent="-230188" algn="just">
              <a:buClrTx/>
              <a:buFont typeface="Times New Roman" pitchFamily="16" charset="0"/>
              <a:buChar char="•"/>
              <a:tabLst>
                <a:tab pos="230188" algn="l"/>
              </a:tabLst>
            </a:pPr>
            <a:r>
              <a:rPr lang="en-US" sz="1800" spc="-5" dirty="0" smtClean="0">
                <a:cs typeface="Arial"/>
              </a:rPr>
              <a:t>European Commission</a:t>
            </a:r>
          </a:p>
          <a:p>
            <a:pPr marL="630238" marR="117475" lvl="1" indent="-230188" algn="just">
              <a:buClrTx/>
              <a:buFont typeface="Times New Roman" pitchFamily="16" charset="0"/>
              <a:buChar char="•"/>
              <a:tabLst>
                <a:tab pos="230188" algn="l"/>
              </a:tabLst>
            </a:pPr>
            <a:r>
              <a:rPr lang="en-US" sz="1800" spc="-5" dirty="0" smtClean="0">
                <a:cs typeface="Arial"/>
              </a:rPr>
              <a:t>ETSI BRAN</a:t>
            </a:r>
          </a:p>
          <a:p>
            <a:pPr marL="630238" marR="117475" lvl="1" indent="-230188" algn="just">
              <a:buClrTx/>
              <a:buFont typeface="Times New Roman" pitchFamily="16" charset="0"/>
              <a:buChar char="•"/>
              <a:tabLst>
                <a:tab pos="230188" algn="l"/>
              </a:tabLst>
            </a:pPr>
            <a:r>
              <a:rPr lang="en-US" sz="1800" spc="-5" dirty="0">
                <a:cs typeface="Arial"/>
              </a:rPr>
              <a:t>CEPT</a:t>
            </a:r>
          </a:p>
          <a:p>
            <a:pPr marL="1030288" marR="117475" lvl="2" indent="-230188" algn="just">
              <a:buClrTx/>
              <a:buFont typeface="Times New Roman" pitchFamily="16" charset="0"/>
              <a:buChar char="•"/>
              <a:tabLst>
                <a:tab pos="230188" algn="l"/>
              </a:tabLst>
            </a:pPr>
            <a:r>
              <a:rPr lang="en-US" sz="1600" spc="-5" dirty="0">
                <a:cs typeface="Arial"/>
                <a:hlinkClick r:id="rId3"/>
              </a:rPr>
              <a:t>Update</a:t>
            </a:r>
            <a:r>
              <a:rPr lang="en-US" sz="1600" spc="-5" dirty="0">
                <a:cs typeface="Arial"/>
              </a:rPr>
              <a:t> on UWB Regulation Framework in Europe</a:t>
            </a:r>
          </a:p>
          <a:p>
            <a:pPr marL="1030288" marR="117475" lvl="2" indent="-230188" algn="just">
              <a:buClrTx/>
              <a:buFont typeface="Times New Roman" pitchFamily="16" charset="0"/>
              <a:buChar char="•"/>
              <a:tabLst>
                <a:tab pos="230188" algn="l"/>
              </a:tabLst>
            </a:pPr>
            <a:r>
              <a:rPr lang="en-US" sz="1600" dirty="0">
                <a:hlinkClick r:id="rId4"/>
              </a:rPr>
              <a:t>Overview</a:t>
            </a:r>
            <a:r>
              <a:rPr lang="en-US" sz="1600" dirty="0"/>
              <a:t> on CEPT ECC Report in PC on OOB limits for VLB RLAN in 6 GHz</a:t>
            </a:r>
            <a:endParaRPr lang="en-US" sz="1600" spc="-5" dirty="0">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UK </a:t>
            </a:r>
            <a:r>
              <a:rPr lang="en-US" sz="1800" spc="-5" dirty="0" err="1" smtClean="0">
                <a:solidFill>
                  <a:schemeClr val="tx1"/>
                </a:solidFill>
                <a:cs typeface="Arial"/>
              </a:rPr>
              <a:t>Ofcom</a:t>
            </a:r>
            <a:endParaRPr lang="en-US" sz="1800" spc="-5" dirty="0" smtClean="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Other countries/regions</a:t>
            </a:r>
          </a:p>
          <a:p>
            <a:pPr marL="1030288" marR="117475" lvl="2" indent="-230188" algn="just">
              <a:buClrTx/>
              <a:buFont typeface="Times New Roman" pitchFamily="16" charset="0"/>
              <a:buChar char="•"/>
              <a:tabLst>
                <a:tab pos="230188" algn="l"/>
              </a:tabLst>
            </a:pPr>
            <a:r>
              <a:rPr lang="en-US" sz="1600" spc="-5" dirty="0" smtClean="0">
                <a:solidFill>
                  <a:schemeClr val="tx1"/>
                </a:solidFill>
                <a:cs typeface="Arial"/>
              </a:rPr>
              <a:t>UAE TDRA announced its </a:t>
            </a:r>
            <a:r>
              <a:rPr lang="en-US" sz="1600" spc="-5" dirty="0" smtClean="0">
                <a:solidFill>
                  <a:schemeClr val="tx1"/>
                </a:solidFill>
                <a:cs typeface="Arial"/>
                <a:hlinkClick r:id="rId5"/>
              </a:rPr>
              <a:t>decision</a:t>
            </a:r>
            <a:r>
              <a:rPr lang="en-US" sz="1600" spc="-5" dirty="0" smtClean="0">
                <a:solidFill>
                  <a:schemeClr val="tx1"/>
                </a:solidFill>
                <a:cs typeface="Arial"/>
              </a:rPr>
              <a:t> on the technical requirements on Ultra-Wide Band and Short Range Devices following the consultation in July 2023.</a:t>
            </a:r>
          </a:p>
          <a:p>
            <a:pPr marL="1030288" marR="117475" lvl="2" indent="-230188" algn="just">
              <a:buClrTx/>
              <a:buFont typeface="Times New Roman" pitchFamily="16" charset="0"/>
              <a:buChar char="•"/>
              <a:tabLst>
                <a:tab pos="230188" algn="l"/>
              </a:tabLst>
            </a:pPr>
            <a:r>
              <a:rPr lang="en-US" sz="1600" spc="-5" dirty="0">
                <a:solidFill>
                  <a:schemeClr val="tx1"/>
                </a:solidFill>
                <a:cs typeface="Arial"/>
                <a:hlinkClick r:id="rId6"/>
              </a:rPr>
              <a:t>Questions</a:t>
            </a:r>
            <a:r>
              <a:rPr lang="en-US" sz="1600" spc="-5" dirty="0">
                <a:solidFill>
                  <a:schemeClr val="tx1"/>
                </a:solidFill>
                <a:cs typeface="Arial"/>
              </a:rPr>
              <a:t> on </a:t>
            </a:r>
            <a:r>
              <a:rPr lang="en-US" sz="1600" spc="-5" dirty="0" smtClean="0">
                <a:solidFill>
                  <a:schemeClr val="tx1"/>
                </a:solidFill>
                <a:cs typeface="Arial"/>
              </a:rPr>
              <a:t>emission </a:t>
            </a:r>
            <a:r>
              <a:rPr lang="en-US" sz="1600" spc="-5" dirty="0">
                <a:solidFill>
                  <a:schemeClr val="tx1"/>
                </a:solidFill>
                <a:cs typeface="Arial"/>
              </a:rPr>
              <a:t>limits for fixed-satellite Services in the bands 19.7 and 21.2 GHz</a:t>
            </a:r>
            <a:endParaRPr lang="en-US" sz="1600" spc="-5" dirty="0">
              <a:solidFill>
                <a:schemeClr val="tx1"/>
              </a:solidFill>
              <a:cs typeface="Aria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423441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6</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opening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#1 (Internal):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a:t>
            </a:r>
            <a:r>
              <a:rPr lang="en-US" sz="1800" spc="-5" dirty="0" smtClean="0">
                <a:latin typeface="+mj-lt"/>
                <a:cs typeface="Arial"/>
              </a:rPr>
              <a:t>“RR-TAG Opening Agenda” tab of the document 18-24/0011r3.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Paul </a:t>
            </a:r>
            <a:r>
              <a:rPr lang="en-US" sz="1600" spc="-5" dirty="0" err="1" smtClean="0">
                <a:latin typeface="+mj-lt"/>
                <a:cs typeface="Arial"/>
              </a:rPr>
              <a:t>Nikolich</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Stuart Kerry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Added a contribution to the General discussion item if time permits today.  If no, consider it on Thursday AM or a future teleconference call  </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09298220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60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2024</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General discussion items (2)</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Americas</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a:t>
            </a:r>
          </a:p>
          <a:p>
            <a:pPr marL="1030288" marR="117475" lvl="2" indent="-230188" algn="just">
              <a:buClrTx/>
              <a:buFont typeface="Times New Roman" pitchFamily="16" charset="0"/>
              <a:buChar char="•"/>
              <a:tabLst>
                <a:tab pos="230188" algn="l"/>
              </a:tabLst>
            </a:pPr>
            <a:r>
              <a:rPr lang="en-US" sz="1600" dirty="0">
                <a:solidFill>
                  <a:schemeClr val="tx1"/>
                </a:solidFill>
              </a:rPr>
              <a:t>On 20 February 2024, National Science Foundation </a:t>
            </a:r>
            <a:r>
              <a:rPr lang="en-US" sz="1600" dirty="0">
                <a:solidFill>
                  <a:schemeClr val="tx1"/>
                </a:solidFill>
                <a:hlinkClick r:id="rId3"/>
              </a:rPr>
              <a:t>released</a:t>
            </a:r>
            <a:r>
              <a:rPr lang="en-US" sz="1600" dirty="0">
                <a:solidFill>
                  <a:schemeClr val="tx1"/>
                </a:solidFill>
              </a:rPr>
              <a:t> a </a:t>
            </a:r>
            <a:r>
              <a:rPr lang="en-US" sz="1600" dirty="0"/>
              <a:t>Request for Information on the National Spectrum Research and Development Plan.  The submission deadline is 21 March 2024.</a:t>
            </a:r>
            <a:endParaRPr lang="en-US" sz="1600" dirty="0">
              <a:solidFill>
                <a:schemeClr val="tx1"/>
              </a:solidFill>
            </a:endParaRPr>
          </a:p>
          <a:p>
            <a:pPr marL="1030288" marR="117475" lvl="2" indent="-230188" algn="just">
              <a:buClrTx/>
              <a:buFont typeface="Times New Roman" pitchFamily="16" charset="0"/>
              <a:buChar char="•"/>
              <a:tabLst>
                <a:tab pos="230188" algn="l"/>
              </a:tabLst>
            </a:pPr>
            <a:r>
              <a:rPr lang="en-US" sz="1600" dirty="0">
                <a:solidFill>
                  <a:schemeClr val="tx1"/>
                </a:solidFill>
              </a:rPr>
              <a:t>The </a:t>
            </a:r>
            <a:r>
              <a:rPr lang="en-US" sz="1600" dirty="0">
                <a:solidFill>
                  <a:schemeClr val="tx1"/>
                </a:solidFill>
                <a:hlinkClick r:id="rId4"/>
              </a:rPr>
              <a:t>March 2024 Open Commission Meeting</a:t>
            </a:r>
            <a:r>
              <a:rPr lang="en-US" sz="1600" dirty="0">
                <a:solidFill>
                  <a:schemeClr val="tx1"/>
                </a:solidFill>
              </a:rPr>
              <a:t> is scheduled at 10:30am ET on 14 March 2024.</a:t>
            </a:r>
            <a:endParaRPr lang="en-US" sz="1600" spc="-5" dirty="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Canada</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countries/regions</a:t>
            </a: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998570427"/>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61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2024</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General discussion items (3)</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APT</a:t>
            </a:r>
          </a:p>
          <a:p>
            <a:pPr marL="630238" marR="117475" lvl="1" indent="-230188" algn="just">
              <a:buClrTx/>
              <a:buFont typeface="Times New Roman" pitchFamily="16" charset="0"/>
              <a:buChar char="•"/>
              <a:tabLst>
                <a:tab pos="230188" algn="l"/>
              </a:tabLst>
            </a:pPr>
            <a:r>
              <a:rPr lang="en-US" sz="1800" dirty="0">
                <a:solidFill>
                  <a:schemeClr val="tx1"/>
                </a:solidFill>
              </a:rPr>
              <a:t>Other countries/regions</a:t>
            </a:r>
          </a:p>
          <a:p>
            <a:pPr marL="1030288" marR="117475" lvl="2" indent="-230188">
              <a:buClrTx/>
              <a:buFont typeface="Times New Roman" pitchFamily="16" charset="0"/>
              <a:buChar char="•"/>
              <a:tabLst>
                <a:tab pos="230188" algn="l"/>
              </a:tabLst>
            </a:pPr>
            <a:r>
              <a:rPr lang="en-US" sz="1600" dirty="0">
                <a:solidFill>
                  <a:schemeClr val="tx1"/>
                </a:solidFill>
              </a:rPr>
              <a:t>On 1 March 2024, Hong Kong Communications Authority </a:t>
            </a:r>
            <a:r>
              <a:rPr lang="en-US" sz="1600" dirty="0">
                <a:solidFill>
                  <a:schemeClr val="tx1"/>
                </a:solidFill>
                <a:hlinkClick r:id="rId3"/>
              </a:rPr>
              <a:t>announced</a:t>
            </a:r>
            <a:r>
              <a:rPr lang="en-US" sz="1600" dirty="0">
                <a:solidFill>
                  <a:schemeClr val="tx1"/>
                </a:solidFill>
              </a:rPr>
              <a:t> </a:t>
            </a:r>
            <a:r>
              <a:rPr lang="en-US" sz="1600" dirty="0"/>
              <a:t>to assign a total of 400 MHz of spectrum in 6570 MHz - 6770 MHz and 6925 MHz -7125 MHz band by way of auction for the provision of public mobile services.</a:t>
            </a:r>
          </a:p>
          <a:p>
            <a:pPr marL="1030288" marR="117475" lvl="2" indent="-230188">
              <a:buClrTx/>
              <a:buFont typeface="Times New Roman" pitchFamily="16" charset="0"/>
              <a:buChar char="•"/>
              <a:tabLst>
                <a:tab pos="230188" algn="l"/>
              </a:tabLst>
            </a:pPr>
            <a:r>
              <a:rPr lang="en-US" sz="1600" dirty="0">
                <a:solidFill>
                  <a:schemeClr val="tx1"/>
                </a:solidFill>
              </a:rPr>
              <a:t>On 5 March 2024, </a:t>
            </a:r>
            <a:r>
              <a:rPr lang="en-US" sz="1600" dirty="0"/>
              <a:t>Malaysia’s Malaysian Communications and Multimedia Commission (MCMC) </a:t>
            </a:r>
            <a:r>
              <a:rPr lang="en-US" sz="1600" dirty="0">
                <a:hlinkClick r:id="rId4"/>
              </a:rPr>
              <a:t>published</a:t>
            </a:r>
            <a:r>
              <a:rPr lang="en-US" sz="1600" dirty="0"/>
              <a:t> the latest version of class assignment for different classes of devices with technical conditions including the maximum transmit power field strengths/conditions.  </a:t>
            </a:r>
          </a:p>
          <a:p>
            <a:pPr marL="1030288" marR="117475" lvl="2" indent="-230188">
              <a:buClrTx/>
              <a:buFont typeface="Times New Roman" pitchFamily="16" charset="0"/>
              <a:buChar char="•"/>
              <a:tabLst>
                <a:tab pos="230188" algn="l"/>
              </a:tabLst>
            </a:pPr>
            <a:r>
              <a:rPr lang="en-US" sz="1600" dirty="0">
                <a:solidFill>
                  <a:schemeClr val="tx1"/>
                </a:solidFill>
              </a:rPr>
              <a:t>India TRAI </a:t>
            </a:r>
            <a:r>
              <a:rPr lang="en-US" sz="1600" dirty="0">
                <a:solidFill>
                  <a:schemeClr val="tx1"/>
                </a:solidFill>
                <a:hlinkClick r:id="rId5"/>
              </a:rPr>
              <a:t>organizes</a:t>
            </a:r>
            <a:r>
              <a:rPr lang="en-US" sz="1600" dirty="0">
                <a:solidFill>
                  <a:schemeClr val="tx1"/>
                </a:solidFill>
              </a:rPr>
              <a:t> an </a:t>
            </a:r>
            <a:r>
              <a:rPr lang="en-US" sz="1600" dirty="0"/>
              <a:t>Open House Discussion (OHD) on the Consultation Paper on “Open and De-licensed use of Unused or Limited Used Spectrum Bands for Demand Generation for Limited Period in Tera Hertz Range” on 8 March 2024.</a:t>
            </a:r>
            <a:endParaRPr lang="en-US" sz="1600" dirty="0">
              <a:solidFill>
                <a:schemeClr val="tx1"/>
              </a:solidFil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453786461"/>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62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2024</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General discussion items (4)</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solidFill>
                  <a:schemeClr val="tx1"/>
                </a:solidFill>
                <a:cs typeface="Arial"/>
              </a:rPr>
              <a:t>ITU-R</a:t>
            </a:r>
            <a:endParaRPr lang="en-US" sz="1800" spc="-5" dirty="0">
              <a:solidFill>
                <a:schemeClr val="tx1"/>
              </a:solidFill>
              <a:cs typeface="Arial"/>
            </a:endParaRPr>
          </a:p>
          <a:p>
            <a:pPr marL="630238" marR="117475" lvl="1" indent="-230188" algn="just">
              <a:buFont typeface="Times New Roman" pitchFamily="16" charset="0"/>
              <a:buChar char="•"/>
              <a:tabLst>
                <a:tab pos="230188" algn="l"/>
              </a:tabLst>
            </a:pPr>
            <a:r>
              <a:rPr lang="en-US" sz="1600" dirty="0">
                <a:hlinkClick r:id="rId3"/>
              </a:rPr>
              <a:t>Liaison</a:t>
            </a:r>
            <a:r>
              <a:rPr lang="en-US" sz="1600" dirty="0"/>
              <a:t> from ITU-R </a:t>
            </a:r>
            <a:r>
              <a:rPr lang="en-US" sz="1600" dirty="0" err="1"/>
              <a:t>Radiocommunication</a:t>
            </a:r>
            <a:r>
              <a:rPr lang="en-US" sz="1600" dirty="0"/>
              <a:t> Study Group 7 QUESTION ITU-R 236-3/7</a:t>
            </a:r>
          </a:p>
          <a:p>
            <a:pPr marL="630238" marR="117475" lvl="1" indent="-230188" algn="just">
              <a:buFont typeface="Times New Roman" pitchFamily="16" charset="0"/>
              <a:buChar char="•"/>
              <a:tabLst>
                <a:tab pos="230188" algn="l"/>
              </a:tabLst>
            </a:pPr>
            <a:r>
              <a:rPr lang="en-US" sz="1600" dirty="0">
                <a:hlinkClick r:id="rId4"/>
              </a:rPr>
              <a:t>Liaison</a:t>
            </a:r>
            <a:r>
              <a:rPr lang="en-US" sz="1600" dirty="0"/>
              <a:t> from ITU-R Working Party 5D re: WRC-27 agenda item 1.7</a:t>
            </a:r>
          </a:p>
          <a:p>
            <a:pPr marL="630238" marR="117475" lvl="1" indent="-230188" algn="just">
              <a:buFont typeface="Times New Roman" pitchFamily="16" charset="0"/>
              <a:buChar char="•"/>
              <a:tabLst>
                <a:tab pos="230188" algn="l"/>
              </a:tabLst>
            </a:pPr>
            <a:r>
              <a:rPr lang="en-US" sz="1600" dirty="0">
                <a:hlinkClick r:id="rId5"/>
              </a:rPr>
              <a:t>Liaison</a:t>
            </a:r>
            <a:r>
              <a:rPr lang="en-US" sz="1600" dirty="0"/>
              <a:t> from ITU-R Working Party 5D re: the proposed development process of Revision 3 of the ITU.R Recommendation M.2150</a:t>
            </a:r>
          </a:p>
          <a:p>
            <a:pPr marL="630238" marR="117475" lvl="1" indent="-230188" algn="just">
              <a:buFont typeface="Times New Roman" pitchFamily="16" charset="0"/>
              <a:buChar char="•"/>
              <a:tabLst>
                <a:tab pos="230188" algn="l"/>
              </a:tabLst>
            </a:pPr>
            <a:r>
              <a:rPr lang="en-US" sz="1600" spc="-5" dirty="0">
                <a:solidFill>
                  <a:schemeClr val="tx1"/>
                </a:solidFill>
                <a:cs typeface="Arial"/>
              </a:rPr>
              <a:t>On 15 February 2024, NGMN </a:t>
            </a:r>
            <a:r>
              <a:rPr lang="en-US" sz="1600" spc="-5" dirty="0">
                <a:solidFill>
                  <a:schemeClr val="tx1"/>
                </a:solidFill>
                <a:cs typeface="Arial"/>
                <a:hlinkClick r:id="rId6"/>
              </a:rPr>
              <a:t>publishes</a:t>
            </a:r>
            <a:r>
              <a:rPr lang="en-US" sz="1600" spc="-5" dirty="0">
                <a:solidFill>
                  <a:schemeClr val="tx1"/>
                </a:solidFill>
                <a:cs typeface="Arial"/>
              </a:rPr>
              <a:t> ITU-R Framework for IMT-2030: Review and Future Direction.</a:t>
            </a:r>
          </a:p>
          <a:p>
            <a:pPr marL="230188" marR="117475" indent="-230188" algn="just">
              <a:buFont typeface="Times New Roman" pitchFamily="16" charset="0"/>
              <a:buChar char="•"/>
              <a:tabLst>
                <a:tab pos="230188" algn="l"/>
              </a:tabLst>
            </a:pPr>
            <a:endParaRPr lang="en-US" sz="1800" spc="-5" dirty="0">
              <a:solidFill>
                <a:schemeClr val="tx1"/>
              </a:solidFill>
              <a:cs typeface="Aria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5402324"/>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2024</a:t>
            </a:r>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5:  New business (Part 2)</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63</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49439482"/>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2024</a:t>
            </a:r>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5.1:  Officer election</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Slide 64</a:t>
            </a:r>
            <a:endParaRPr lang="en-US" altLang="en-US" sz="1200" b="0"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99325927"/>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65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Chair election</a:t>
            </a:r>
            <a:endParaRPr lang="en-US" sz="2800" dirty="0">
              <a:solidFill>
                <a:srgbClr val="0070C0"/>
              </a:solidFill>
            </a:endParaRPr>
          </a:p>
        </p:txBody>
      </p:sp>
      <p:sp>
        <p:nvSpPr>
          <p:cNvPr id="10" name="Content Placeholder 2"/>
          <p:cNvSpPr>
            <a:spLocks noGrp="1"/>
          </p:cNvSpPr>
          <p:nvPr>
            <p:ph idx="1"/>
          </p:nvPr>
        </p:nvSpPr>
        <p:spPr>
          <a:xfrm>
            <a:off x="914400" y="1524000"/>
            <a:ext cx="10583032" cy="4495800"/>
          </a:xfrm>
        </p:spPr>
        <p:txBody>
          <a:bodyPr/>
          <a:lstStyle/>
          <a:p>
            <a:pPr marL="230188" marR="117475" indent="-230188" algn="just">
              <a:buFont typeface="Times New Roman" pitchFamily="16" charset="0"/>
              <a:buChar char="•"/>
              <a:tabLst>
                <a:tab pos="230188" algn="l"/>
              </a:tabLst>
            </a:pPr>
            <a:r>
              <a:rPr lang="en-US" sz="1800" spc="-5" dirty="0" smtClean="0">
                <a:cs typeface="Arial"/>
              </a:rPr>
              <a:t>To be conducted by Jodi </a:t>
            </a:r>
            <a:r>
              <a:rPr lang="en-US" sz="1800" spc="-5" dirty="0" err="1" smtClean="0">
                <a:cs typeface="Arial"/>
              </a:rPr>
              <a:t>Haasz</a:t>
            </a:r>
            <a:r>
              <a:rPr lang="en-US" sz="1800" spc="-5" dirty="0" smtClean="0">
                <a:cs typeface="Arial"/>
              </a:rPr>
              <a:t>, IEEE SA program manager, using </a:t>
            </a:r>
            <a:r>
              <a:rPr lang="en-US" sz="1800" spc="-5" dirty="0" err="1" smtClean="0">
                <a:cs typeface="Arial"/>
              </a:rPr>
              <a:t>DirectVote</a:t>
            </a:r>
            <a:r>
              <a:rPr lang="en-US" sz="1800" spc="-5" dirty="0" smtClean="0">
                <a:cs typeface="Arial"/>
              </a:rPr>
              <a:t> Line</a:t>
            </a:r>
            <a:endParaRPr lang="en-US" sz="1800" dirty="0"/>
          </a:p>
          <a:p>
            <a:pPr marL="230188" marR="117475" indent="-230188" algn="just">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a:t>March 2024</a:t>
            </a:r>
          </a:p>
        </p:txBody>
      </p:sp>
    </p:spTree>
    <p:extLst>
      <p:ext uri="{BB962C8B-B14F-4D97-AF65-F5344CB8AC3E}">
        <p14:creationId xmlns:p14="http://schemas.microsoft.com/office/powerpoint/2010/main" val="245087105"/>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66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Vice Chair(s) election</a:t>
            </a:r>
            <a:endParaRPr lang="en-US" sz="2800" dirty="0">
              <a:solidFill>
                <a:srgbClr val="0070C0"/>
              </a:solidFill>
            </a:endParaRPr>
          </a:p>
        </p:txBody>
      </p:sp>
      <p:sp>
        <p:nvSpPr>
          <p:cNvPr id="10" name="Content Placeholder 2"/>
          <p:cNvSpPr>
            <a:spLocks noGrp="1"/>
          </p:cNvSpPr>
          <p:nvPr>
            <p:ph idx="1"/>
          </p:nvPr>
        </p:nvSpPr>
        <p:spPr>
          <a:xfrm>
            <a:off x="914400" y="1524000"/>
            <a:ext cx="10583032" cy="4495800"/>
          </a:xfrm>
        </p:spPr>
        <p:txBody>
          <a:bodyPr/>
          <a:lstStyle/>
          <a:p>
            <a:pPr marL="230188" marR="117475" indent="-230188" algn="just">
              <a:buFont typeface="Times New Roman" pitchFamily="16" charset="0"/>
              <a:buChar char="•"/>
              <a:tabLst>
                <a:tab pos="230188" algn="l"/>
              </a:tabLst>
            </a:pPr>
            <a:r>
              <a:rPr lang="en-US" sz="1800" spc="-5" dirty="0" smtClean="0">
                <a:cs typeface="Arial"/>
              </a:rPr>
              <a:t>To be </a:t>
            </a:r>
            <a:r>
              <a:rPr lang="en-US" sz="1800" spc="-5" dirty="0">
                <a:cs typeface="Arial"/>
              </a:rPr>
              <a:t>c</a:t>
            </a:r>
            <a:r>
              <a:rPr lang="en-US" sz="1800" spc="-5" dirty="0" smtClean="0">
                <a:cs typeface="Arial"/>
              </a:rPr>
              <a:t>onducted </a:t>
            </a:r>
            <a:r>
              <a:rPr lang="en-US" sz="1800" spc="-5" dirty="0">
                <a:cs typeface="Arial"/>
              </a:rPr>
              <a:t>by Jodi </a:t>
            </a:r>
            <a:r>
              <a:rPr lang="en-US" sz="1800" spc="-5" dirty="0" err="1">
                <a:cs typeface="Arial"/>
              </a:rPr>
              <a:t>Haasz</a:t>
            </a:r>
            <a:r>
              <a:rPr lang="en-US" sz="1800" spc="-5" dirty="0">
                <a:cs typeface="Arial"/>
              </a:rPr>
              <a:t>, IEEE SA program manager, using </a:t>
            </a:r>
            <a:r>
              <a:rPr lang="en-US" sz="1800" spc="-5" dirty="0" err="1" smtClean="0">
                <a:cs typeface="Arial"/>
              </a:rPr>
              <a:t>DirectVote</a:t>
            </a:r>
            <a:r>
              <a:rPr lang="en-US" sz="1800" spc="-5" dirty="0" smtClean="0">
                <a:cs typeface="Arial"/>
              </a:rPr>
              <a:t> Line</a:t>
            </a:r>
            <a:endParaRPr lang="en-US" sz="1800" dirty="0"/>
          </a:p>
          <a:p>
            <a:pPr marL="230188" marR="117475" indent="-230188" algn="just">
              <a:buFont typeface="Times New Roman" pitchFamily="16" charset="0"/>
              <a:buChar char="•"/>
              <a:tabLst>
                <a:tab pos="230188" algn="l"/>
              </a:tabLst>
            </a:pPr>
            <a:endParaRPr lang="en-US" sz="1800" dirty="0"/>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a:t>March 2024</a:t>
            </a:r>
          </a:p>
        </p:txBody>
      </p:sp>
    </p:spTree>
    <p:extLst>
      <p:ext uri="{BB962C8B-B14F-4D97-AF65-F5344CB8AC3E}">
        <p14:creationId xmlns:p14="http://schemas.microsoft.com/office/powerpoint/2010/main" val="1806065570"/>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March 2024</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6:  Closing formalities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67</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99354970"/>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68</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2024</a:t>
            </a:r>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Future RR-TAG meetings</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614454261"/>
              </p:ext>
            </p:extLst>
          </p:nvPr>
        </p:nvGraphicFramePr>
        <p:xfrm>
          <a:off x="1018592" y="1705690"/>
          <a:ext cx="10339434" cy="1468120"/>
        </p:xfrm>
        <a:graphic>
          <a:graphicData uri="http://schemas.openxmlformats.org/drawingml/2006/table">
            <a:tbl>
              <a:tblPr firstRow="1" bandRow="1">
                <a:tableStyleId>{21E4AEA4-8DFA-4A89-87EB-49C32662AFE0}</a:tableStyleId>
              </a:tblPr>
              <a:tblGrid>
                <a:gridCol w="3172408"/>
                <a:gridCol w="7167026"/>
              </a:tblGrid>
              <a:tr h="370840">
                <a:tc>
                  <a:txBody>
                    <a:bodyPr/>
                    <a:lstStyle/>
                    <a:p>
                      <a:r>
                        <a:rPr lang="en-US" sz="1500" dirty="0" smtClean="0"/>
                        <a:t>Events</a:t>
                      </a:r>
                      <a:endParaRPr lang="en-US" sz="1500" dirty="0"/>
                    </a:p>
                  </a:txBody>
                  <a:tcPr/>
                </a:tc>
                <a:tc>
                  <a:txBody>
                    <a:bodyPr/>
                    <a:lstStyle/>
                    <a:p>
                      <a:r>
                        <a:rPr lang="en-US" sz="1500" dirty="0" smtClean="0"/>
                        <a:t>Date and time</a:t>
                      </a:r>
                      <a:endParaRPr lang="en-US" sz="1500" dirty="0"/>
                    </a:p>
                  </a:txBody>
                  <a:tcPr/>
                </a:tc>
              </a:tr>
              <a:tr h="370840">
                <a:tc>
                  <a:txBody>
                    <a:bodyPr/>
                    <a:lstStyle/>
                    <a:p>
                      <a:r>
                        <a:rPr lang="en-US" sz="1500" dirty="0" smtClean="0"/>
                        <a:t>Weekly</a:t>
                      </a:r>
                      <a:r>
                        <a:rPr lang="en-US" sz="1500" baseline="0" dirty="0" smtClean="0"/>
                        <a:t> </a:t>
                      </a:r>
                      <a:r>
                        <a:rPr lang="en-US" sz="1500" dirty="0" smtClean="0"/>
                        <a:t>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3:00pm ET to 3:55pm 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Every Thursdays,</a:t>
                      </a:r>
                      <a:r>
                        <a:rPr lang="en-US" sz="1500" baseline="0" dirty="0" smtClean="0"/>
                        <a:t> through </a:t>
                      </a:r>
                      <a:r>
                        <a:rPr lang="en-US" sz="1500" dirty="0" smtClean="0"/>
                        <a:t>21 March</a:t>
                      </a:r>
                      <a:r>
                        <a:rPr lang="en-US" sz="1500" baseline="0" dirty="0" smtClean="0"/>
                        <a:t> 2024</a:t>
                      </a:r>
                      <a:endParaRPr lang="en-US" sz="1500" dirty="0"/>
                    </a:p>
                  </a:txBody>
                  <a:tcPr/>
                </a:tc>
              </a:tr>
              <a:tr h="370840">
                <a:tc>
                  <a:txBody>
                    <a:bodyPr/>
                    <a:lstStyle/>
                    <a:p>
                      <a:r>
                        <a:rPr lang="en-US" sz="1500" baseline="0" dirty="0" smtClean="0"/>
                        <a:t>2024 May wireless interim</a:t>
                      </a:r>
                    </a:p>
                    <a:p>
                      <a:r>
                        <a:rPr lang="en-US" sz="1500" baseline="0" dirty="0" smtClean="0"/>
                        <a:t>(an credited session)</a:t>
                      </a:r>
                      <a:endParaRPr lang="en-US" sz="1500" dirty="0"/>
                    </a:p>
                  </a:txBody>
                  <a:tcPr/>
                </a:tc>
                <a:tc>
                  <a:txBody>
                    <a:bodyPr/>
                    <a:lstStyle/>
                    <a:p>
                      <a:r>
                        <a:rPr lang="en-US" sz="1500" dirty="0" smtClean="0"/>
                        <a:t>Tuesday AM2 on 14 May 2024, </a:t>
                      </a:r>
                    </a:p>
                    <a:p>
                      <a:r>
                        <a:rPr lang="en-US" sz="1500" dirty="0" smtClean="0"/>
                        <a:t>Thursday AM1 on 16 May 2024</a:t>
                      </a:r>
                    </a:p>
                  </a:txBody>
                  <a:tcPr/>
                </a:tc>
              </a:tr>
            </a:tbl>
          </a:graphicData>
        </a:graphic>
      </p:graphicFrame>
      <p:sp>
        <p:nvSpPr>
          <p:cNvPr id="10" name="Rectangle 9"/>
          <p:cNvSpPr/>
          <p:nvPr/>
        </p:nvSpPr>
        <p:spPr>
          <a:xfrm>
            <a:off x="853736" y="6128682"/>
            <a:ext cx="10519826" cy="323165"/>
          </a:xfrm>
          <a:prstGeom prst="rect">
            <a:avLst/>
          </a:prstGeom>
        </p:spPr>
        <p:txBody>
          <a:bodyPr wrap="square">
            <a:spAutoFit/>
          </a:bodyPr>
          <a:lstStyle/>
          <a:p>
            <a:r>
              <a:rPr lang="en-US" sz="1500" b="1" dirty="0" smtClean="0">
                <a:solidFill>
                  <a:schemeClr val="tx1"/>
                </a:solidFill>
                <a:cs typeface="Arial" panose="020B0604020202020204" pitchFamily="34" charset="0"/>
              </a:rPr>
              <a:t>*Call </a:t>
            </a:r>
            <a:r>
              <a:rPr lang="en-US" sz="1500" b="1" dirty="0">
                <a:solidFill>
                  <a:schemeClr val="tx1"/>
                </a:solidFill>
                <a:cs typeface="Arial" panose="020B0604020202020204" pitchFamily="34" charset="0"/>
              </a:rPr>
              <a:t>in info is </a:t>
            </a:r>
            <a:r>
              <a:rPr lang="en-US" sz="1500" b="1" dirty="0" smtClean="0">
                <a:solidFill>
                  <a:schemeClr val="tx1"/>
                </a:solidFill>
                <a:cs typeface="Arial" panose="020B0604020202020204" pitchFamily="34" charset="0"/>
              </a:rPr>
              <a:t>available </a:t>
            </a:r>
            <a:r>
              <a:rPr lang="en-US" sz="1500" b="1" dirty="0">
                <a:solidFill>
                  <a:schemeClr val="tx1"/>
                </a:solidFill>
                <a:cs typeface="Arial" panose="020B0604020202020204" pitchFamily="34" charset="0"/>
              </a:rPr>
              <a:t>at </a:t>
            </a:r>
            <a:r>
              <a:rPr lang="en-US" sz="1500" b="1" dirty="0" smtClean="0">
                <a:solidFill>
                  <a:schemeClr val="tx1"/>
                </a:solidFill>
                <a:cs typeface="Arial" panose="020B0604020202020204" pitchFamily="34" charset="0"/>
              </a:rPr>
              <a:t>the </a:t>
            </a:r>
            <a:r>
              <a:rPr lang="en-US" sz="1500" b="1" dirty="0">
                <a:solidFill>
                  <a:schemeClr val="tx1"/>
                </a:solidFill>
                <a:cs typeface="Arial" panose="020B0604020202020204" pitchFamily="34" charset="0"/>
              </a:rPr>
              <a:t>802.18 </a:t>
            </a:r>
            <a:r>
              <a:rPr lang="en-US" sz="1500" b="1" dirty="0">
                <a:solidFill>
                  <a:schemeClr val="tx1"/>
                </a:solidFill>
                <a:cs typeface="Arial" panose="020B0604020202020204" pitchFamily="34" charset="0"/>
                <a:hlinkClick r:id="rId4"/>
              </a:rPr>
              <a:t>Google Calendar</a:t>
            </a:r>
            <a:endParaRPr lang="en-US" sz="1500" b="1" dirty="0">
              <a:solidFill>
                <a:schemeClr val="tx1"/>
              </a:solidFill>
            </a:endParaRPr>
          </a:p>
        </p:txBody>
      </p:sp>
    </p:spTree>
    <p:extLst>
      <p:ext uri="{BB962C8B-B14F-4D97-AF65-F5344CB8AC3E}">
        <p14:creationId xmlns:p14="http://schemas.microsoft.com/office/powerpoint/2010/main" val="147817083"/>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69</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and hotel reservation for the </a:t>
            </a:r>
            <a:r>
              <a:rPr lang="en-US" sz="2800" dirty="0" smtClean="0">
                <a:solidFill>
                  <a:srgbClr val="0070C0"/>
                </a:solidFill>
              </a:rPr>
              <a:t>2024 May interim</a:t>
            </a:r>
            <a:endParaRPr lang="en-US" sz="2800" dirty="0">
              <a:solidFill>
                <a:srgbClr val="0070C0"/>
              </a:solidFill>
            </a:endParaRPr>
          </a:p>
        </p:txBody>
      </p:sp>
      <p:sp>
        <p:nvSpPr>
          <p:cNvPr id="10" name="Content Placeholder 2"/>
          <p:cNvSpPr>
            <a:spLocks noGrp="1"/>
          </p:cNvSpPr>
          <p:nvPr>
            <p:ph idx="1"/>
          </p:nvPr>
        </p:nvSpPr>
        <p:spPr>
          <a:xfrm>
            <a:off x="914400" y="1523999"/>
            <a:ext cx="10322984" cy="4928587"/>
          </a:xfrm>
        </p:spPr>
        <p:txBody>
          <a:bodyPr/>
          <a:lstStyle/>
          <a:p>
            <a:pPr marL="230188" marR="117475" indent="-230188" algn="just">
              <a:buFont typeface="Times New Roman" pitchFamily="16" charset="0"/>
              <a:buChar char="•"/>
              <a:tabLst>
                <a:tab pos="230188" algn="l"/>
              </a:tabLst>
            </a:pPr>
            <a:r>
              <a:rPr lang="en-US" sz="1800" spc="-5" dirty="0" smtClean="0">
                <a:solidFill>
                  <a:schemeClr val="tx1"/>
                </a:solidFill>
                <a:cs typeface="Arial"/>
              </a:rPr>
              <a:t>Credited session</a:t>
            </a:r>
          </a:p>
          <a:p>
            <a:pPr marL="230188" marR="117475" indent="-230188" algn="just">
              <a:buFont typeface="Times New Roman" pitchFamily="16" charset="0"/>
              <a:buChar char="•"/>
              <a:tabLst>
                <a:tab pos="230188" algn="l"/>
              </a:tabLst>
            </a:pPr>
            <a:r>
              <a:rPr lang="en-US" sz="1800" spc="-5" dirty="0" smtClean="0">
                <a:solidFill>
                  <a:schemeClr val="tx1"/>
                </a:solidFill>
                <a:cs typeface="Arial"/>
                <a:hlinkClick r:id="rId3"/>
              </a:rPr>
              <a:t>Meeting </a:t>
            </a:r>
            <a:r>
              <a:rPr lang="en-US" sz="1800" spc="-5" dirty="0">
                <a:solidFill>
                  <a:schemeClr val="tx1"/>
                </a:solidFill>
                <a:cs typeface="Arial"/>
                <a:hlinkClick r:id="rId3"/>
              </a:rPr>
              <a:t>reservation</a:t>
            </a:r>
            <a:r>
              <a:rPr lang="en-US" sz="1800" spc="-5" dirty="0">
                <a:solidFill>
                  <a:schemeClr val="tx1"/>
                </a:solidFill>
                <a:cs typeface="Arial"/>
              </a:rPr>
              <a:t> begins on </a:t>
            </a:r>
            <a:r>
              <a:rPr lang="en-US" sz="1800" spc="-5" dirty="0" smtClean="0">
                <a:solidFill>
                  <a:schemeClr val="tx1"/>
                </a:solidFill>
                <a:cs typeface="Arial"/>
              </a:rPr>
              <a:t>6 February 2024</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Early </a:t>
            </a:r>
            <a:r>
              <a:rPr lang="en-US" sz="1400" dirty="0">
                <a:solidFill>
                  <a:schemeClr val="tx1"/>
                </a:solidFill>
                <a:latin typeface="Times New Roman" panose="02020603050405020304" pitchFamily="18" charset="0"/>
                <a:ea typeface="Times New Roman" panose="02020603050405020304" pitchFamily="18" charset="0"/>
              </a:rPr>
              <a:t>Registration until </a:t>
            </a:r>
            <a:r>
              <a:rPr lang="en-US" sz="1400" dirty="0" smtClean="0">
                <a:solidFill>
                  <a:schemeClr val="tx1"/>
                </a:solidFill>
                <a:latin typeface="Times New Roman" panose="02020603050405020304" pitchFamily="18" charset="0"/>
                <a:ea typeface="Times New Roman" panose="02020603050405020304" pitchFamily="18" charset="0"/>
              </a:rPr>
              <a:t>5 April 2024</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600.00</a:t>
            </a:r>
            <a:endParaRPr lang="en-US" sz="140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Standard Registration until </a:t>
            </a:r>
            <a:r>
              <a:rPr lang="en-US" sz="1400" dirty="0" smtClean="0">
                <a:solidFill>
                  <a:schemeClr val="tx1"/>
                </a:solidFill>
                <a:latin typeface="Times New Roman" panose="02020603050405020304" pitchFamily="18" charset="0"/>
                <a:ea typeface="Times New Roman" panose="02020603050405020304" pitchFamily="18" charset="0"/>
              </a:rPr>
              <a:t>3 May 2024</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800.00</a:t>
            </a:r>
            <a:endParaRPr lang="en-US" sz="140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Registration after </a:t>
            </a:r>
            <a:r>
              <a:rPr lang="en-US" sz="1400" dirty="0" smtClean="0">
                <a:solidFill>
                  <a:schemeClr val="tx1"/>
                </a:solidFill>
                <a:latin typeface="Times New Roman" panose="02020603050405020304" pitchFamily="18" charset="0"/>
                <a:ea typeface="Times New Roman" panose="02020603050405020304" pitchFamily="18" charset="0"/>
              </a:rPr>
              <a:t>3 May 2024</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1000.00</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Cancellation policy</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5 April 2024, </a:t>
            </a:r>
            <a:r>
              <a:rPr lang="en-US" sz="1400" dirty="0">
                <a:solidFill>
                  <a:schemeClr val="tx1"/>
                </a:solidFill>
                <a:latin typeface="Times New Roman" panose="02020603050405020304" pitchFamily="18" charset="0"/>
                <a:ea typeface="Times New Roman" panose="02020603050405020304" pitchFamily="18" charset="0"/>
              </a:rPr>
              <a:t>cancellations will not incur a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5 April 2024 </a:t>
            </a: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3 May 2024, </a:t>
            </a:r>
            <a:r>
              <a:rPr lang="en-US" sz="1400" dirty="0">
                <a:solidFill>
                  <a:schemeClr val="tx1"/>
                </a:solidFill>
                <a:latin typeface="Times New Roman" panose="02020603050405020304" pitchFamily="18" charset="0"/>
                <a:ea typeface="Times New Roman" panose="02020603050405020304" pitchFamily="18" charset="0"/>
              </a:rPr>
              <a:t>cancellations will incur a US$ 150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3 May 2024, </a:t>
            </a:r>
            <a:r>
              <a:rPr lang="en-US" sz="1400" dirty="0">
                <a:solidFill>
                  <a:schemeClr val="tx1"/>
                </a:solidFill>
                <a:latin typeface="Times New Roman" panose="02020603050405020304" pitchFamily="18" charset="0"/>
                <a:ea typeface="Times New Roman" panose="02020603050405020304" pitchFamily="18" charset="0"/>
              </a:rPr>
              <a:t>cancellations will not receive any refund </a:t>
            </a:r>
            <a:endParaRPr lang="en-US" sz="14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r>
              <a:rPr lang="en-US" sz="1400" dirty="0" smtClean="0">
                <a:solidFill>
                  <a:schemeClr val="tx1"/>
                </a:solidFill>
                <a:latin typeface="Times New Roman" panose="02020603050405020304" pitchFamily="18" charset="0"/>
                <a:ea typeface="Times New Roman" panose="02020603050405020304" pitchFamily="18" charset="0"/>
              </a:rPr>
              <a:t>.</a:t>
            </a:r>
            <a:endParaRPr lang="en-US" sz="1400" dirty="0">
              <a:solidFill>
                <a:schemeClr val="tx1"/>
              </a:solidFill>
              <a:latin typeface="Times New Roman" panose="02020603050405020304" pitchFamily="18" charset="0"/>
              <a:ea typeface="Times New Roman" panose="02020603050405020304" pitchFamily="18" charset="0"/>
            </a:endParaRPr>
          </a:p>
          <a:p>
            <a:pPr marL="230188" marR="117475" indent="-230188" algn="just">
              <a:buFont typeface="Times New Roman" pitchFamily="16" charset="0"/>
              <a:buChar char="•"/>
              <a:tabLst>
                <a:tab pos="230188" algn="l"/>
              </a:tabLst>
            </a:pPr>
            <a:r>
              <a:rPr lang="en-US" sz="1800" spc="-5" dirty="0">
                <a:solidFill>
                  <a:schemeClr val="tx1"/>
                </a:solidFill>
                <a:cs typeface="Arial"/>
                <a:hlinkClick r:id="rId3"/>
              </a:rPr>
              <a:t>Hotel reservation</a:t>
            </a:r>
            <a:r>
              <a:rPr lang="en-US" sz="1800" spc="-5" dirty="0">
                <a:solidFill>
                  <a:schemeClr val="tx1"/>
                </a:solidFill>
                <a:cs typeface="Arial"/>
              </a:rPr>
              <a:t> </a:t>
            </a:r>
            <a:r>
              <a:rPr lang="en-US" sz="1800" spc="-5" dirty="0" smtClean="0">
                <a:solidFill>
                  <a:schemeClr val="tx1"/>
                </a:solidFill>
                <a:cs typeface="Arial"/>
              </a:rPr>
              <a:t>begins on 6 February 2024</a:t>
            </a:r>
            <a:endParaRPr lang="en-US" sz="1800" spc="-5" dirty="0">
              <a:solidFill>
                <a:schemeClr val="tx1"/>
              </a:solidFill>
              <a:cs typeface="Arial"/>
            </a:endParaRP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Group rate is available </a:t>
            </a:r>
            <a:r>
              <a:rPr lang="en-US" sz="1400" dirty="0">
                <a:solidFill>
                  <a:schemeClr val="tx1"/>
                </a:solidFill>
              </a:rPr>
              <a:t>until sold out or </a:t>
            </a:r>
            <a:r>
              <a:rPr lang="en-US" sz="1400" dirty="0" smtClean="0">
                <a:solidFill>
                  <a:schemeClr val="tx1"/>
                </a:solidFill>
              </a:rPr>
              <a:t>5pm CEST, 9 April 2024.</a:t>
            </a: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Please refer to the URL above for the exact terms and conditions.</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 March </a:t>
            </a:r>
            <a:r>
              <a:rPr lang="en-US" dirty="0"/>
              <a:t>2024</a:t>
            </a:r>
            <a:endParaRPr lang="en-GB" dirty="0"/>
          </a:p>
        </p:txBody>
      </p:sp>
    </p:spTree>
    <p:extLst>
      <p:ext uri="{BB962C8B-B14F-4D97-AF65-F5344CB8AC3E}">
        <p14:creationId xmlns:p14="http://schemas.microsoft.com/office/powerpoint/2010/main" val="1459641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1.5:  Voter list update</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7</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03621313"/>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70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2024</a:t>
            </a:r>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a:t>
            </a:r>
            <a:r>
              <a:rPr lang="en-US" sz="2800" dirty="0" smtClean="0">
                <a:solidFill>
                  <a:srgbClr val="0070C0"/>
                </a:solidFill>
              </a:rPr>
              <a:t>motion on the weekly teleconference calls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#5 (Internal):  </a:t>
            </a:r>
            <a:r>
              <a:rPr lang="en-US" sz="1800" dirty="0"/>
              <a:t>The 802.18 Chair or Chair designee is directed to conduct, as necessary, </a:t>
            </a:r>
            <a:r>
              <a:rPr lang="en-US" sz="1800" dirty="0" smtClean="0"/>
              <a:t>the following weekly teleconference </a:t>
            </a:r>
            <a:r>
              <a:rPr lang="en-US" sz="1800" dirty="0"/>
              <a:t>calls through </a:t>
            </a:r>
            <a:r>
              <a:rPr lang="en-US" sz="1800" dirty="0" smtClean="0"/>
              <a:t>25 July 2024</a:t>
            </a:r>
          </a:p>
          <a:p>
            <a:pPr marL="630238" marR="117475" lvl="1" indent="-230188" algn="just">
              <a:buChar char="•"/>
              <a:tabLst>
                <a:tab pos="230188" algn="l"/>
              </a:tabLst>
            </a:pPr>
            <a:r>
              <a:rPr lang="en-US" sz="1600" b="1" dirty="0" smtClean="0"/>
              <a:t>RR-TAG calls on </a:t>
            </a:r>
            <a:r>
              <a:rPr lang="en-US" sz="1600" b="1" dirty="0"/>
              <a:t>Thursdays at 15:00 ET </a:t>
            </a:r>
            <a:r>
              <a:rPr lang="en-US" sz="1600" b="1" dirty="0" smtClean="0"/>
              <a:t>for 55 mins</a:t>
            </a:r>
            <a:endParaRPr lang="en-US" sz="1600" b="1" spc="-5" dirty="0" smtClean="0">
              <a:latin typeface="+mj-lt"/>
              <a:cs typeface="Arial"/>
            </a:endParaRPr>
          </a:p>
          <a:p>
            <a:pPr marL="400050" marR="117475" lvl="1" indent="0" algn="just">
              <a:tabLst>
                <a:tab pos="230188" algn="l"/>
              </a:tabLst>
            </a:pPr>
            <a:endParaRPr lang="en-US" sz="1600" b="1"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latin typeface="+mj-lt"/>
              <a:cs typeface="Arial"/>
            </a:endParaRPr>
          </a:p>
          <a:p>
            <a:pPr marL="400050" marR="117475" lvl="1" indent="0" algn="just">
              <a:tabLst>
                <a:tab pos="230188" algn="l"/>
              </a:tabLst>
            </a:pPr>
            <a:endParaRPr lang="en-US" sz="1400" spc="-5" dirty="0">
              <a:latin typeface="+mj-lt"/>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165262471"/>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71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2024</a:t>
            </a:r>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None</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00407819"/>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72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2024</a:t>
            </a:r>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Adjourn</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Any </a:t>
            </a:r>
            <a:r>
              <a:rPr lang="en-US" sz="1800" spc="-5" dirty="0">
                <a:latin typeface="+mj-lt"/>
                <a:cs typeface="Arial"/>
              </a:rPr>
              <a:t>objection to </a:t>
            </a:r>
            <a:r>
              <a:rPr lang="en-US" sz="1800" spc="-5" dirty="0" smtClean="0">
                <a:latin typeface="+mj-lt"/>
                <a:cs typeface="Arial"/>
              </a:rPr>
              <a:t>adjourn?     </a:t>
            </a:r>
            <a:endParaRPr lang="en-US" sz="1800" b="0" spc="-5" dirty="0">
              <a:latin typeface="+mj-lt"/>
              <a:cs typeface="Arial"/>
            </a:endParaRPr>
          </a:p>
          <a:p>
            <a:pPr marL="230188" marR="117475" indent="-230188" algn="just">
              <a:buFont typeface="Times New Roman" pitchFamily="16" charset="0"/>
              <a:buChar char="•"/>
              <a:tabLst>
                <a:tab pos="230188" algn="l"/>
              </a:tabLst>
            </a:pPr>
            <a:r>
              <a:rPr lang="en-US" sz="1800" spc="-5" dirty="0" smtClean="0">
                <a:latin typeface="+mj-lt"/>
                <a:cs typeface="Arial"/>
              </a:rPr>
              <a:t>Adjourn at</a:t>
            </a:r>
            <a:endParaRPr lang="en-US" sz="1800" b="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197074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Change in membership</a:t>
            </a:r>
            <a:endParaRPr lang="en-US" sz="2800" dirty="0">
              <a:solidFill>
                <a:srgbClr val="0070C0"/>
              </a:solidFill>
            </a:endParaRPr>
          </a:p>
        </p:txBody>
      </p:sp>
      <p:sp>
        <p:nvSpPr>
          <p:cNvPr id="10" name="Content Placeholder 2"/>
          <p:cNvSpPr>
            <a:spLocks noGrp="1"/>
          </p:cNvSpPr>
          <p:nvPr>
            <p:ph idx="1"/>
          </p:nvPr>
        </p:nvSpPr>
        <p:spPr>
          <a:xfrm>
            <a:off x="914400" y="1524000"/>
            <a:ext cx="10363200" cy="4724400"/>
          </a:xfrm>
        </p:spPr>
        <p:txBody>
          <a:bodyPr/>
          <a:lstStyle/>
          <a:p>
            <a:pPr marL="230188" marR="117475" indent="-230188" algn="just">
              <a:buFont typeface="Times New Roman" pitchFamily="16" charset="0"/>
              <a:buChar char="•"/>
              <a:tabLst>
                <a:tab pos="230188" algn="l"/>
              </a:tabLst>
            </a:pPr>
            <a:r>
              <a:rPr lang="en-US" altLang="en-US" sz="1800" dirty="0" smtClean="0"/>
              <a:t>Membership </a:t>
            </a:r>
            <a:r>
              <a:rPr lang="en-US" altLang="en-US" sz="1800" dirty="0"/>
              <a:t>as of </a:t>
            </a:r>
            <a:r>
              <a:rPr lang="en-US" altLang="en-US" sz="1800" dirty="0" smtClean="0"/>
              <a:t>19 January 2024</a:t>
            </a:r>
            <a:endParaRPr lang="en-US" altLang="en-US" sz="1800" dirty="0"/>
          </a:p>
          <a:p>
            <a:pPr lvl="1" algn="just">
              <a:spcBef>
                <a:spcPts val="300"/>
              </a:spcBef>
              <a:buFont typeface="Arial" panose="020B0604020202020204" pitchFamily="34" charset="0"/>
              <a:buChar char="•"/>
            </a:pPr>
            <a:r>
              <a:rPr lang="en-US" altLang="en-US" sz="1600" dirty="0" smtClean="0"/>
              <a:t>55 </a:t>
            </a:r>
            <a:r>
              <a:rPr lang="en-US" altLang="en-US" sz="1600" dirty="0"/>
              <a:t>voters (including 8 on LMSC)</a:t>
            </a:r>
          </a:p>
          <a:p>
            <a:pPr lvl="1" algn="just">
              <a:spcBef>
                <a:spcPts val="300"/>
              </a:spcBef>
              <a:buFont typeface="Arial" panose="020B0604020202020204" pitchFamily="34" charset="0"/>
              <a:buChar char="•"/>
            </a:pPr>
            <a:r>
              <a:rPr lang="en-US" altLang="en-US" sz="1600" dirty="0"/>
              <a:t>6</a:t>
            </a:r>
            <a:r>
              <a:rPr lang="en-US" altLang="en-US" sz="1600" dirty="0" smtClean="0"/>
              <a:t> </a:t>
            </a:r>
            <a:r>
              <a:rPr lang="en-US" altLang="en-US" sz="1600" dirty="0"/>
              <a:t>nearly voters</a:t>
            </a:r>
          </a:p>
          <a:p>
            <a:pPr lvl="1" algn="just">
              <a:spcBef>
                <a:spcPts val="300"/>
              </a:spcBef>
              <a:buFont typeface="Arial" panose="020B0604020202020204" pitchFamily="34" charset="0"/>
              <a:buChar char="•"/>
            </a:pPr>
            <a:r>
              <a:rPr lang="en-US" altLang="en-US" sz="1600" dirty="0" smtClean="0"/>
              <a:t>14 </a:t>
            </a:r>
            <a:r>
              <a:rPr lang="en-US" altLang="en-US" sz="1600" dirty="0"/>
              <a:t>aspirants </a:t>
            </a:r>
          </a:p>
          <a:p>
            <a:pPr marL="630238" marR="117475" lvl="1" indent="-230188" algn="just">
              <a:buFont typeface="Times New Roman" pitchFamily="16" charset="0"/>
              <a:buChar char="•"/>
              <a:tabLst>
                <a:tab pos="230188" algn="l"/>
              </a:tabLst>
            </a:pPr>
            <a:endParaRPr lang="en-US" sz="1600" spc="-5" dirty="0" smtClean="0">
              <a:latin typeface="+mj-lt"/>
              <a:cs typeface="Arial"/>
            </a:endParaRPr>
          </a:p>
          <a:p>
            <a:pPr marL="230188" marR="117475" indent="-230188" algn="just">
              <a:buFont typeface="Times New Roman" pitchFamily="16" charset="0"/>
              <a:buChar char="•"/>
              <a:tabLst>
                <a:tab pos="230188" algn="l"/>
              </a:tabLst>
            </a:pPr>
            <a:r>
              <a:rPr lang="en-US" altLang="en-US" sz="1800" dirty="0"/>
              <a:t>Membership as of </a:t>
            </a:r>
            <a:r>
              <a:rPr lang="en-US" altLang="en-US" sz="1800" dirty="0" smtClean="0"/>
              <a:t>the opening meeting on 12 March 2024</a:t>
            </a:r>
            <a:endParaRPr lang="en-US" altLang="en-US" sz="1800" dirty="0"/>
          </a:p>
          <a:p>
            <a:pPr lvl="1" algn="just">
              <a:spcBef>
                <a:spcPts val="300"/>
              </a:spcBef>
              <a:buFont typeface="Arial" panose="020B0604020202020204" pitchFamily="34" charset="0"/>
              <a:buChar char="•"/>
            </a:pPr>
            <a:r>
              <a:rPr lang="en-US" altLang="en-US" sz="1600" dirty="0" smtClean="0"/>
              <a:t>58 </a:t>
            </a:r>
            <a:r>
              <a:rPr lang="en-US" altLang="en-US" sz="1600" dirty="0"/>
              <a:t>voters (including 8 on LMSC)</a:t>
            </a:r>
          </a:p>
          <a:p>
            <a:pPr lvl="1" algn="just">
              <a:spcBef>
                <a:spcPts val="300"/>
              </a:spcBef>
              <a:buFont typeface="Arial" panose="020B0604020202020204" pitchFamily="34" charset="0"/>
              <a:buChar char="•"/>
            </a:pPr>
            <a:r>
              <a:rPr lang="en-US" altLang="en-US" sz="1600" dirty="0" smtClean="0"/>
              <a:t>3 nearly </a:t>
            </a:r>
            <a:r>
              <a:rPr lang="en-US" altLang="en-US" sz="1600" dirty="0"/>
              <a:t>voters</a:t>
            </a:r>
          </a:p>
          <a:p>
            <a:pPr lvl="1" algn="just">
              <a:spcBef>
                <a:spcPts val="300"/>
              </a:spcBef>
              <a:buFont typeface="Arial" panose="020B0604020202020204" pitchFamily="34" charset="0"/>
              <a:buChar char="•"/>
            </a:pPr>
            <a:r>
              <a:rPr lang="en-US" altLang="en-US" sz="1600" dirty="0" smtClean="0"/>
              <a:t>14 </a:t>
            </a:r>
            <a:r>
              <a:rPr lang="en-US" altLang="en-US" sz="1600" dirty="0"/>
              <a:t>aspirants </a:t>
            </a: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March 2024</a:t>
            </a:r>
            <a:endParaRPr lang="en-GB" dirty="0"/>
          </a:p>
        </p:txBody>
      </p:sp>
    </p:spTree>
    <p:extLst>
      <p:ext uri="{BB962C8B-B14F-4D97-AF65-F5344CB8AC3E}">
        <p14:creationId xmlns:p14="http://schemas.microsoft.com/office/powerpoint/2010/main" val="26877878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2.1:  Policies and procedures (P&amp;Ps)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9</a:t>
            </a:r>
            <a:endParaRPr lang="en-US" dirty="0"/>
          </a:p>
        </p:txBody>
      </p:sp>
    </p:spTree>
    <p:extLst>
      <p:ext uri="{BB962C8B-B14F-4D97-AF65-F5344CB8AC3E}">
        <p14:creationId xmlns:p14="http://schemas.microsoft.com/office/powerpoint/2010/main" val="13519615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70460</TotalTime>
  <Words>4918</Words>
  <Application>Microsoft Office PowerPoint</Application>
  <PresentationFormat>Widescreen</PresentationFormat>
  <Paragraphs>895</Paragraphs>
  <Slides>72</Slides>
  <Notes>46</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72</vt:i4>
      </vt:variant>
    </vt:vector>
  </HeadingPairs>
  <TitlesOfParts>
    <vt:vector size="81" baseType="lpstr">
      <vt:lpstr>Arial Unicode MS</vt:lpstr>
      <vt:lpstr>Monotype Sorts</vt:lpstr>
      <vt:lpstr>MS Gothic</vt:lpstr>
      <vt:lpstr>MS PGothic</vt:lpstr>
      <vt:lpstr>Arial</vt:lpstr>
      <vt:lpstr>Calibri</vt:lpstr>
      <vt:lpstr>Times New Roman</vt:lpstr>
      <vt:lpstr>Office Theme</vt:lpstr>
      <vt:lpstr>Document</vt:lpstr>
      <vt:lpstr>2024 March RR-TAG  Supplementary Materials</vt:lpstr>
      <vt:lpstr>PowerPoint Presentation</vt:lpstr>
      <vt:lpstr>PowerPoint Presentation</vt:lpstr>
      <vt:lpstr>Registration is required to attend this meeting </vt:lpstr>
      <vt:lpstr>PowerPoint Presentation</vt:lpstr>
      <vt:lpstr>Review and approve the 802.18 opening agenda</vt:lpstr>
      <vt:lpstr>PowerPoint Presentation</vt:lpstr>
      <vt:lpstr>Change in membership</vt:lpstr>
      <vt:lpstr>PowerPoint Presentation</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PowerPoint Presentation</vt:lpstr>
      <vt:lpstr>Recording attendance and meeting reminders</vt:lpstr>
      <vt:lpstr>Meeting logistics</vt:lpstr>
      <vt:lpstr>Reciprocal credit</vt:lpstr>
      <vt:lpstr>Meeting at a glance</vt:lpstr>
      <vt:lpstr>PowerPoint Presentation</vt:lpstr>
      <vt:lpstr>Review and approve the 2024 January interim minutes</vt:lpstr>
      <vt:lpstr>PowerPoint Presentation</vt:lpstr>
      <vt:lpstr>Status of ongoing consultations</vt:lpstr>
      <vt:lpstr>US Federal Communications Commission (FCC)’s consultation</vt:lpstr>
      <vt:lpstr>General discussion items (1)</vt:lpstr>
      <vt:lpstr>General discussion items (2)</vt:lpstr>
      <vt:lpstr>General discussion items (3)</vt:lpstr>
      <vt:lpstr>General discussion items (4)</vt:lpstr>
      <vt:lpstr>PowerPoint Presentation</vt:lpstr>
      <vt:lpstr>PowerPoint Presentation</vt:lpstr>
      <vt:lpstr>PowerPoint Presentation</vt:lpstr>
      <vt:lpstr>PowerPoint Presentation</vt:lpstr>
      <vt:lpstr>Timeline</vt:lpstr>
      <vt:lpstr>Candidate introduction and Q&amp;A</vt:lpstr>
      <vt:lpstr>PowerPoint Presentation</vt:lpstr>
      <vt:lpstr>PowerPoint Presentation</vt:lpstr>
      <vt:lpstr>Registration is required to attend this meeting </vt:lpstr>
      <vt:lpstr>PowerPoint Presentation</vt:lpstr>
      <vt:lpstr>Review and approve the 802.18 closing agenda</vt:lpstr>
      <vt:lpstr>PowerPoint Presentation</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PowerPoint Presentation</vt:lpstr>
      <vt:lpstr>Recording attendance and meeting reminders</vt:lpstr>
      <vt:lpstr>Meeting logistics</vt:lpstr>
      <vt:lpstr>Reciprocal credit</vt:lpstr>
      <vt:lpstr>PowerPoint Presentation</vt:lpstr>
      <vt:lpstr>PowerPoint Presentation</vt:lpstr>
      <vt:lpstr>Enrichment activities</vt:lpstr>
      <vt:lpstr>Past Enrichment activities</vt:lpstr>
      <vt:lpstr>PowerPoint Presentation</vt:lpstr>
      <vt:lpstr>Status of ongoing consultations</vt:lpstr>
      <vt:lpstr>US Federal Communications Commission (FCC)’s consultation (1)</vt:lpstr>
      <vt:lpstr>US Federal Communications Commission (FCC)’s consultation (2)</vt:lpstr>
      <vt:lpstr>US National Science Foundation (NSF)’s consultation</vt:lpstr>
      <vt:lpstr>General discussion items (1)</vt:lpstr>
      <vt:lpstr>General discussion items (2)</vt:lpstr>
      <vt:lpstr>General discussion items (3)</vt:lpstr>
      <vt:lpstr>General discussion items (4)</vt:lpstr>
      <vt:lpstr>PowerPoint Presentation</vt:lpstr>
      <vt:lpstr>PowerPoint Presentation</vt:lpstr>
      <vt:lpstr>Chair election</vt:lpstr>
      <vt:lpstr>Vice Chair(s) election</vt:lpstr>
      <vt:lpstr>PowerPoint Presentation</vt:lpstr>
      <vt:lpstr>Future RR-TAG meetings</vt:lpstr>
      <vt:lpstr>Meeting and hotel reservation for the 2024 May interim</vt:lpstr>
      <vt:lpstr>Administrative motion on the weekly teleconference calls</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18-24/0012r1</dc:title>
  <dc:creator>Edward Au</dc:creator>
  <cp:keywords>2024 March plenary supplementary materials</cp:keywords>
  <cp:lastModifiedBy>Edward Au</cp:lastModifiedBy>
  <cp:revision>5086</cp:revision>
  <cp:lastPrinted>1601-01-01T00:00:00Z</cp:lastPrinted>
  <dcterms:created xsi:type="dcterms:W3CDTF">2016-03-03T14:54:45Z</dcterms:created>
  <dcterms:modified xsi:type="dcterms:W3CDTF">2024-03-12T20:40:53Z</dcterms:modified>
  <cp:category>IEEE 802.18 RR-TAG </cp:category>
</cp:coreProperties>
</file>