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876" r:id="rId3"/>
    <p:sldId id="857" r:id="rId4"/>
    <p:sldId id="908" r:id="rId5"/>
    <p:sldId id="604" r:id="rId6"/>
    <p:sldId id="624" r:id="rId7"/>
    <p:sldId id="605" r:id="rId8"/>
    <p:sldId id="843" r:id="rId9"/>
    <p:sldId id="866" r:id="rId10"/>
    <p:sldId id="845" r:id="rId11"/>
    <p:sldId id="877" r:id="rId12"/>
    <p:sldId id="913" r:id="rId13"/>
    <p:sldId id="914" r:id="rId14"/>
    <p:sldId id="915" r:id="rId15"/>
    <p:sldId id="882" r:id="rId16"/>
    <p:sldId id="901" r:id="rId17"/>
    <p:sldId id="898" r:id="rId18"/>
    <p:sldId id="912" r:id="rId19"/>
    <p:sldId id="916" r:id="rId20"/>
    <p:sldId id="856" r:id="rId21"/>
    <p:sldId id="8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95405" autoAdjust="0"/>
  </p:normalViewPr>
  <p:slideViewPr>
    <p:cSldViewPr>
      <p:cViewPr varScale="1">
        <p:scale>
          <a:sx n="86" d="100"/>
          <a:sy n="86" d="100"/>
        </p:scale>
        <p:origin x="912"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308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8/10/2023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42793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3271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13994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774067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0265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802.18-23/0087r2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86-00-0000-rr-tag-minutes-3-august-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cn/22/18-22-0035-85-0000-status-of-ongoing-consultations-and-tag-documents-for-approval.docx" TargetMode="External"/><Relationship Id="rId7" Type="http://schemas.openxmlformats.org/officeDocument/2006/relationships/hyperlink" Target="https://docs.fcc.gov/public/attachments/FCC-23-63A1.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 Id="rId5" Type="http://schemas.openxmlformats.org/officeDocument/2006/relationships/hyperlink" Target="https://www.ctu.eu/call-comments-update-radio-spectrum-management-strategy" TargetMode="External"/><Relationship Id="rId4" Type="http://schemas.openxmlformats.org/officeDocument/2006/relationships/hyperlink" Target="https://radio-spectrum-policy-group.ec.europa.eu/document/download/9cea690e-cc9a-4a14-920a-8c79dfa528e2_en?filename=RSPG23-026final-draft_RSPG_Opinion_on_6G_development_with_Annex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radio-spectrum-policy-group.ec.europa.eu/system/files/2023-06/RSPG23-026final-draft_RSPG_Opinion_on_6G_development_with_Annexes.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85&amp;is_group=0000&amp;is_year=202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dms_pub/itu-r/md/00/sg05/cir/R00-SG05-CIR-0108!!PDF-E.pdf"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mentor.ieee.org/802.18/documents?is_dcn=84&amp;is_group=0000&amp;is_year=2023" TargetMode="External"/><Relationship Id="rId5" Type="http://schemas.openxmlformats.org/officeDocument/2006/relationships/hyperlink" Target="https://mentor.ieee.org/802.18/documents?is_dcn=83&amp;is_group=0000&amp;is_year=2023" TargetMode="External"/><Relationship Id="rId4" Type="http://schemas.openxmlformats.org/officeDocument/2006/relationships/hyperlink" Target="https://mentor.ieee.org/802.18/documents?is_dcn=82&amp;is_group=0000&amp;is_year=202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09/september-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s://www.coms-auth.hk/filemanager/en/content_711/cp20230718.pdf" TargetMode="External"/><Relationship Id="rId7"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 Id="rId5" Type="http://schemas.openxmlformats.org/officeDocument/2006/relationships/hyperlink" Target="https://mentor.ieee.org/802.18/dcn/23/18-23-0075-00-0000-framework-and-overall-objectives-of-the-future-development-of-imt-for-2030-and-beyond.docx" TargetMode="External"/><Relationship Id="rId4" Type="http://schemas.openxmlformats.org/officeDocument/2006/relationships/hyperlink" Target="https://www.trai.gov.in/sites/default/files/Recommendation_20072023_0.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yatt.com/en-US/group-booking/ATLGH/G-IE23"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ilton.com/en/attend-my-event/hnlhvhh-avm-e0ca0592-a203-4d79-a09e-5c9c2b65d2e8"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August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10 August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89530022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smtClean="0">
                <a:latin typeface="+mj-lt"/>
                <a:cs typeface="Arial"/>
              </a:rPr>
              <a:t>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smtClean="0">
                <a:latin typeface="+mj-lt"/>
                <a:cs typeface="Arial"/>
              </a:rPr>
              <a:t>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r>
              <a:rPr lang="en-US" sz="1600" spc="-5" dirty="0" smtClean="0">
                <a:latin typeface="+mj-lt"/>
                <a:cs typeface="Arial"/>
              </a:rPr>
              <a:t>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3 August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18-23/0086r0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r>
              <a:rPr lang="en-US" sz="1600" spc="-5" dirty="0" smtClean="0">
                <a:latin typeface="+mj-lt"/>
                <a:cs typeface="Arial"/>
              </a:rPr>
              <a:t>:  Stuart Kerry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a:t>
            </a:r>
            <a:r>
              <a:rPr lang="en-US" sz="1600" spc="-5" dirty="0" smtClean="0">
                <a:latin typeface="+mj-lt"/>
                <a:cs typeface="Arial"/>
              </a:rPr>
              <a:t>:  None.</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Vote</a:t>
            </a:r>
            <a:r>
              <a:rPr lang="en-US" sz="1600" spc="-5" dirty="0" smtClean="0">
                <a:latin typeface="+mj-lt"/>
                <a:cs typeface="Arial"/>
              </a:rPr>
              <a:t>:  </a:t>
            </a:r>
            <a:r>
              <a:rPr lang="en-US" sz="1600" spc="-5" dirty="0">
                <a:cs typeface="Arial"/>
              </a:rPr>
              <a:t>Approved with unanimous consent</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18-22/0035r85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4"/>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17 August </a:t>
            </a:r>
            <a:r>
              <a:rPr lang="en-US" sz="1600" spc="-5" dirty="0">
                <a:solidFill>
                  <a:schemeClr val="tx1"/>
                </a:solidFill>
                <a:cs typeface="Arial"/>
              </a:rPr>
              <a:t>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Czech Republic:  </a:t>
            </a:r>
            <a:r>
              <a:rPr lang="en-US" sz="1600" spc="-5" dirty="0">
                <a:solidFill>
                  <a:schemeClr val="tx1"/>
                </a:solidFill>
                <a:cs typeface="Arial"/>
                <a:hlinkClick r:id="rId5"/>
              </a:rPr>
              <a:t>Call for comments on the update of the Radio Spectrum Management </a:t>
            </a:r>
            <a:r>
              <a:rPr lang="en-US" sz="1600" spc="-5" dirty="0" smtClean="0">
                <a:solidFill>
                  <a:schemeClr val="tx1"/>
                </a:solidFill>
                <a:cs typeface="Arial"/>
                <a:hlinkClick r:id="rId5"/>
              </a:rPr>
              <a:t>Strategy</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3pm ET, 31 August 2023 (extended):</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UK </a:t>
            </a:r>
            <a:r>
              <a:rPr lang="en-US" sz="1600" spc="-5" dirty="0" err="1">
                <a:solidFill>
                  <a:schemeClr val="tx1"/>
                </a:solidFill>
                <a:cs typeface="Arial"/>
              </a:rPr>
              <a:t>Ofcom</a:t>
            </a:r>
            <a:r>
              <a:rPr lang="en-US" sz="1600" spc="-5" dirty="0">
                <a:solidFill>
                  <a:schemeClr val="tx1"/>
                </a:solidFill>
                <a:cs typeface="Arial"/>
              </a:rPr>
              <a:t>:  </a:t>
            </a:r>
            <a:r>
              <a:rPr lang="en-US" sz="1600" u="sng" dirty="0">
                <a:cs typeface="Arial"/>
                <a:hlinkClick r:id="rId6"/>
              </a:rPr>
              <a:t>Consultation:  Hybrid sharing: enabling both licensed mobile and Wi-Fi users to access the upper 6 GHz </a:t>
            </a:r>
            <a:r>
              <a:rPr lang="en-US" sz="1600" u="sng" dirty="0" smtClean="0">
                <a:cs typeface="Arial"/>
                <a:hlinkClick r:id="rId6"/>
              </a:rPr>
              <a:t>band</a:t>
            </a:r>
            <a:endParaRPr lang="en-US" sz="1600" u="sng" dirty="0" smtClean="0">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a:t>
            </a:r>
            <a:r>
              <a:rPr lang="en-US" sz="1600" spc="-5" dirty="0">
                <a:solidFill>
                  <a:schemeClr val="tx1"/>
                </a:solidFill>
                <a:cs typeface="Arial"/>
              </a:rPr>
              <a:t>ET, </a:t>
            </a:r>
            <a:r>
              <a:rPr lang="en-US" sz="1600" spc="-5" dirty="0" smtClean="0">
                <a:solidFill>
                  <a:schemeClr val="tx1"/>
                </a:solidFill>
                <a:cs typeface="Arial"/>
              </a:rPr>
              <a:t>12 September </a:t>
            </a:r>
            <a:r>
              <a:rPr lang="en-US" sz="1600" spc="-5" dirty="0">
                <a:solidFill>
                  <a:schemeClr val="tx1"/>
                </a:solidFill>
                <a:cs typeface="Arial"/>
              </a:rPr>
              <a:t>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US FCC:  </a:t>
            </a:r>
            <a:r>
              <a:rPr lang="en-US" sz="1600" u="sng" dirty="0" smtClean="0">
                <a:cs typeface="Arial"/>
                <a:hlinkClick r:id="rId7"/>
              </a:rPr>
              <a:t>Notice of Inquiry: Advancing understanding of non-federal spectrum usage (WT Docket No. 23-232)</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RSPG’s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a:t>Consultation: </a:t>
            </a:r>
            <a:r>
              <a:rPr lang="en-US" sz="1800" dirty="0">
                <a:cs typeface="Arial"/>
              </a:rPr>
              <a:t>The development of 6G and possible implications for spectrum needs and guidance on the rollout of future wireless broadband networks</a:t>
            </a:r>
            <a:endParaRPr lang="en-US" sz="1800" spc="-5" dirty="0">
              <a:cs typeface="Arial"/>
            </a:endParaRPr>
          </a:p>
          <a:p>
            <a:pPr marL="630238" marR="117475" lvl="1" indent="-230188" algn="just">
              <a:buChar char="•"/>
              <a:tabLst>
                <a:tab pos="230188" algn="l"/>
              </a:tabLst>
            </a:pPr>
            <a:r>
              <a:rPr lang="en-US" sz="1600" spc="-5" dirty="0">
                <a:cs typeface="Arial"/>
              </a:rPr>
              <a:t>Publication date:  16 June 2023</a:t>
            </a:r>
          </a:p>
          <a:p>
            <a:pPr marL="630238" marR="117475" lvl="1" indent="-230188" algn="just">
              <a:buChar char="•"/>
              <a:tabLst>
                <a:tab pos="230188" algn="l"/>
              </a:tabLst>
            </a:pPr>
            <a:r>
              <a:rPr lang="en-US" sz="1600" spc="-5" dirty="0">
                <a:cs typeface="Arial"/>
              </a:rPr>
              <a:t>Closing date for response:  25 August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3pm ET, 10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a:cs typeface="Arial"/>
                <a:hlinkClick r:id="rId3"/>
              </a:rPr>
              <a:t>https://radio-spectrum-policy-group.ec.europa.eu/system/files/2023-06/RSPG23-026final-draft_RSPG_Opinion_on_6G_development_with_Annexes.pdf</a:t>
            </a:r>
            <a:r>
              <a:rPr lang="en-US" sz="1600" spc="-5" dirty="0">
                <a:cs typeface="Arial"/>
              </a:rPr>
              <a:t> </a:t>
            </a:r>
          </a:p>
          <a:p>
            <a:pPr marL="230188" marR="117475" indent="-230188" algn="just">
              <a:spcBef>
                <a:spcPts val="1800"/>
              </a:spcBef>
              <a:buChar char="•"/>
              <a:tabLst>
                <a:tab pos="230188" algn="l"/>
              </a:tabLst>
            </a:pPr>
            <a:r>
              <a:rPr lang="en-US" sz="1800" spc="-5" dirty="0" smtClean="0">
                <a:cs typeface="Arial"/>
              </a:rPr>
              <a:t>Proposed response</a:t>
            </a:r>
            <a:endParaRPr lang="en-US" sz="1800" spc="-5" dirty="0">
              <a:cs typeface="Arial"/>
            </a:endParaRPr>
          </a:p>
          <a:p>
            <a:pPr marL="630238" marR="117475" lvl="1" indent="-230188" algn="just">
              <a:buChar char="•"/>
              <a:tabLst>
                <a:tab pos="230188" algn="l"/>
              </a:tabLst>
            </a:pPr>
            <a:r>
              <a:rPr lang="en-US" sz="1600" spc="-5" dirty="0" smtClean="0">
                <a:cs typeface="Arial"/>
                <a:hlinkClick r:id="rId4"/>
              </a:rPr>
              <a:t>18-23/0085</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2887494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18-23/0085r3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European Commission (EC) Radio Spectrum Policy Group (RSPG)’s </a:t>
            </a:r>
            <a:r>
              <a:rPr lang="en-US" sz="1800" spc="-5" dirty="0" smtClean="0">
                <a:solidFill>
                  <a:schemeClr val="tx1"/>
                </a:solidFill>
                <a:cs typeface="Arial"/>
              </a:rPr>
              <a:t>consultation “</a:t>
            </a:r>
            <a:r>
              <a:rPr lang="en-US" sz="1800" dirty="0">
                <a:cs typeface="Arial"/>
              </a:rPr>
              <a:t>The development of 6G and possible implications for spectrum needs and guidance on the rollout of future wireless broadband </a:t>
            </a:r>
            <a:r>
              <a:rPr lang="en-US" sz="1800" dirty="0" smtClean="0">
                <a:cs typeface="Arial"/>
              </a:rPr>
              <a:t>networks</a:t>
            </a:r>
            <a:r>
              <a:rPr lang="en-US" sz="1800" dirty="0" smtClean="0"/>
              <a:t>”,</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EC RSPG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Dorothy Stanley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r>
              <a:rPr lang="en-US" sz="1600" spc="-5" dirty="0" smtClean="0">
                <a:latin typeface="+mj-lt"/>
                <a:cs typeface="Arial"/>
              </a:rPr>
              <a:t> None. </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Attendees:  </a:t>
            </a:r>
            <a:r>
              <a:rPr lang="en-US" sz="1600" spc="-5" dirty="0" smtClean="0">
                <a:latin typeface="+mj-lt"/>
                <a:cs typeface="Arial"/>
              </a:rPr>
              <a:t>20</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 </a:t>
            </a:r>
            <a:r>
              <a:rPr lang="en-US" sz="1600" spc="-5" dirty="0" smtClean="0">
                <a:latin typeface="+mj-lt"/>
                <a:cs typeface="Arial"/>
              </a:rPr>
              <a:t> 19 </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r>
              <a:rPr lang="en-US" sz="1600" spc="-5" dirty="0" smtClean="0">
                <a:latin typeface="+mj-lt"/>
                <a:cs typeface="Arial"/>
              </a:rPr>
              <a:t>:  Approved (15 Yes; 0 No; 0 Abstain)</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RSPG’s consultation (2)</a:t>
            </a:r>
            <a:endParaRPr lang="en-US" sz="2800" dirty="0">
              <a:solidFill>
                <a:srgbClr val="0070C0"/>
              </a:solidFill>
            </a:endParaRPr>
          </a:p>
        </p:txBody>
      </p:sp>
    </p:spTree>
    <p:extLst>
      <p:ext uri="{BB962C8B-B14F-4D97-AF65-F5344CB8AC3E}">
        <p14:creationId xmlns:p14="http://schemas.microsoft.com/office/powerpoint/2010/main" val="2916504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cs typeface="Arial"/>
              </a:rPr>
              <a:t>Next ITU-R Working Party 5A meeting:  </a:t>
            </a:r>
          </a:p>
          <a:p>
            <a:pPr marL="630238" marR="117475" lvl="1" indent="-230188" algn="just">
              <a:buChar char="•"/>
              <a:tabLst>
                <a:tab pos="230188" algn="l"/>
              </a:tabLst>
            </a:pPr>
            <a:r>
              <a:rPr lang="en-US" sz="1600" spc="-5" dirty="0" smtClean="0">
                <a:cs typeface="Arial"/>
              </a:rPr>
              <a:t>13 to 22 September, </a:t>
            </a:r>
            <a:r>
              <a:rPr lang="en-US" sz="1600" spc="-5" dirty="0">
                <a:cs typeface="Arial"/>
              </a:rPr>
              <a:t>2023</a:t>
            </a:r>
          </a:p>
          <a:p>
            <a:pPr marL="230188" marR="117475" indent="-230188" algn="just">
              <a:spcBef>
                <a:spcPts val="1800"/>
              </a:spcBef>
              <a:buChar char="•"/>
              <a:tabLst>
                <a:tab pos="230188" algn="l"/>
              </a:tabLst>
            </a:pPr>
            <a:r>
              <a:rPr lang="en-US" sz="1800" spc="-5" dirty="0">
                <a:cs typeface="Arial"/>
              </a:rPr>
              <a:t>Deadline for contribution submission:  </a:t>
            </a:r>
          </a:p>
          <a:p>
            <a:pPr marL="630238" marR="117475" lvl="1" indent="-230188" algn="just">
              <a:buChar char="•"/>
              <a:tabLst>
                <a:tab pos="230188" algn="l"/>
              </a:tabLst>
            </a:pPr>
            <a:r>
              <a:rPr lang="en-US" sz="1600" spc="-5" dirty="0">
                <a:cs typeface="Arial"/>
              </a:rPr>
              <a:t>16:00 </a:t>
            </a:r>
            <a:r>
              <a:rPr lang="en-US" sz="1600" spc="-5" dirty="0" smtClean="0">
                <a:cs typeface="Arial"/>
              </a:rPr>
              <a:t>UTC, 6 September,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17 August 2023</a:t>
            </a:r>
            <a:endParaRPr lang="en-US" sz="16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://www.itu.int/dms_pub/itu-r/md/00/sg05/cir/R00-SG05-CIR-0108!!</a:t>
            </a:r>
            <a:r>
              <a:rPr lang="en-US" sz="1600" spc="-5" dirty="0" smtClean="0">
                <a:cs typeface="Arial"/>
                <a:hlinkClick r:id="rId3"/>
              </a:rPr>
              <a:t>PDF-E.pdf</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submission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4"/>
              </a:rPr>
              <a:t>18-23/0082</a:t>
            </a:r>
            <a:r>
              <a:rPr lang="en-US" sz="1600" spc="-5" dirty="0" smtClean="0">
                <a:latin typeface="+mj-lt"/>
                <a:cs typeface="Arial"/>
              </a:rPr>
              <a:t>:  </a:t>
            </a:r>
            <a:r>
              <a:rPr lang="en-US" sz="1600" dirty="0">
                <a:latin typeface="+mj-lt"/>
              </a:rPr>
              <a:t>Proposed modifications to ITU-R M.1450-5 for Sep 2023 WP5A </a:t>
            </a:r>
            <a:r>
              <a:rPr lang="en-US" sz="1600" dirty="0" smtClean="0">
                <a:latin typeface="+mj-lt"/>
              </a:rPr>
              <a:t>Meeting</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5"/>
              </a:rPr>
              <a:t>18-23/0083</a:t>
            </a:r>
            <a:r>
              <a:rPr lang="en-US" sz="1600" spc="-5" dirty="0" smtClean="0">
                <a:latin typeface="+mj-lt"/>
                <a:cs typeface="Arial"/>
              </a:rPr>
              <a:t>:  </a:t>
            </a:r>
            <a:r>
              <a:rPr lang="en-US" sz="1600" dirty="0">
                <a:latin typeface="+mj-lt"/>
              </a:rPr>
              <a:t>Proposed modifications to ITU-R M.1801-2 for Sep 2023 WP5A </a:t>
            </a:r>
            <a:r>
              <a:rPr lang="en-US" sz="1600" dirty="0" smtClean="0">
                <a:latin typeface="+mj-lt"/>
              </a:rPr>
              <a:t>Meeting</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6"/>
              </a:rPr>
              <a:t>18-23/0084</a:t>
            </a:r>
            <a:r>
              <a:rPr lang="en-US" sz="1600" spc="-5" dirty="0" smtClean="0">
                <a:latin typeface="+mj-lt"/>
                <a:cs typeface="Arial"/>
              </a:rPr>
              <a:t>:  </a:t>
            </a:r>
            <a:r>
              <a:rPr lang="en-US" sz="1600" dirty="0">
                <a:latin typeface="+mj-lt"/>
              </a:rPr>
              <a:t>IEEE </a:t>
            </a:r>
            <a:r>
              <a:rPr lang="en-US" sz="1600" dirty="0" smtClean="0">
                <a:latin typeface="+mj-lt"/>
              </a:rPr>
              <a:t>802’s </a:t>
            </a:r>
            <a:r>
              <a:rPr lang="en-US" sz="1600" dirty="0">
                <a:latin typeface="+mj-lt"/>
              </a:rPr>
              <a:t>v</a:t>
            </a:r>
            <a:r>
              <a:rPr lang="en-US" sz="1600" dirty="0" smtClean="0">
                <a:latin typeface="+mj-lt"/>
              </a:rPr>
              <a:t>iews </a:t>
            </a:r>
            <a:r>
              <a:rPr lang="en-US" sz="1600" dirty="0">
                <a:latin typeface="+mj-lt"/>
              </a:rPr>
              <a:t>on Annex 17 to Document 5A/597-E for Sep 2023 WP5A Meeting</a:t>
            </a:r>
            <a:endParaRPr lang="en-US" sz="1600" spc="-5" dirty="0">
              <a:latin typeface="+mj-lt"/>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2193059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September </a:t>
            </a:r>
            <a:r>
              <a:rPr lang="en-US" sz="1600" dirty="0">
                <a:solidFill>
                  <a:schemeClr val="tx1"/>
                </a:solidFill>
                <a:hlinkClick r:id="rId3"/>
              </a:rPr>
              <a:t>2023 Open Commission Meeting</a:t>
            </a:r>
            <a:r>
              <a:rPr lang="en-US" sz="1600" dirty="0">
                <a:solidFill>
                  <a:schemeClr val="tx1"/>
                </a:solidFill>
              </a:rPr>
              <a:t> is scheduled at 10:30am ET on </a:t>
            </a:r>
            <a:r>
              <a:rPr lang="en-US" sz="1600" dirty="0" smtClean="0">
                <a:solidFill>
                  <a:schemeClr val="tx1"/>
                </a:solidFill>
              </a:rPr>
              <a:t>21 September 2023.</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400" dirty="0" smtClean="0">
                <a:solidFill>
                  <a:schemeClr val="tx1"/>
                </a:solidFill>
              </a:rPr>
              <a:t>Hong Kong Communications Authority begins a </a:t>
            </a:r>
            <a:r>
              <a:rPr lang="en-US" sz="1400" dirty="0" smtClean="0">
                <a:solidFill>
                  <a:schemeClr val="tx1"/>
                </a:solidFill>
                <a:hlinkClick r:id="rId3"/>
              </a:rPr>
              <a:t>consultation</a:t>
            </a:r>
            <a:r>
              <a:rPr lang="en-US" sz="1400" dirty="0" smtClean="0">
                <a:solidFill>
                  <a:schemeClr val="tx1"/>
                </a:solidFill>
              </a:rPr>
              <a:t> asking for public opinion </a:t>
            </a:r>
            <a:r>
              <a:rPr lang="en-US" sz="1400" dirty="0"/>
              <a:t>on its proposed arrangement in assigning 6570 MHz to 6770 MHz as well as 6925 MHz to 7125 MHz for public mobile services and its proposed methods for setting the related spectrum </a:t>
            </a:r>
            <a:r>
              <a:rPr lang="en-US" sz="1400" dirty="0" err="1"/>
              <a:t>utilisation</a:t>
            </a:r>
            <a:r>
              <a:rPr lang="en-US" sz="1400" dirty="0"/>
              <a:t> </a:t>
            </a:r>
            <a:r>
              <a:rPr lang="en-US" sz="1400" dirty="0" smtClean="0"/>
              <a:t>fee.  The comment submission deadline is 15 August 2023.</a:t>
            </a:r>
          </a:p>
          <a:p>
            <a:pPr marL="1030288" marR="117475" lvl="2" indent="-230188" algn="just">
              <a:buClrTx/>
              <a:buFont typeface="Times New Roman" pitchFamily="16" charset="0"/>
              <a:buChar char="•"/>
              <a:tabLst>
                <a:tab pos="230188" algn="l"/>
              </a:tabLst>
            </a:pPr>
            <a:r>
              <a:rPr lang="en-US" sz="1400" dirty="0" smtClean="0">
                <a:solidFill>
                  <a:schemeClr val="tx1"/>
                </a:solidFill>
              </a:rPr>
              <a:t>On 20 July 2023, India TRAI published its </a:t>
            </a:r>
            <a:r>
              <a:rPr lang="en-US" sz="1400" dirty="0" smtClean="0">
                <a:solidFill>
                  <a:schemeClr val="tx1"/>
                </a:solidFill>
                <a:hlinkClick r:id="rId4"/>
              </a:rPr>
              <a:t>recommendation</a:t>
            </a:r>
            <a:r>
              <a:rPr lang="en-US" sz="1400" dirty="0" smtClean="0">
                <a:solidFill>
                  <a:schemeClr val="tx1"/>
                </a:solidFill>
              </a:rPr>
              <a:t> following its consultation “Leveraging Artificial Intelligence and Big Data in Telecommunication Sector” in </a:t>
            </a:r>
            <a:r>
              <a:rPr lang="en-US" sz="1400" smtClean="0">
                <a:solidFill>
                  <a:schemeClr val="tx1"/>
                </a:solidFill>
              </a:rPr>
              <a:t>late 2022</a:t>
            </a:r>
            <a:r>
              <a:rPr lang="en-US" sz="1400" dirty="0" smtClean="0">
                <a:solidFill>
                  <a:schemeClr val="tx1"/>
                </a:solidFill>
              </a:rPr>
              <a:t>.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smtClean="0">
                <a:hlinkClick r:id="rId5"/>
              </a:rPr>
              <a:t>framework </a:t>
            </a:r>
            <a:r>
              <a:rPr lang="en-US" sz="1400" dirty="0">
                <a:hlinkClick r:id="rId5"/>
              </a:rPr>
              <a:t>and overall objectives of the future development of IMT for 2030 and </a:t>
            </a:r>
            <a:r>
              <a:rPr lang="en-US" sz="1400" dirty="0" smtClean="0">
                <a:hlinkClick r:id="rId5"/>
              </a:rPr>
              <a:t>beyond</a:t>
            </a:r>
            <a:endParaRPr lang="en-US" sz="1400" dirty="0" smtClean="0"/>
          </a:p>
          <a:p>
            <a:pPr marL="1030288" marR="117475" lvl="2" indent="-230188" algn="just">
              <a:buClrTx/>
              <a:buFont typeface="Times New Roman" pitchFamily="16" charset="0"/>
              <a:buChar char="•"/>
              <a:tabLst>
                <a:tab pos="230188" algn="l"/>
              </a:tabLst>
            </a:pPr>
            <a:r>
              <a:rPr lang="en-US" sz="1400" spc="-5" dirty="0" smtClean="0">
                <a:solidFill>
                  <a:schemeClr val="tx1"/>
                </a:solidFill>
                <a:cs typeface="Arial"/>
                <a:hlinkClick r:id="rId6"/>
              </a:rPr>
              <a:t>the </a:t>
            </a:r>
            <a:r>
              <a:rPr lang="en-US" sz="1400" spc="-5" dirty="0">
                <a:solidFill>
                  <a:schemeClr val="tx1"/>
                </a:solidFill>
                <a:cs typeface="Arial"/>
                <a:hlinkClick r:id="rId6"/>
              </a:rPr>
              <a:t>schedule for updating recommendation ITU-R M.2012 to revision 7</a:t>
            </a:r>
            <a:endParaRPr lang="en-US" sz="14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03139685"/>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a16="http://schemas.microsoft.com/office/drawing/2014/main" xmlns="" val="20000"/>
                    </a:ext>
                  </a:extLst>
                </a:gridCol>
                <a:gridCol w="67818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11 August 2023</a:t>
                      </a:r>
                      <a:r>
                        <a:rPr lang="en-US" sz="1500" strike="noStrike" baseline="0" dirty="0">
                          <a:solidFill>
                            <a:schemeClr val="tx1"/>
                          </a:solidFill>
                        </a:rPr>
                        <a:t>,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17 August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smtClean="0"/>
                        <a:t>Friday 18 August 2023</a:t>
                      </a:r>
                      <a:r>
                        <a:rPr lang="en-US" sz="1500" strike="noStrike" baseline="0" dirty="0"/>
                        <a:t>,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a:t>
            </a:r>
            <a:r>
              <a:rPr lang="en-US" dirty="0" smtClean="0"/>
              <a:t>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28 July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600.00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28 August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ET, 25 August 2023 </a:t>
            </a:r>
            <a:r>
              <a:rPr lang="en-US" sz="1400" dirty="0">
                <a:solidFill>
                  <a:srgbClr val="FF0000"/>
                </a:solidFill>
              </a:rPr>
              <a:t>whichever comes first</a:t>
            </a:r>
            <a:r>
              <a:rPr lang="en-US" sz="1400" dirty="0" smtClean="0">
                <a:solidFill>
                  <a:srgbClr val="FF0000"/>
                </a:solidFill>
              </a:rPr>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Tree>
    <p:extLst>
      <p:ext uri="{BB962C8B-B14F-4D97-AF65-F5344CB8AC3E}">
        <p14:creationId xmlns:p14="http://schemas.microsoft.com/office/powerpoint/2010/main" val="1511420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November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4 August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22 September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1100.00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1400.00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22 September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22 September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Hilton </a:t>
            </a:r>
            <a:r>
              <a:rPr lang="es-ES" sz="1800" dirty="0" err="1" smtClean="0"/>
              <a:t>Hawaiian</a:t>
            </a:r>
            <a:r>
              <a:rPr lang="es-ES" sz="1800" dirty="0" smtClean="0"/>
              <a:t> </a:t>
            </a:r>
            <a:r>
              <a:rPr lang="es-ES" sz="1800" dirty="0" err="1" smtClean="0"/>
              <a:t>Village</a:t>
            </a:r>
            <a:r>
              <a:rPr lang="es-ES" sz="1800" dirty="0" smtClean="0"/>
              <a:t>, Honolulu, </a:t>
            </a:r>
            <a:r>
              <a:rPr lang="es-ES" sz="1800" dirty="0" err="1" smtClean="0"/>
              <a:t>Hawaii</a:t>
            </a:r>
            <a:r>
              <a:rPr lang="es-ES" sz="1800" dirty="0" smtClean="0"/>
              <a:t>, USA</a:t>
            </a:r>
            <a:r>
              <a:rPr lang="en-US" sz="1800" dirty="0" smtClean="0"/>
              <a:t>) </a:t>
            </a:r>
            <a:r>
              <a:rPr lang="en-US" sz="1800" spc="-5" dirty="0">
                <a:cs typeface="Arial"/>
              </a:rPr>
              <a:t>begins </a:t>
            </a:r>
            <a:r>
              <a:rPr lang="en-US" sz="1800" spc="-5" dirty="0" smtClean="0">
                <a:cs typeface="Arial"/>
              </a:rPr>
              <a:t>on 4 August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HST, 20 October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Tree>
    <p:extLst>
      <p:ext uri="{BB962C8B-B14F-4D97-AF65-F5344CB8AC3E}">
        <p14:creationId xmlns:p14="http://schemas.microsoft.com/office/powerpoint/2010/main" val="4217981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August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a:solidFill>
                  <a:srgbClr val="FF0000"/>
                </a:solidFill>
                <a:latin typeface="+mj-lt"/>
                <a:cs typeface="Arial" panose="020B0604020202020204" pitchFamily="34" charset="0"/>
              </a:rPr>
              <a:t>Secretary:  </a:t>
            </a:r>
            <a:r>
              <a:rPr lang="en-US" altLang="en-US" sz="1600" dirty="0" smtClean="0">
                <a:solidFill>
                  <a:srgbClr val="FF0000"/>
                </a:solidFill>
                <a:latin typeface="+mj-lt"/>
                <a:cs typeface="Arial" panose="020B0604020202020204" pitchFamily="34" charset="0"/>
              </a:rPr>
              <a:t>VACANT</a:t>
            </a:r>
            <a:endParaRPr lang="en-US" altLang="en-US" sz="1600"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14 July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55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11</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r>
              <a:rPr lang="en-US" sz="1600" spc="-5" dirty="0" smtClean="0">
                <a:solidFill>
                  <a:schemeClr val="tx1"/>
                </a:solidFill>
                <a:latin typeface="+mj-lt"/>
                <a:cs typeface="Arial"/>
              </a:rPr>
              <a:t>20</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r>
              <a:rPr lang="en-US" sz="1600" spc="-5" dirty="0" smtClean="0">
                <a:solidFill>
                  <a:schemeClr val="tx1"/>
                </a:solidFill>
                <a:latin typeface="+mj-lt"/>
                <a:cs typeface="Arial"/>
              </a:rPr>
              <a:t>19</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interim from 10 September to 15 September, 2023, an credited session</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r>
              <a:rPr lang="en-US" sz="1600" spc="-5" dirty="0" smtClean="0">
                <a:latin typeface="+mj-lt"/>
                <a:cs typeface="Arial"/>
              </a:rPr>
              <a:t>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15:54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a:t>
            </a:r>
            <a:r>
              <a:rPr lang="en-US" sz="1600" b="0" i="1" spc="-5" dirty="0" smtClean="0">
                <a:latin typeface="+mj-lt"/>
                <a:cs typeface="Arial"/>
              </a:rPr>
              <a:t>by </a:t>
            </a:r>
            <a:r>
              <a:rPr lang="en-US" sz="1600" b="0" i="1" spc="-5" dirty="0">
                <a:latin typeface="+mj-lt"/>
                <a:cs typeface="Arial"/>
              </a:rPr>
              <a:t>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a:t>
            </a:r>
            <a:r>
              <a:rPr lang="en-US" sz="1800" i="1" spc="-5" dirty="0" smtClean="0">
                <a:solidFill>
                  <a:srgbClr val="00B050"/>
                </a:solidFill>
                <a:cs typeface="Arial"/>
              </a:rPr>
              <a:t>EC RSPG’s consultation</a:t>
            </a:r>
          </a:p>
          <a:p>
            <a:pPr marL="230188" marR="117475" indent="-230188" algn="just">
              <a:buFont typeface="Times New Roman" pitchFamily="16" charset="0"/>
              <a:buChar char="•"/>
              <a:tabLst>
                <a:tab pos="230188" algn="l"/>
              </a:tabLst>
            </a:pPr>
            <a:r>
              <a:rPr lang="en-US" sz="1800" i="1" dirty="0" smtClean="0">
                <a:solidFill>
                  <a:srgbClr val="00B050"/>
                </a:solidFill>
              </a:rPr>
              <a:t>Review:  </a:t>
            </a:r>
            <a:r>
              <a:rPr lang="en-US" sz="1800" i="1" dirty="0">
                <a:solidFill>
                  <a:srgbClr val="00B050"/>
                </a:solidFill>
              </a:rPr>
              <a:t>ITU-R Working Party 5A </a:t>
            </a:r>
            <a:r>
              <a:rPr lang="en-US" sz="1800" i="1" dirty="0" smtClean="0">
                <a:solidFill>
                  <a:srgbClr val="00B050"/>
                </a:solidFill>
              </a:rPr>
              <a:t>submissions (if time permits)</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(weekly meeting schedule and mixed-mode meeting reservation) </a:t>
            </a:r>
          </a:p>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72468</TotalTime>
  <Words>2137</Words>
  <Application>Microsoft Office PowerPoint</Application>
  <PresentationFormat>Widescreen</PresentationFormat>
  <Paragraphs>407</Paragraphs>
  <Slides>21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EC RSPG’s consultation (1)</vt:lpstr>
      <vt:lpstr>EC RSPG’s consultation (2)</vt:lpstr>
      <vt:lpstr>ITU-R Working Party 5A submissions</vt:lpstr>
      <vt:lpstr>General discussion items (1)</vt:lpstr>
      <vt:lpstr>General discussion items (2)</vt:lpstr>
      <vt:lpstr>Meeting schedule in the next 8 days</vt:lpstr>
      <vt:lpstr>Meeting and hotel reservation for the 2023 September interim</vt:lpstr>
      <vt:lpstr>Meeting and hotel reservation for the 2023 November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18-23/0087r2</dc:title>
  <dc:creator/>
  <cp:keywords>10 August 2023</cp:keywords>
  <cp:lastModifiedBy>Edward Au</cp:lastModifiedBy>
  <cp:revision>5516</cp:revision>
  <cp:lastPrinted>1601-01-01T00:00:00Z</cp:lastPrinted>
  <dcterms:created xsi:type="dcterms:W3CDTF">2016-03-03T14:54:45Z</dcterms:created>
  <dcterms:modified xsi:type="dcterms:W3CDTF">2023-08-10T19:55:32Z</dcterms:modified>
  <cp:category>IEEE 802.18 RR-TAG agenda</cp:category>
</cp:coreProperties>
</file>