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2"/>
  </p:notesMasterIdLst>
  <p:handoutMasterIdLst>
    <p:handoutMasterId r:id="rId23"/>
  </p:handoutMasterIdLst>
  <p:sldIdLst>
    <p:sldId id="256" r:id="rId2"/>
    <p:sldId id="876" r:id="rId3"/>
    <p:sldId id="857" r:id="rId4"/>
    <p:sldId id="908" r:id="rId5"/>
    <p:sldId id="604" r:id="rId6"/>
    <p:sldId id="624" r:id="rId7"/>
    <p:sldId id="605" r:id="rId8"/>
    <p:sldId id="843" r:id="rId9"/>
    <p:sldId id="866" r:id="rId10"/>
    <p:sldId id="845" r:id="rId11"/>
    <p:sldId id="877" r:id="rId12"/>
    <p:sldId id="913" r:id="rId13"/>
    <p:sldId id="914" r:id="rId14"/>
    <p:sldId id="915" r:id="rId15"/>
    <p:sldId id="882" r:id="rId16"/>
    <p:sldId id="901" r:id="rId17"/>
    <p:sldId id="898" r:id="rId18"/>
    <p:sldId id="912" r:id="rId19"/>
    <p:sldId id="856" r:id="rId20"/>
    <p:sldId id="864"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5747" autoAdjust="0"/>
    <p:restoredTop sz="95405" autoAdjust="0"/>
  </p:normalViewPr>
  <p:slideViewPr>
    <p:cSldViewPr>
      <p:cViewPr varScale="1">
        <p:scale>
          <a:sx n="86" d="100"/>
          <a:sy n="86" d="100"/>
        </p:scale>
        <p:origin x="912" y="58"/>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00" d="100"/>
        <a:sy n="100" d="100"/>
      </p:scale>
      <p:origin x="0" y="-1363"/>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8/4/2023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0427931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0132714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8944978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41161728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40139944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sz="1200" b="0" i="0" kern="1200" dirty="0" smtClean="0">
                <a:solidFill>
                  <a:srgbClr val="000000"/>
                </a:solidFill>
                <a:effectLst/>
                <a:latin typeface="Times New Roman" pitchFamily="16" charset="0"/>
                <a:ea typeface="+mn-ea"/>
                <a:cs typeface="+mn-cs"/>
              </a:rPr>
              <a:t/>
            </a:r>
            <a:br>
              <a:rPr lang="en-US" sz="1200" b="0" i="0" kern="1200" dirty="0" smtClean="0">
                <a:solidFill>
                  <a:srgbClr val="000000"/>
                </a:solidFill>
                <a:effectLst/>
                <a:latin typeface="Times New Roman" pitchFamily="16" charset="0"/>
                <a:ea typeface="+mn-ea"/>
                <a:cs typeface="+mn-cs"/>
              </a:rPr>
            </a:b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6026580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August 2023</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August 2023</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August 2023</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802.18-23/0079r3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3/18-23-0080-00-0000-rr-tag-minutes-27-july-2023.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8" Type="http://schemas.openxmlformats.org/officeDocument/2006/relationships/hyperlink" Target="https://www.ofcom.org.uk/consultations-and-statements/category-1/hybrid-sharing-to-access-the-upper-6-ghz-band?utm_medium=email&amp;utm_campaign=Sharing%206%20GHz%20spectrum%20for%20Wi-Fi%20and%20mobile&amp;utm_content=Sharing%206%20GHz%20spectrum%20for%20Wi-Fi%20and%20mobile+CID_d5d87731c29b201f83e1ae761599b562&amp;utm_source=updates&amp;utm_term=new%20approach%20being%20explored%20by%20Ofcom" TargetMode="External"/><Relationship Id="rId3" Type="http://schemas.openxmlformats.org/officeDocument/2006/relationships/hyperlink" Target="https://mentor.ieee.org/802.18/dcn/22/18-22-0035-84-0000-status-of-ongoing-consultations-and-tag-documents-for-approval.docx" TargetMode="External"/><Relationship Id="rId7" Type="http://schemas.openxmlformats.org/officeDocument/2006/relationships/hyperlink" Target="https://www.ctu.eu/call-comments-update-radio-spectrum-management-strategy"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radio-spectrum-policy-group.ec.europa.eu/document/download/9cea690e-cc9a-4a14-920a-8c79dfa528e2_en?filename=RSPG23-026final-draft_RSPG_Opinion_on_6G_development_with_Annexes.pdf" TargetMode="External"/><Relationship Id="rId5" Type="http://schemas.openxmlformats.org/officeDocument/2006/relationships/hyperlink" Target="https://www.mcmc.gov.my/en/media/announcements/public-consultation-on-proposed-malaysia%E2%80%99s-pos-1" TargetMode="External"/><Relationship Id="rId4" Type="http://schemas.openxmlformats.org/officeDocument/2006/relationships/hyperlink" Target="https://www.soumu.go.jp/menu_news/s-news/01kiban12_02000151.html" TargetMode="External"/><Relationship Id="rId9"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hyperlink" Target="https://www.soumu.go.jp/menu_news/s-news/01kiban12_02000151.html"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81&amp;is_group=0000&amp;is_year=2023"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www.itu.int/dms_pub/itu-r/md/00/sg05/cir/R00-SG05-CIR-0108!!PDF-E.pdf" TargetMode="External"/><Relationship Id="rId7"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mentor.ieee.org/802.18/documents?is_dcn=84&amp;is_group=0000&amp;is_year=2023" TargetMode="External"/><Relationship Id="rId5" Type="http://schemas.openxmlformats.org/officeDocument/2006/relationships/hyperlink" Target="https://mentor.ieee.org/802.18/documents?is_dcn=83&amp;is_group=0000&amp;is_year=2023" TargetMode="External"/><Relationship Id="rId4" Type="http://schemas.openxmlformats.org/officeDocument/2006/relationships/hyperlink" Target="https://mentor.ieee.org/802.18/documents?is_dcn=82&amp;is_group=0000&amp;is_year=2023"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fcc.gov/news-events/events/2023/08/august-2023-open-commission-meeting"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www.whitehouse.gov/briefing-room/statements-releases/2023/07/18/biden-harris-administration-announces-cybersecurity-labeling-program-for-smart-devices-to-protect-american-consumers/"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coms-auth.hk/filemanager/en/content_711/cp20230718.pdf" TargetMode="External"/><Relationship Id="rId7"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s://mentor.ieee.org/802.18/dcn/23/18-23-0078-00-0000-liaison-statement-to-external-organizations-engaged-in-recommendation-itu-r-m-2012-on-the-schedule-for-updating-recommendation-itu-r-m-2012-to-revision-7.docx" TargetMode="External"/><Relationship Id="rId5" Type="http://schemas.openxmlformats.org/officeDocument/2006/relationships/hyperlink" Target="https://mentor.ieee.org/802.18/dcn/23/18-23-0075-00-0000-framework-and-overall-objectives-of-the-future-development-of-imt-for-2030-and-beyond.docx" TargetMode="External"/><Relationship Id="rId4" Type="http://schemas.openxmlformats.org/officeDocument/2006/relationships/hyperlink" Target="https://www.trai.gov.in/sites/default/files/Recommendation_20072023_0.pdf"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hyperlink" Target="https://calendar.google.com/calendar/u/0/embed?src=c2gedttabtbj4bps23j4847004@group.calendar.google.com&amp;ctz=America/New_York" TargetMode="External"/><Relationship Id="rId4" Type="http://schemas.openxmlformats.org/officeDocument/2006/relationships/hyperlink" Target="https://mentor.ieee.org/802.18/documents?is_dcn=38&amp;is_group=0000&amp;is_year=2016"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cvent.me/EooyVv"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www.hyatt.com/en-US/group-booking/ATLGH/G-IE23"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_Voter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mentor.ieee.org/802-ec/documents?is_dcn=207&amp;is_year=2021"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smtClean="0"/>
              <a:t>August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3 August 2023</a:t>
            </a:r>
            <a:endParaRPr lang="en-GB" sz="2000" b="0" dirty="0"/>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895300220"/>
              </p:ext>
            </p:extLst>
          </p:nvPr>
        </p:nvGraphicFramePr>
        <p:xfrm>
          <a:off x="3048000" y="4191000"/>
          <a:ext cx="8305801" cy="1502021"/>
        </p:xfrm>
        <a:graphic>
          <a:graphicData uri="http://schemas.openxmlformats.org/drawingml/2006/table">
            <a:tbl>
              <a:tblPr firstRow="1" bandRow="1">
                <a:tableStyleId>{5940675A-B579-460E-94D1-54222C63F5DA}</a:tableStyleId>
              </a:tblPr>
              <a:tblGrid>
                <a:gridCol w="1905000"/>
                <a:gridCol w="1752600"/>
                <a:gridCol w="1143000"/>
                <a:gridCol w="1143000"/>
                <a:gridCol w="2362201"/>
              </a:tblGrid>
              <a:tr h="389501">
                <a:tc>
                  <a:txBody>
                    <a:bodyPr/>
                    <a:lstStyle/>
                    <a:p>
                      <a:r>
                        <a:rPr lang="en-US" sz="1400" b="1" dirty="0" smtClean="0"/>
                        <a:t>Name</a:t>
                      </a:r>
                      <a:endParaRPr lang="en-US" sz="1400" b="1" dirty="0"/>
                    </a:p>
                  </a:txBody>
                  <a:tcPr/>
                </a:tc>
                <a:tc>
                  <a:txBody>
                    <a:bodyPr/>
                    <a:lstStyle/>
                    <a:p>
                      <a:r>
                        <a:rPr lang="en-US" sz="1400" b="1" dirty="0" smtClean="0"/>
                        <a:t>Company</a:t>
                      </a:r>
                      <a:endParaRPr lang="en-US" sz="1400" b="1" dirty="0"/>
                    </a:p>
                  </a:txBody>
                  <a:tcPr/>
                </a:tc>
                <a:tc>
                  <a:txBody>
                    <a:bodyPr/>
                    <a:lstStyle/>
                    <a:p>
                      <a:r>
                        <a:rPr lang="en-US" sz="1400" b="1" dirty="0" smtClean="0"/>
                        <a:t>Address</a:t>
                      </a:r>
                      <a:endParaRPr lang="en-US" sz="1400" b="1" dirty="0"/>
                    </a:p>
                  </a:txBody>
                  <a:tcPr/>
                </a:tc>
                <a:tc>
                  <a:txBody>
                    <a:bodyPr/>
                    <a:lstStyle/>
                    <a:p>
                      <a:r>
                        <a:rPr lang="en-US" sz="1400" b="1" dirty="0" smtClean="0"/>
                        <a:t>Phone</a:t>
                      </a:r>
                      <a:endParaRPr lang="en-US" sz="1400" b="1" dirty="0"/>
                    </a:p>
                  </a:txBody>
                  <a:tcPr/>
                </a:tc>
                <a:tc>
                  <a:txBody>
                    <a:bodyPr/>
                    <a:lstStyle/>
                    <a:p>
                      <a:r>
                        <a:rPr lang="en-US" sz="1400" b="1" dirty="0" smtClean="0"/>
                        <a:t>Email</a:t>
                      </a:r>
                      <a:endParaRPr lang="en-US" sz="1400" b="1" dirty="0"/>
                    </a:p>
                  </a:txBody>
                  <a:tcPr/>
                </a:tc>
              </a:tr>
              <a:tr h="370840">
                <a:tc>
                  <a:txBody>
                    <a:bodyPr/>
                    <a:lstStyle/>
                    <a:p>
                      <a:r>
                        <a:rPr lang="en-US" sz="1400" dirty="0" smtClean="0"/>
                        <a:t>Edward Au</a:t>
                      </a:r>
                      <a:endParaRPr lang="en-US" sz="1400" dirty="0"/>
                    </a:p>
                  </a:txBody>
                  <a:tcPr/>
                </a:tc>
                <a:tc>
                  <a:txBody>
                    <a:bodyPr/>
                    <a:lstStyle/>
                    <a:p>
                      <a:r>
                        <a:rPr lang="en-US" sz="1400" dirty="0" smtClean="0"/>
                        <a:t>Huawei Technologies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smtClean="0"/>
                        <a:t>edward.ks.au@gmail.com</a:t>
                      </a:r>
                      <a:endParaRPr lang="en-US" sz="1400" dirty="0"/>
                    </a:p>
                  </a:txBody>
                  <a:tcPr/>
                </a:tc>
              </a:tr>
              <a:tr h="370840">
                <a:tc>
                  <a:txBody>
                    <a:bodyPr/>
                    <a:lstStyle/>
                    <a:p>
                      <a:r>
                        <a:rPr lang="en-US" sz="1400" dirty="0" smtClean="0"/>
                        <a:t>Al </a:t>
                      </a:r>
                      <a:r>
                        <a:rPr lang="en-US" sz="1400" dirty="0" err="1" smtClean="0"/>
                        <a:t>Petrick</a:t>
                      </a:r>
                      <a:endParaRPr lang="en-US" sz="1400" dirty="0"/>
                    </a:p>
                  </a:txBody>
                  <a:tcPr/>
                </a:tc>
                <a:tc>
                  <a:txBody>
                    <a:bodyPr/>
                    <a:lstStyle/>
                    <a:p>
                      <a:r>
                        <a:rPr lang="en-US" sz="1400" dirty="0" smtClean="0"/>
                        <a:t>Skyworks</a:t>
                      </a:r>
                      <a:r>
                        <a:rPr lang="en-US" sz="1400" baseline="0" dirty="0" smtClean="0"/>
                        <a:t> Solutions</a:t>
                      </a:r>
                      <a:endParaRPr lang="en-US" sz="1400" dirty="0"/>
                    </a:p>
                  </a:txBody>
                  <a:tcPr/>
                </a:tc>
                <a:tc>
                  <a:txBody>
                    <a:bodyPr/>
                    <a:lstStyle/>
                    <a:p>
                      <a:endParaRPr lang="en-US" sz="1400"/>
                    </a:p>
                  </a:txBody>
                  <a:tcPr/>
                </a:tc>
                <a:tc>
                  <a:txBody>
                    <a:bodyPr/>
                    <a:lstStyle/>
                    <a:p>
                      <a:endParaRPr lang="en-US" sz="1400" dirty="0"/>
                    </a:p>
                  </a:txBody>
                  <a:tcPr/>
                </a:tc>
                <a:tc>
                  <a:txBody>
                    <a:bodyPr/>
                    <a:lstStyle/>
                    <a:p>
                      <a:r>
                        <a:rPr lang="en-US" sz="1400" dirty="0" smtClean="0"/>
                        <a:t>al@jpasoc.com</a:t>
                      </a:r>
                      <a:endParaRPr lang="en-US" sz="1400" dirty="0"/>
                    </a:p>
                  </a:txBody>
                  <a:tcPr/>
                </a:tc>
              </a:tr>
              <a:tr h="370840">
                <a:tc>
                  <a:txBody>
                    <a:bodyPr/>
                    <a:lstStyle/>
                    <a:p>
                      <a:r>
                        <a:rPr lang="en-US" sz="1400" dirty="0" smtClean="0"/>
                        <a:t>Stuart Kerry</a:t>
                      </a:r>
                      <a:endParaRPr lang="en-US" sz="1400" dirty="0"/>
                    </a:p>
                  </a:txBody>
                  <a:tcPr/>
                </a:tc>
                <a:tc>
                  <a:txBody>
                    <a:bodyPr/>
                    <a:lstStyle/>
                    <a:p>
                      <a:r>
                        <a:rPr lang="en-US" sz="1400" dirty="0" smtClean="0"/>
                        <a:t>OK-Brit; Self</a:t>
                      </a:r>
                      <a:endParaRPr lang="en-US" sz="1400" dirty="0"/>
                    </a:p>
                  </a:txBody>
                  <a:tcPr/>
                </a:tc>
                <a:tc>
                  <a:txBody>
                    <a:bodyPr/>
                    <a:lstStyle/>
                    <a:p>
                      <a:endParaRPr lang="en-US" sz="1400"/>
                    </a:p>
                  </a:txBody>
                  <a:tcPr/>
                </a:tc>
                <a:tc>
                  <a:txBody>
                    <a:bodyPr/>
                    <a:lstStyle/>
                    <a:p>
                      <a:endParaRPr lang="en-US" sz="1400"/>
                    </a:p>
                  </a:txBody>
                  <a:tcPr/>
                </a:tc>
                <a:tc>
                  <a:txBody>
                    <a:bodyPr/>
                    <a:lstStyle/>
                    <a:p>
                      <a:r>
                        <a:rPr lang="en-US" sz="1400" dirty="0" smtClean="0"/>
                        <a:t>stuart@ok-brit.com</a:t>
                      </a:r>
                      <a:endParaRPr lang="en-US" sz="1400" dirty="0"/>
                    </a:p>
                  </a:txBody>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August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(Internal):  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Stuart Kerry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Al </a:t>
            </a:r>
            <a:r>
              <a:rPr lang="en-US" sz="1600" spc="-5" dirty="0" err="1" smtClean="0">
                <a:latin typeface="+mj-lt"/>
                <a:cs typeface="Arial"/>
              </a:rPr>
              <a:t>Petrick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(Internal):  To approve the weekly meeting minutes of </a:t>
            </a:r>
            <a:r>
              <a:rPr lang="en-US" sz="1800" spc="-5" dirty="0" smtClean="0">
                <a:latin typeface="+mj-lt"/>
                <a:cs typeface="Arial"/>
              </a:rPr>
              <a:t>the 27 July 2023 </a:t>
            </a:r>
            <a:r>
              <a:rPr lang="en-US" sz="1800" spc="-5" dirty="0">
                <a:latin typeface="+mj-lt"/>
                <a:cs typeface="Arial"/>
              </a:rPr>
              <a:t>RR-TAG call as shown in the document </a:t>
            </a:r>
            <a:r>
              <a:rPr lang="en-US" sz="1800" spc="-5" dirty="0" smtClean="0">
                <a:solidFill>
                  <a:srgbClr val="FF0000"/>
                </a:solidFill>
                <a:latin typeface="+mj-lt"/>
                <a:cs typeface="Arial"/>
                <a:hlinkClick r:id="rId3"/>
              </a:rPr>
              <a:t>18-23/0080r0</a:t>
            </a:r>
            <a:r>
              <a:rPr lang="en-US" sz="1800" spc="-5" dirty="0" smtClean="0">
                <a:latin typeface="+mj-lt"/>
                <a:cs typeface="Arial"/>
              </a:rPr>
              <a:t>,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Al </a:t>
            </a:r>
            <a:r>
              <a:rPr lang="en-US" sz="1600" spc="-5" dirty="0" err="1" smtClean="0">
                <a:latin typeface="+mj-lt"/>
                <a:cs typeface="Arial"/>
              </a:rPr>
              <a:t>Petrick</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Seconded:  Stuart Kerry</a:t>
            </a:r>
          </a:p>
          <a:p>
            <a:pPr marL="630238" marR="117475" lvl="1" indent="-230188" algn="just">
              <a:buChar char="•"/>
              <a:tabLst>
                <a:tab pos="230188" algn="l"/>
              </a:tabLst>
            </a:pPr>
            <a:r>
              <a:rPr lang="en-US" sz="1600" spc="-5" dirty="0" smtClean="0">
                <a:latin typeface="+mj-lt"/>
                <a:cs typeface="Arial"/>
              </a:rPr>
              <a:t>Discussion:  None.</a:t>
            </a:r>
          </a:p>
          <a:p>
            <a:pPr marL="630238" marR="117475" lvl="1" indent="-230188" algn="just">
              <a:buFont typeface="Times New Roman" pitchFamily="16" charset="0"/>
              <a:buChar char="•"/>
              <a:tabLst>
                <a:tab pos="230188" algn="l"/>
              </a:tabLst>
            </a:pPr>
            <a:r>
              <a:rPr lang="en-US" sz="1600" spc="-5" dirty="0" smtClean="0">
                <a:latin typeface="+mj-lt"/>
                <a:cs typeface="Arial"/>
              </a:rPr>
              <a:t>Vote:  </a:t>
            </a:r>
            <a:r>
              <a:rPr lang="en-US" sz="1600" spc="-5" dirty="0">
                <a:cs typeface="Arial"/>
              </a:rPr>
              <a:t>Approved with unanimous consent</a:t>
            </a: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972800"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18-22/0035r84</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smtClean="0">
                <a:latin typeface="+mj-lt"/>
                <a:cs typeface="Arial"/>
              </a:rPr>
              <a:t>Pending </a:t>
            </a:r>
            <a:r>
              <a:rPr lang="en-US" sz="1800" spc="-5" dirty="0" smtClean="0">
                <a:cs typeface="Arial"/>
              </a:rPr>
              <a:t>for interested members to prepare response in the order of </a:t>
            </a:r>
            <a:r>
              <a:rPr lang="en-US" sz="1800" u="sng" spc="-5" dirty="0" smtClean="0">
                <a:solidFill>
                  <a:srgbClr val="FF0000"/>
                </a:solidFill>
                <a:cs typeface="Arial"/>
              </a:rPr>
              <a:t>internal deadline</a:t>
            </a:r>
            <a:r>
              <a:rPr lang="en-US" sz="1800" spc="-5" dirty="0" smtClean="0">
                <a:cs typeface="Arial"/>
              </a:rPr>
              <a:t>:</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3</a:t>
            </a:r>
            <a:r>
              <a:rPr lang="en-US" sz="1600" spc="-5" dirty="0" smtClean="0">
                <a:solidFill>
                  <a:schemeClr val="tx1"/>
                </a:solidFill>
                <a:cs typeface="Arial"/>
              </a:rPr>
              <a:t> </a:t>
            </a:r>
            <a:r>
              <a:rPr lang="en-US" sz="1600" spc="-5" dirty="0">
                <a:solidFill>
                  <a:schemeClr val="tx1"/>
                </a:solidFill>
                <a:cs typeface="Arial"/>
              </a:rPr>
              <a:t>August </a:t>
            </a:r>
            <a:r>
              <a:rPr lang="en-US" sz="1600" spc="-5" dirty="0" smtClean="0">
                <a:solidFill>
                  <a:schemeClr val="tx1"/>
                </a:solidFill>
                <a:cs typeface="Arial"/>
              </a:rPr>
              <a:t>2023:</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600" spc="-5" dirty="0">
                <a:solidFill>
                  <a:schemeClr val="tx1"/>
                </a:solidFill>
                <a:cs typeface="Arial"/>
              </a:rPr>
              <a:t>Japan MIC:  </a:t>
            </a:r>
            <a:r>
              <a:rPr lang="en-US" sz="1600" dirty="0" smtClean="0">
                <a:hlinkClick r:id="rId4"/>
              </a:rPr>
              <a:t>Call </a:t>
            </a:r>
            <a:r>
              <a:rPr lang="en-US" sz="1600" dirty="0">
                <a:hlinkClick r:id="rId4"/>
              </a:rPr>
              <a:t>for comments on “Technical conditions for introduction of broadband wireless LAN” and “Technical conditions for advanced use of wireless LAN systems</a:t>
            </a:r>
            <a:r>
              <a:rPr lang="en-US" sz="1600" dirty="0" smtClean="0">
                <a:hlinkClick r:id="rId4"/>
              </a:rPr>
              <a:t>”</a:t>
            </a:r>
            <a:endParaRPr lang="en-US" sz="1600" dirty="0" smtClean="0"/>
          </a:p>
          <a:p>
            <a:pPr marL="1030288" marR="117475" lvl="2" indent="-230188" algn="just">
              <a:spcBef>
                <a:spcPts val="600"/>
              </a:spcBef>
              <a:buFont typeface="Times New Roman" pitchFamily="16" charset="0"/>
              <a:buChar char="•"/>
              <a:tabLst>
                <a:tab pos="230188" algn="l"/>
              </a:tabLst>
            </a:pPr>
            <a:r>
              <a:rPr lang="en-US" sz="1600" dirty="0" smtClean="0"/>
              <a:t>Malaysia </a:t>
            </a:r>
            <a:r>
              <a:rPr lang="en-US" sz="1600" dirty="0"/>
              <a:t>MCMC:  </a:t>
            </a:r>
            <a:r>
              <a:rPr lang="en-US" sz="1600" dirty="0">
                <a:hlinkClick r:id="rId5"/>
              </a:rPr>
              <a:t>Public consultation on proposed Malaysia's positions for World </a:t>
            </a:r>
            <a:r>
              <a:rPr lang="en-US" sz="1600" dirty="0" err="1" smtClean="0">
                <a:hlinkClick r:id="rId5"/>
              </a:rPr>
              <a:t>Radiocommunication</a:t>
            </a:r>
            <a:r>
              <a:rPr lang="en-US" sz="1600" dirty="0" smtClean="0">
                <a:hlinkClick r:id="rId5"/>
              </a:rPr>
              <a:t> </a:t>
            </a:r>
            <a:r>
              <a:rPr lang="en-US" sz="1600" dirty="0">
                <a:hlinkClick r:id="rId5"/>
              </a:rPr>
              <a:t>Conference 2023 (WRC-23) agenda items</a:t>
            </a:r>
            <a:endParaRPr lang="en-GB" sz="1600" dirty="0"/>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3pm </a:t>
            </a:r>
            <a:r>
              <a:rPr lang="en-US" sz="1600" spc="-5" dirty="0">
                <a:solidFill>
                  <a:schemeClr val="tx1"/>
                </a:solidFill>
                <a:cs typeface="Arial"/>
              </a:rPr>
              <a:t>ET, 10 August 2023:</a:t>
            </a:r>
          </a:p>
          <a:p>
            <a:pPr marL="1030288" marR="117475" lvl="2" indent="-230188" algn="just">
              <a:spcBef>
                <a:spcPts val="600"/>
              </a:spcBef>
              <a:buFont typeface="Times New Roman" pitchFamily="16" charset="0"/>
              <a:buChar char="•"/>
              <a:tabLst>
                <a:tab pos="230188" algn="l"/>
              </a:tabLst>
            </a:pPr>
            <a:r>
              <a:rPr lang="en-US" sz="1600" spc="-5" dirty="0">
                <a:solidFill>
                  <a:schemeClr val="tx1"/>
                </a:solidFill>
                <a:cs typeface="Arial"/>
              </a:rPr>
              <a:t>EC RSPG:  </a:t>
            </a:r>
            <a:r>
              <a:rPr lang="en-US" sz="1600" u="sng" dirty="0">
                <a:cs typeface="Arial"/>
                <a:hlinkClick r:id="rId6"/>
              </a:rPr>
              <a:t>Public Consultation on the Draft RSPG Opinion “The development of 6G and possible implications for spectrum needs and guidance on the rollout of future wireless broadband networks”</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a:t>
            </a:r>
            <a:r>
              <a:rPr lang="en-US" sz="1600" spc="-5" dirty="0" smtClean="0">
                <a:solidFill>
                  <a:schemeClr val="tx1"/>
                </a:solidFill>
                <a:cs typeface="Arial"/>
              </a:rPr>
              <a:t>17 August </a:t>
            </a:r>
            <a:r>
              <a:rPr lang="en-US" sz="1600" spc="-5" dirty="0">
                <a:solidFill>
                  <a:schemeClr val="tx1"/>
                </a:solidFill>
                <a:cs typeface="Arial"/>
              </a:rPr>
              <a:t>2023:</a:t>
            </a:r>
          </a:p>
          <a:p>
            <a:pPr marL="1030288" marR="117475" lvl="2" indent="-230188" algn="just">
              <a:spcBef>
                <a:spcPts val="600"/>
              </a:spcBef>
              <a:buFont typeface="Times New Roman" pitchFamily="16" charset="0"/>
              <a:buChar char="•"/>
              <a:tabLst>
                <a:tab pos="230188" algn="l"/>
              </a:tabLst>
            </a:pPr>
            <a:r>
              <a:rPr lang="en-US" sz="1600" spc="-5" dirty="0" smtClean="0">
                <a:solidFill>
                  <a:schemeClr val="tx1"/>
                </a:solidFill>
                <a:cs typeface="Arial"/>
              </a:rPr>
              <a:t>Czech Republic:  </a:t>
            </a:r>
            <a:r>
              <a:rPr lang="en-US" sz="1600" spc="-5" dirty="0">
                <a:solidFill>
                  <a:schemeClr val="tx1"/>
                </a:solidFill>
                <a:cs typeface="Arial"/>
                <a:hlinkClick r:id="rId7"/>
              </a:rPr>
              <a:t>Call for comments on the update of the Radio Spectrum Management </a:t>
            </a:r>
            <a:r>
              <a:rPr lang="en-US" sz="1600" spc="-5" dirty="0" smtClean="0">
                <a:solidFill>
                  <a:schemeClr val="tx1"/>
                </a:solidFill>
                <a:cs typeface="Arial"/>
                <a:hlinkClick r:id="rId7"/>
              </a:rPr>
              <a:t>Strategy</a:t>
            </a: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3pm ET, 24 August 2023:</a:t>
            </a:r>
          </a:p>
          <a:p>
            <a:pPr marL="1030288" marR="117475" lvl="2" indent="-230188" algn="just">
              <a:spcBef>
                <a:spcPts val="600"/>
              </a:spcBef>
              <a:buFont typeface="Times New Roman" pitchFamily="16" charset="0"/>
              <a:buChar char="•"/>
              <a:tabLst>
                <a:tab pos="230188" algn="l"/>
              </a:tabLst>
            </a:pPr>
            <a:r>
              <a:rPr lang="en-US" sz="1600" spc="-5" dirty="0" smtClean="0">
                <a:solidFill>
                  <a:schemeClr val="tx1"/>
                </a:solidFill>
                <a:cs typeface="Arial"/>
              </a:rPr>
              <a:t>UK </a:t>
            </a:r>
            <a:r>
              <a:rPr lang="en-US" sz="1600" spc="-5" dirty="0" err="1">
                <a:solidFill>
                  <a:schemeClr val="tx1"/>
                </a:solidFill>
                <a:cs typeface="Arial"/>
              </a:rPr>
              <a:t>Ofcom</a:t>
            </a:r>
            <a:r>
              <a:rPr lang="en-US" sz="1600" spc="-5" dirty="0">
                <a:solidFill>
                  <a:schemeClr val="tx1"/>
                </a:solidFill>
                <a:cs typeface="Arial"/>
              </a:rPr>
              <a:t>:  </a:t>
            </a:r>
            <a:r>
              <a:rPr lang="en-US" sz="1600" u="sng" dirty="0">
                <a:cs typeface="Arial"/>
                <a:hlinkClick r:id="rId8"/>
              </a:rPr>
              <a:t>Consultation:  Hybrid sharing: enabling both licensed mobile and Wi-Fi users to access the upper 6 GHz band</a:t>
            </a: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9"/>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August 2023</a:t>
            </a:r>
            <a:endParaRPr lang="en-GB" dirty="0"/>
          </a:p>
        </p:txBody>
      </p:sp>
    </p:spTree>
    <p:extLst>
      <p:ext uri="{BB962C8B-B14F-4D97-AF65-F5344CB8AC3E}">
        <p14:creationId xmlns:p14="http://schemas.microsoft.com/office/powerpoint/2010/main" val="9072205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Japan MIC’s consultation (1)</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GB" sz="1800" dirty="0" smtClean="0"/>
              <a:t>Consultation: </a:t>
            </a:r>
            <a:r>
              <a:rPr lang="en-US" sz="1800" dirty="0" smtClean="0"/>
              <a:t>Call </a:t>
            </a:r>
            <a:r>
              <a:rPr lang="en-US" sz="1800" dirty="0"/>
              <a:t>for comments on “Technical conditions for introduction of broadband wireless LAN” and “Technical conditions for advanced use of wireless LAN systems”</a:t>
            </a:r>
            <a:endParaRPr lang="en-US" sz="1800" spc="-5" dirty="0">
              <a:cs typeface="Arial"/>
            </a:endParaRPr>
          </a:p>
          <a:p>
            <a:pPr marL="630238" marR="117475" lvl="1" indent="-230188" algn="just">
              <a:buChar char="•"/>
              <a:tabLst>
                <a:tab pos="230188" algn="l"/>
              </a:tabLst>
            </a:pPr>
            <a:r>
              <a:rPr lang="en-US" sz="1600" spc="-5" dirty="0">
                <a:cs typeface="Arial"/>
              </a:rPr>
              <a:t>Publication date:  </a:t>
            </a:r>
            <a:r>
              <a:rPr lang="en-US" sz="1600" spc="-5" dirty="0" smtClean="0">
                <a:cs typeface="Arial"/>
              </a:rPr>
              <a:t>14 July 2023</a:t>
            </a:r>
            <a:endParaRPr lang="en-US" sz="1600" spc="-5" dirty="0">
              <a:cs typeface="Arial"/>
            </a:endParaRPr>
          </a:p>
          <a:p>
            <a:pPr marL="630238" marR="117475" lvl="1" indent="-230188" algn="just">
              <a:buChar char="•"/>
              <a:tabLst>
                <a:tab pos="230188" algn="l"/>
              </a:tabLst>
            </a:pPr>
            <a:r>
              <a:rPr lang="en-US" sz="1600" spc="-5" dirty="0">
                <a:cs typeface="Arial"/>
              </a:rPr>
              <a:t>Closing date for response: </a:t>
            </a:r>
            <a:r>
              <a:rPr lang="en-US" sz="1600" spc="-5" dirty="0" smtClean="0">
                <a:cs typeface="Arial"/>
              </a:rPr>
              <a:t> 18 August 2023</a:t>
            </a:r>
          </a:p>
          <a:p>
            <a:pPr marL="1030288" marR="117475" lvl="2" indent="-230188" algn="just">
              <a:buFont typeface="Times New Roman" pitchFamily="16" charset="0"/>
              <a:buChar char="•"/>
              <a:tabLst>
                <a:tab pos="230188" algn="l"/>
              </a:tabLst>
            </a:pPr>
            <a:r>
              <a:rPr lang="en-US" sz="1400" spc="-5" dirty="0">
                <a:solidFill>
                  <a:srgbClr val="FF0000"/>
                </a:solidFill>
                <a:cs typeface="Arial"/>
              </a:rPr>
              <a:t>Internal 802.18 deadline to allow for 10 day EC ballot:  </a:t>
            </a:r>
            <a:r>
              <a:rPr lang="en-US" sz="1400" spc="-5" dirty="0" smtClean="0">
                <a:solidFill>
                  <a:srgbClr val="FF0000"/>
                </a:solidFill>
                <a:cs typeface="Arial"/>
              </a:rPr>
              <a:t>3 August 2023</a:t>
            </a:r>
            <a:endParaRPr lang="en-US" sz="1400" spc="-5" dirty="0">
              <a:cs typeface="Arial"/>
            </a:endParaRPr>
          </a:p>
          <a:p>
            <a:pPr marL="230188" marR="117475" indent="-230188" algn="just">
              <a:spcBef>
                <a:spcPts val="1800"/>
              </a:spcBef>
              <a:buChar char="•"/>
              <a:tabLst>
                <a:tab pos="230188" algn="l"/>
              </a:tabLst>
            </a:pPr>
            <a:r>
              <a:rPr lang="en-US" sz="1800" spc="-5" dirty="0">
                <a:cs typeface="Arial"/>
              </a:rPr>
              <a:t>For details, please visit</a:t>
            </a:r>
          </a:p>
          <a:p>
            <a:pPr marL="630238" marR="117475" lvl="1" indent="-230188" algn="just">
              <a:buChar char="•"/>
              <a:tabLst>
                <a:tab pos="230188" algn="l"/>
              </a:tabLst>
            </a:pPr>
            <a:r>
              <a:rPr lang="en-US" sz="1600" spc="-5" dirty="0" smtClean="0">
                <a:cs typeface="Arial"/>
                <a:hlinkClick r:id="rId3"/>
              </a:rPr>
              <a:t>https</a:t>
            </a:r>
            <a:r>
              <a:rPr lang="en-US" sz="1600" spc="-5" dirty="0">
                <a:cs typeface="Arial"/>
                <a:hlinkClick r:id="rId3"/>
              </a:rPr>
              <a:t>://</a:t>
            </a:r>
            <a:r>
              <a:rPr lang="en-US" sz="1600" spc="-5" dirty="0" smtClean="0">
                <a:cs typeface="Arial"/>
                <a:hlinkClick r:id="rId3"/>
              </a:rPr>
              <a:t>www.soumu.go.jp/menu_news/s-news/01kiban12_02000151.html</a:t>
            </a:r>
            <a:r>
              <a:rPr lang="en-US" sz="1600" spc="-5" dirty="0" smtClean="0">
                <a:cs typeface="Arial"/>
              </a:rPr>
              <a:t> </a:t>
            </a:r>
            <a:endParaRPr lang="en-US" sz="1600" spc="-5" dirty="0">
              <a:cs typeface="Arial"/>
            </a:endParaRPr>
          </a:p>
          <a:p>
            <a:pPr marL="230188" marR="117475" indent="-230188" algn="just">
              <a:spcBef>
                <a:spcPts val="1800"/>
              </a:spcBef>
              <a:buChar char="•"/>
              <a:tabLst>
                <a:tab pos="230188" algn="l"/>
              </a:tabLst>
            </a:pPr>
            <a:r>
              <a:rPr lang="en-US" sz="1800" spc="-5" dirty="0" smtClean="0">
                <a:cs typeface="Arial"/>
              </a:rPr>
              <a:t>Proposed response</a:t>
            </a:r>
          </a:p>
          <a:p>
            <a:pPr marL="630238" marR="117475" lvl="1" indent="-230188" algn="just">
              <a:buFont typeface="Times New Roman" pitchFamily="16" charset="0"/>
              <a:buChar char="•"/>
              <a:tabLst>
                <a:tab pos="230188" algn="l"/>
              </a:tabLst>
            </a:pPr>
            <a:r>
              <a:rPr lang="en-US" sz="1600" spc="-5" dirty="0" smtClean="0">
                <a:cs typeface="Arial"/>
                <a:hlinkClick r:id="rId4"/>
              </a:rPr>
              <a:t>18-23/0081</a:t>
            </a:r>
            <a:endParaRPr lang="en-US" sz="1600" dirty="0"/>
          </a:p>
          <a:p>
            <a:pPr marL="630238" marR="117475" lvl="1" indent="-230188" algn="just">
              <a:buChar char="•"/>
              <a:tabLst>
                <a:tab pos="230188" algn="l"/>
              </a:tabLst>
            </a:pPr>
            <a:endParaRPr lang="en-US" sz="1600" spc="-5" dirty="0">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August 2023</a:t>
            </a:r>
            <a:endParaRPr lang="en-GB" dirty="0"/>
          </a:p>
        </p:txBody>
      </p:sp>
    </p:spTree>
    <p:extLst>
      <p:ext uri="{BB962C8B-B14F-4D97-AF65-F5344CB8AC3E}">
        <p14:creationId xmlns:p14="http://schemas.microsoft.com/office/powerpoint/2010/main" val="28874941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a:t>
            </a:r>
            <a:r>
              <a:rPr lang="en-US" sz="1800" spc="-5" dirty="0" smtClean="0">
                <a:latin typeface="+mj-lt"/>
                <a:cs typeface="Arial"/>
              </a:rPr>
              <a:t>#3 (External):  </a:t>
            </a:r>
            <a:r>
              <a:rPr lang="en-US" sz="1800" spc="-5" dirty="0">
                <a:latin typeface="+mj-lt"/>
                <a:cs typeface="Arial"/>
              </a:rPr>
              <a:t>Move to approve document </a:t>
            </a:r>
            <a:r>
              <a:rPr lang="en-US" sz="1800" spc="-5" dirty="0" smtClean="0">
                <a:solidFill>
                  <a:srgbClr val="3333CC"/>
                </a:solidFill>
                <a:latin typeface="+mj-lt"/>
                <a:cs typeface="Arial"/>
              </a:rPr>
              <a:t>18-23/0081r2 </a:t>
            </a:r>
            <a:r>
              <a:rPr lang="en-US" sz="1800" spc="-5" dirty="0" smtClean="0">
                <a:latin typeface="+mj-lt"/>
                <a:cs typeface="Arial"/>
              </a:rPr>
              <a:t>in </a:t>
            </a:r>
            <a:r>
              <a:rPr lang="en-US" sz="1800" spc="-5" dirty="0">
                <a:latin typeface="+mj-lt"/>
                <a:cs typeface="Arial"/>
              </a:rPr>
              <a:t>response to </a:t>
            </a:r>
            <a:r>
              <a:rPr lang="en-US" sz="1800" spc="-5" dirty="0" smtClean="0">
                <a:latin typeface="+mj-lt"/>
                <a:cs typeface="Arial"/>
              </a:rPr>
              <a:t>the Japan Ministry of Internal Affairs and Communications (MIC)’s </a:t>
            </a:r>
            <a:r>
              <a:rPr lang="en-US" sz="1800" spc="-5" dirty="0" smtClean="0">
                <a:solidFill>
                  <a:schemeClr val="tx1"/>
                </a:solidFill>
                <a:cs typeface="Arial"/>
              </a:rPr>
              <a:t>consultation, </a:t>
            </a:r>
            <a:r>
              <a:rPr lang="en-US" sz="1800" dirty="0" smtClean="0"/>
              <a:t>Call </a:t>
            </a:r>
            <a:r>
              <a:rPr lang="en-US" sz="1800" dirty="0"/>
              <a:t>for comments on “Technical conditions for introduction of broadband wireless LAN” and “Technical conditions for advanced use of wireless LAN systems</a:t>
            </a:r>
            <a:r>
              <a:rPr lang="en-US" sz="1800" dirty="0" smtClean="0"/>
              <a:t>”,</a:t>
            </a:r>
            <a:r>
              <a:rPr lang="en-US" sz="1800" spc="-5" dirty="0" smtClean="0">
                <a:solidFill>
                  <a:schemeClr val="tx1"/>
                </a:solidFill>
                <a:cs typeface="Arial"/>
              </a:rPr>
              <a:t> </a:t>
            </a:r>
            <a:r>
              <a:rPr lang="en-US" sz="1800" spc="-5" dirty="0" smtClean="0">
                <a:latin typeface="+mj-lt"/>
                <a:cs typeface="Arial"/>
              </a:rPr>
              <a:t>for </a:t>
            </a:r>
            <a:r>
              <a:rPr lang="en-US" sz="1800" spc="-5" dirty="0">
                <a:latin typeface="+mj-lt"/>
                <a:cs typeface="Arial"/>
              </a:rPr>
              <a:t>review and approval by the IEEE </a:t>
            </a:r>
            <a:r>
              <a:rPr lang="en-US" sz="1800" spc="-5" dirty="0" smtClean="0">
                <a:latin typeface="+mj-lt"/>
                <a:cs typeface="Arial"/>
              </a:rPr>
              <a:t>802 LMSC for </a:t>
            </a:r>
            <a:r>
              <a:rPr lang="en-US" sz="1800" spc="-5" dirty="0">
                <a:latin typeface="+mj-lt"/>
                <a:cs typeface="Arial"/>
              </a:rPr>
              <a:t>submission to </a:t>
            </a:r>
            <a:r>
              <a:rPr lang="en-US" sz="1800" spc="-5" dirty="0" smtClean="0">
                <a:latin typeface="+mj-lt"/>
                <a:cs typeface="Arial"/>
              </a:rPr>
              <a:t>the Japan MIC by </a:t>
            </a:r>
            <a:r>
              <a:rPr lang="en-US" sz="1800" spc="-5" dirty="0">
                <a:latin typeface="+mj-lt"/>
                <a:cs typeface="Arial"/>
              </a:rPr>
              <a:t>the response deadline. </a:t>
            </a:r>
            <a:r>
              <a:rPr lang="en-US" sz="1800" spc="-5" dirty="0" smtClean="0">
                <a:latin typeface="+mj-lt"/>
                <a:cs typeface="Arial"/>
              </a:rPr>
              <a:t>The </a:t>
            </a:r>
            <a:r>
              <a:rPr lang="en-US" sz="1800" spc="-5" dirty="0">
                <a:latin typeface="+mj-lt"/>
                <a:cs typeface="Arial"/>
              </a:rPr>
              <a:t>IEEE 802.18 Chair is authorized to make editorial changes as necessary</a:t>
            </a:r>
            <a:r>
              <a:rPr lang="en-US" sz="18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Hassan </a:t>
            </a:r>
            <a:r>
              <a:rPr lang="en-US" sz="1600" spc="-5" dirty="0" err="1" smtClean="0">
                <a:latin typeface="+mj-lt"/>
                <a:cs typeface="Arial"/>
              </a:rPr>
              <a:t>Yaghoobi</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Al </a:t>
            </a:r>
            <a:r>
              <a:rPr lang="en-US" sz="1600" spc="-5" dirty="0" err="1" smtClean="0">
                <a:latin typeface="+mj-lt"/>
                <a:cs typeface="Arial"/>
              </a:rPr>
              <a:t>Petrick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p>
          <a:p>
            <a:pPr marL="630238" marR="117475" lvl="1" indent="-230188" algn="just">
              <a:buChar char="•"/>
              <a:tabLst>
                <a:tab pos="230188" algn="l"/>
              </a:tabLst>
            </a:pPr>
            <a:r>
              <a:rPr lang="en-US" sz="1600" spc="-5" dirty="0" smtClean="0">
                <a:latin typeface="+mj-lt"/>
                <a:cs typeface="Arial"/>
              </a:rPr>
              <a:t>Attendees:  17</a:t>
            </a:r>
            <a:endParaRPr lang="en-US" sz="1600" spc="-5" dirty="0" smtClean="0">
              <a:solidFill>
                <a:srgbClr val="FF0000"/>
              </a:solidFill>
              <a:latin typeface="+mj-lt"/>
              <a:cs typeface="Arial"/>
            </a:endParaRPr>
          </a:p>
          <a:p>
            <a:pPr marL="630238" marR="117475" lvl="1" indent="-230188" algn="just">
              <a:buChar char="•"/>
              <a:tabLst>
                <a:tab pos="230188" algn="l"/>
              </a:tabLst>
            </a:pPr>
            <a:r>
              <a:rPr lang="en-US" sz="1600" spc="-5" dirty="0" smtClean="0">
                <a:latin typeface="+mj-lt"/>
                <a:cs typeface="Arial"/>
              </a:rPr>
              <a:t>Voters </a:t>
            </a:r>
            <a:r>
              <a:rPr lang="en-US" sz="1600" spc="-5" dirty="0">
                <a:latin typeface="+mj-lt"/>
                <a:cs typeface="Arial"/>
              </a:rPr>
              <a:t>(present</a:t>
            </a:r>
            <a:r>
              <a:rPr lang="en-US" sz="1600" spc="-5" dirty="0" smtClean="0">
                <a:latin typeface="+mj-lt"/>
                <a:cs typeface="Arial"/>
              </a:rPr>
              <a:t>):  15</a:t>
            </a:r>
          </a:p>
          <a:p>
            <a:pPr marL="630238" marR="117475" lvl="1" indent="-230188" algn="just">
              <a:buFont typeface="Times New Roman" pitchFamily="16" charset="0"/>
              <a:buChar char="•"/>
              <a:tabLst>
                <a:tab pos="230188" algn="l"/>
              </a:tabLst>
            </a:pPr>
            <a:r>
              <a:rPr lang="en-US" sz="1600" spc="-5" dirty="0" smtClean="0">
                <a:latin typeface="+mj-lt"/>
                <a:cs typeface="Arial"/>
              </a:rPr>
              <a:t>Result:  Approved (10 Yes; 0 No; 1 Abstain)</a:t>
            </a:r>
          </a:p>
          <a:p>
            <a:pPr marL="630238" marR="117475" lvl="1" indent="-230188" algn="just">
              <a:buFont typeface="Times New Roman" pitchFamily="16" charset="0"/>
              <a:buChar char="•"/>
              <a:tabLst>
                <a:tab pos="230188" algn="l"/>
              </a:tabLst>
            </a:pPr>
            <a:r>
              <a:rPr lang="en-US" sz="1600" spc="-5" dirty="0" smtClean="0">
                <a:latin typeface="+mj-lt"/>
                <a:cs typeface="Arial"/>
              </a:rPr>
              <a:t>NOTE:  The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August 2023</a:t>
            </a:r>
            <a:endParaRPr lang="en-GB" dirty="0"/>
          </a:p>
        </p:txBody>
      </p:sp>
      <p:sp>
        <p:nvSpPr>
          <p:cNvPr id="11"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Japan MIC’s consultation (2)</a:t>
            </a:r>
            <a:endParaRPr lang="en-US" sz="2800" dirty="0">
              <a:solidFill>
                <a:srgbClr val="0070C0"/>
              </a:solidFill>
            </a:endParaRPr>
          </a:p>
        </p:txBody>
      </p:sp>
    </p:spTree>
    <p:extLst>
      <p:ext uri="{BB962C8B-B14F-4D97-AF65-F5344CB8AC3E}">
        <p14:creationId xmlns:p14="http://schemas.microsoft.com/office/powerpoint/2010/main" val="29165040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ITU-R Working Party 5A </a:t>
            </a:r>
            <a:r>
              <a:rPr lang="en-US" sz="2800" dirty="0" smtClean="0">
                <a:solidFill>
                  <a:srgbClr val="0070C0"/>
                </a:solidFill>
              </a:rPr>
              <a:t>submissions</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Char char="•"/>
              <a:tabLst>
                <a:tab pos="230188" algn="l"/>
              </a:tabLst>
            </a:pPr>
            <a:r>
              <a:rPr lang="en-US" sz="1800" spc="-5" dirty="0">
                <a:cs typeface="Arial"/>
              </a:rPr>
              <a:t>Next ITU-R Working Party 5A meeting:  </a:t>
            </a:r>
          </a:p>
          <a:p>
            <a:pPr marL="630238" marR="117475" lvl="1" indent="-230188" algn="just">
              <a:buChar char="•"/>
              <a:tabLst>
                <a:tab pos="230188" algn="l"/>
              </a:tabLst>
            </a:pPr>
            <a:r>
              <a:rPr lang="en-US" sz="1600" spc="-5" dirty="0" smtClean="0">
                <a:cs typeface="Arial"/>
              </a:rPr>
              <a:t>13 to 22 September, </a:t>
            </a:r>
            <a:r>
              <a:rPr lang="en-US" sz="1600" spc="-5" dirty="0">
                <a:cs typeface="Arial"/>
              </a:rPr>
              <a:t>2023</a:t>
            </a:r>
          </a:p>
          <a:p>
            <a:pPr marL="230188" marR="117475" indent="-230188" algn="just">
              <a:spcBef>
                <a:spcPts val="1800"/>
              </a:spcBef>
              <a:buChar char="•"/>
              <a:tabLst>
                <a:tab pos="230188" algn="l"/>
              </a:tabLst>
            </a:pPr>
            <a:r>
              <a:rPr lang="en-US" sz="1800" spc="-5" dirty="0">
                <a:cs typeface="Arial"/>
              </a:rPr>
              <a:t>Deadline for contribution submission:  </a:t>
            </a:r>
          </a:p>
          <a:p>
            <a:pPr marL="630238" marR="117475" lvl="1" indent="-230188" algn="just">
              <a:buChar char="•"/>
              <a:tabLst>
                <a:tab pos="230188" algn="l"/>
              </a:tabLst>
            </a:pPr>
            <a:r>
              <a:rPr lang="en-US" sz="1600" spc="-5" dirty="0">
                <a:cs typeface="Arial"/>
              </a:rPr>
              <a:t>16:00 </a:t>
            </a:r>
            <a:r>
              <a:rPr lang="en-US" sz="1600" spc="-5" dirty="0" smtClean="0">
                <a:cs typeface="Arial"/>
              </a:rPr>
              <a:t>UTC, 6 September, 2023</a:t>
            </a:r>
          </a:p>
          <a:p>
            <a:pPr marL="1030288" marR="117475" lvl="2" indent="-230188" algn="just">
              <a:buFont typeface="Times New Roman" pitchFamily="16" charset="0"/>
              <a:buChar char="•"/>
              <a:tabLst>
                <a:tab pos="230188" algn="l"/>
              </a:tabLst>
            </a:pPr>
            <a:r>
              <a:rPr lang="en-US" sz="1400" spc="-5" dirty="0">
                <a:solidFill>
                  <a:srgbClr val="FF0000"/>
                </a:solidFill>
                <a:cs typeface="Arial"/>
              </a:rPr>
              <a:t>Internal 802.18 deadline to allow for 10 day EC ballot:  </a:t>
            </a:r>
            <a:r>
              <a:rPr lang="en-US" sz="1400" spc="-5" dirty="0" smtClean="0">
                <a:solidFill>
                  <a:srgbClr val="FF0000"/>
                </a:solidFill>
                <a:cs typeface="Arial"/>
              </a:rPr>
              <a:t>17 August 2023</a:t>
            </a:r>
            <a:endParaRPr lang="en-US" sz="1600" spc="-5" dirty="0">
              <a:cs typeface="Arial"/>
            </a:endParaRPr>
          </a:p>
          <a:p>
            <a:pPr marL="230188" marR="117475" indent="-230188" algn="just">
              <a:spcBef>
                <a:spcPts val="1800"/>
              </a:spcBef>
              <a:buChar char="•"/>
              <a:tabLst>
                <a:tab pos="230188" algn="l"/>
              </a:tabLst>
            </a:pPr>
            <a:r>
              <a:rPr lang="en-US" sz="1800" spc="-5" dirty="0">
                <a:cs typeface="Arial"/>
              </a:rPr>
              <a:t>For details, please visit</a:t>
            </a:r>
          </a:p>
          <a:p>
            <a:pPr marL="630238" marR="117475" lvl="1" indent="-230188" algn="just">
              <a:buChar char="•"/>
              <a:tabLst>
                <a:tab pos="230188" algn="l"/>
              </a:tabLst>
            </a:pPr>
            <a:r>
              <a:rPr lang="en-US" sz="1600" spc="-5" dirty="0" smtClean="0">
                <a:cs typeface="Arial"/>
                <a:hlinkClick r:id="rId3"/>
              </a:rPr>
              <a:t>https</a:t>
            </a:r>
            <a:r>
              <a:rPr lang="en-US" sz="1600" spc="-5" dirty="0">
                <a:cs typeface="Arial"/>
                <a:hlinkClick r:id="rId3"/>
              </a:rPr>
              <a:t>://www.itu.int/dms_pub/itu-r/md/00/sg05/cir/R00-SG05-CIR-0108!!</a:t>
            </a:r>
            <a:r>
              <a:rPr lang="en-US" sz="1600" spc="-5" dirty="0" smtClean="0">
                <a:cs typeface="Arial"/>
                <a:hlinkClick r:id="rId3"/>
              </a:rPr>
              <a:t>PDF-E.pdf</a:t>
            </a:r>
            <a:r>
              <a:rPr lang="en-US" sz="1600" spc="-5" dirty="0" smtClean="0">
                <a:cs typeface="Arial"/>
              </a:rPr>
              <a:t> </a:t>
            </a:r>
            <a:endParaRPr lang="en-US" sz="1600" spc="-5" dirty="0">
              <a:cs typeface="Arial"/>
            </a:endParaRPr>
          </a:p>
          <a:p>
            <a:pPr marL="230188" marR="117475" indent="-230188" algn="just">
              <a:spcBef>
                <a:spcPts val="1800"/>
              </a:spcBef>
              <a:buChar char="•"/>
              <a:tabLst>
                <a:tab pos="230188" algn="l"/>
              </a:tabLst>
            </a:pPr>
            <a:r>
              <a:rPr lang="en-US" sz="1800" spc="-5" dirty="0" smtClean="0">
                <a:latin typeface="+mj-lt"/>
                <a:cs typeface="Arial"/>
              </a:rPr>
              <a:t>Proposed </a:t>
            </a:r>
            <a:r>
              <a:rPr lang="en-US" sz="1800" spc="-5" dirty="0">
                <a:latin typeface="+mj-lt"/>
                <a:cs typeface="Arial"/>
              </a:rPr>
              <a:t>IEEE 802 </a:t>
            </a:r>
            <a:r>
              <a:rPr lang="en-US" sz="1800" spc="-5" dirty="0" smtClean="0">
                <a:latin typeface="+mj-lt"/>
                <a:cs typeface="Arial"/>
              </a:rPr>
              <a:t>submission</a:t>
            </a:r>
            <a:endParaRPr lang="en-US" sz="18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latin typeface="+mj-lt"/>
                <a:cs typeface="Arial"/>
                <a:hlinkClick r:id="rId4"/>
              </a:rPr>
              <a:t>18-23/0082</a:t>
            </a:r>
            <a:r>
              <a:rPr lang="en-US" sz="1600" spc="-5" dirty="0" smtClean="0">
                <a:latin typeface="+mj-lt"/>
                <a:cs typeface="Arial"/>
              </a:rPr>
              <a:t>:  </a:t>
            </a:r>
            <a:r>
              <a:rPr lang="en-US" sz="1600" dirty="0">
                <a:latin typeface="+mj-lt"/>
              </a:rPr>
              <a:t>Proposed modifications to ITU-R M.1450-5 for Sep 2023 WP5A </a:t>
            </a:r>
            <a:r>
              <a:rPr lang="en-US" sz="1600" dirty="0" smtClean="0">
                <a:latin typeface="+mj-lt"/>
              </a:rPr>
              <a:t>Meeting</a:t>
            </a:r>
          </a:p>
          <a:p>
            <a:pPr marL="630238" marR="117475" lvl="1" indent="-230188" algn="just">
              <a:spcBef>
                <a:spcPts val="600"/>
              </a:spcBef>
              <a:buFont typeface="Times New Roman" pitchFamily="16" charset="0"/>
              <a:buChar char="•"/>
              <a:tabLst>
                <a:tab pos="230188" algn="l"/>
              </a:tabLst>
            </a:pPr>
            <a:r>
              <a:rPr lang="en-US" sz="1600" spc="-5" dirty="0" smtClean="0">
                <a:latin typeface="+mj-lt"/>
                <a:cs typeface="Arial"/>
                <a:hlinkClick r:id="rId5"/>
              </a:rPr>
              <a:t>18-23/0083</a:t>
            </a:r>
            <a:r>
              <a:rPr lang="en-US" sz="1600" spc="-5" dirty="0" smtClean="0">
                <a:latin typeface="+mj-lt"/>
                <a:cs typeface="Arial"/>
              </a:rPr>
              <a:t>:  </a:t>
            </a:r>
            <a:r>
              <a:rPr lang="en-US" sz="1600" dirty="0">
                <a:latin typeface="+mj-lt"/>
              </a:rPr>
              <a:t>Proposed modifications to ITU-R M.1801-2 for Sep 2023 WP5A </a:t>
            </a:r>
            <a:r>
              <a:rPr lang="en-US" sz="1600" dirty="0" smtClean="0">
                <a:latin typeface="+mj-lt"/>
              </a:rPr>
              <a:t>Meeting</a:t>
            </a:r>
          </a:p>
          <a:p>
            <a:pPr marL="630238" marR="117475" lvl="1" indent="-230188" algn="just">
              <a:spcBef>
                <a:spcPts val="600"/>
              </a:spcBef>
              <a:buFont typeface="Times New Roman" pitchFamily="16" charset="0"/>
              <a:buChar char="•"/>
              <a:tabLst>
                <a:tab pos="230188" algn="l"/>
              </a:tabLst>
            </a:pPr>
            <a:r>
              <a:rPr lang="en-US" sz="1600" spc="-5" dirty="0" smtClean="0">
                <a:latin typeface="+mj-lt"/>
                <a:cs typeface="Arial"/>
                <a:hlinkClick r:id="rId6"/>
              </a:rPr>
              <a:t>18-23/0084</a:t>
            </a:r>
            <a:r>
              <a:rPr lang="en-US" sz="1600" spc="-5" dirty="0" smtClean="0">
                <a:latin typeface="+mj-lt"/>
                <a:cs typeface="Arial"/>
              </a:rPr>
              <a:t>:  </a:t>
            </a:r>
            <a:r>
              <a:rPr lang="en-US" sz="1600" dirty="0">
                <a:latin typeface="+mj-lt"/>
              </a:rPr>
              <a:t>IEEE </a:t>
            </a:r>
            <a:r>
              <a:rPr lang="en-US" sz="1600" dirty="0" smtClean="0">
                <a:latin typeface="+mj-lt"/>
              </a:rPr>
              <a:t>802’s </a:t>
            </a:r>
            <a:r>
              <a:rPr lang="en-US" sz="1600" dirty="0">
                <a:latin typeface="+mj-lt"/>
              </a:rPr>
              <a:t>v</a:t>
            </a:r>
            <a:r>
              <a:rPr lang="en-US" sz="1600" dirty="0" smtClean="0">
                <a:latin typeface="+mj-lt"/>
              </a:rPr>
              <a:t>iews </a:t>
            </a:r>
            <a:r>
              <a:rPr lang="en-US" sz="1600" dirty="0">
                <a:latin typeface="+mj-lt"/>
              </a:rPr>
              <a:t>on Annex 17 to Document 5A/597-E for Sep 2023 WP5A Meeting</a:t>
            </a:r>
            <a:endParaRPr lang="en-US" sz="1600" spc="-5" dirty="0">
              <a:latin typeface="+mj-lt"/>
              <a:cs typeface="Arial"/>
            </a:endParaRPr>
          </a:p>
          <a:p>
            <a:pPr marL="400050" marR="117475" lvl="1" indent="0" algn="just">
              <a:tabLst>
                <a:tab pos="230188" algn="l"/>
              </a:tabLst>
            </a:pPr>
            <a:endParaRPr lang="en-US" sz="14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August 2023</a:t>
            </a:r>
            <a:endParaRPr lang="en-GB" dirty="0"/>
          </a:p>
        </p:txBody>
      </p:sp>
    </p:spTree>
    <p:extLst>
      <p:ext uri="{BB962C8B-B14F-4D97-AF65-F5344CB8AC3E}">
        <p14:creationId xmlns:p14="http://schemas.microsoft.com/office/powerpoint/2010/main" val="21930593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800" spc="-5" dirty="0" smtClean="0">
                <a:cs typeface="Arial"/>
              </a:rPr>
              <a:t>European Commission</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cs typeface="Arial"/>
              </a:rPr>
              <a:t>ETSI </a:t>
            </a:r>
            <a:r>
              <a:rPr lang="en-US" sz="1800" spc="-5" dirty="0" smtClean="0">
                <a:cs typeface="Arial"/>
              </a:rPr>
              <a:t>BRAN</a:t>
            </a:r>
          </a:p>
          <a:p>
            <a:pPr marL="630238" marR="117475" lvl="1" indent="-230188" algn="just">
              <a:buClrTx/>
              <a:buFont typeface="Times New Roman" pitchFamily="16" charset="0"/>
              <a:buChar char="•"/>
              <a:tabLst>
                <a:tab pos="230188" algn="l"/>
              </a:tabLst>
            </a:pPr>
            <a:r>
              <a:rPr lang="en-US" sz="1800" spc="-5" dirty="0" smtClean="0">
                <a:cs typeface="Arial"/>
              </a:rPr>
              <a:t>CEPT</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UK </a:t>
            </a:r>
            <a:r>
              <a:rPr lang="en-US" sz="1800" spc="-5" dirty="0" err="1">
                <a:solidFill>
                  <a:schemeClr val="tx1"/>
                </a:solidFill>
                <a:latin typeface="+mj-lt"/>
                <a:cs typeface="Arial"/>
              </a:rPr>
              <a:t>Ofcom</a:t>
            </a:r>
            <a:endParaRPr lang="en-US" sz="18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Other countries/regions</a:t>
            </a: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FCC</a:t>
            </a:r>
          </a:p>
          <a:p>
            <a:pPr marL="1030288" marR="117475" lvl="2" indent="-230188" algn="just">
              <a:buClrTx/>
              <a:buFont typeface="Times New Roman" pitchFamily="16" charset="0"/>
              <a:buChar char="•"/>
              <a:tabLst>
                <a:tab pos="230188" algn="l"/>
              </a:tabLst>
            </a:pPr>
            <a:r>
              <a:rPr lang="en-US" sz="1600" dirty="0" smtClean="0">
                <a:solidFill>
                  <a:schemeClr val="tx1"/>
                </a:solidFill>
              </a:rPr>
              <a:t>The </a:t>
            </a:r>
            <a:r>
              <a:rPr lang="en-US" sz="1600" dirty="0" smtClean="0">
                <a:solidFill>
                  <a:schemeClr val="tx1"/>
                </a:solidFill>
                <a:hlinkClick r:id="rId3"/>
              </a:rPr>
              <a:t>August </a:t>
            </a:r>
            <a:r>
              <a:rPr lang="en-US" sz="1600" dirty="0">
                <a:solidFill>
                  <a:schemeClr val="tx1"/>
                </a:solidFill>
                <a:hlinkClick r:id="rId3"/>
              </a:rPr>
              <a:t>2023 Open Commission Meeting</a:t>
            </a:r>
            <a:r>
              <a:rPr lang="en-US" sz="1600" dirty="0">
                <a:solidFill>
                  <a:schemeClr val="tx1"/>
                </a:solidFill>
              </a:rPr>
              <a:t> is scheduled at 10:30am ET on </a:t>
            </a:r>
            <a:r>
              <a:rPr lang="en-US" sz="1600" dirty="0" smtClean="0">
                <a:solidFill>
                  <a:schemeClr val="tx1"/>
                </a:solidFill>
              </a:rPr>
              <a:t>3 August 2023.</a:t>
            </a:r>
          </a:p>
          <a:p>
            <a:pPr marL="1030288" marR="117475" lvl="2" indent="-230188" algn="just">
              <a:buClrTx/>
              <a:buFont typeface="Times New Roman" pitchFamily="16" charset="0"/>
              <a:buChar char="•"/>
              <a:tabLst>
                <a:tab pos="230188" algn="l"/>
              </a:tabLst>
            </a:pPr>
            <a:r>
              <a:rPr lang="en-US" sz="1600" dirty="0" smtClean="0">
                <a:solidFill>
                  <a:schemeClr val="tx1"/>
                </a:solidFill>
              </a:rPr>
              <a:t>On 18 July 2023, the White House announces </a:t>
            </a:r>
            <a:r>
              <a:rPr lang="en-US" sz="1600" dirty="0" smtClean="0">
                <a:solidFill>
                  <a:schemeClr val="tx1"/>
                </a:solidFill>
                <a:hlinkClick r:id="rId4"/>
              </a:rPr>
              <a:t>Cybersecurity Labeling Program</a:t>
            </a:r>
            <a:r>
              <a:rPr lang="en-US" sz="1600" dirty="0" smtClean="0">
                <a:solidFill>
                  <a:schemeClr val="tx1"/>
                </a:solidFill>
              </a:rPr>
              <a:t> for smart devices.</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Canada ISED</a:t>
            </a: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879872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(2)</a:t>
            </a:r>
          </a:p>
        </p:txBody>
      </p:sp>
      <p:sp>
        <p:nvSpPr>
          <p:cNvPr id="10" name="Content Placeholder 2"/>
          <p:cNvSpPr>
            <a:spLocks noGrp="1"/>
          </p:cNvSpPr>
          <p:nvPr>
            <p:ph idx="1"/>
          </p:nvPr>
        </p:nvSpPr>
        <p:spPr>
          <a:xfrm>
            <a:off x="914400" y="15240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630238" marR="117475" lvl="1" indent="-230188" algn="just">
              <a:buClrTx/>
              <a:buFont typeface="Times New Roman" pitchFamily="16" charset="0"/>
              <a:buChar char="•"/>
              <a:tabLst>
                <a:tab pos="230188" algn="l"/>
              </a:tabLst>
            </a:pPr>
            <a:r>
              <a:rPr lang="en-US" sz="1800" dirty="0" smtClean="0">
                <a:solidFill>
                  <a:schemeClr val="tx1"/>
                </a:solidFill>
              </a:rPr>
              <a:t>Other countries/regions</a:t>
            </a:r>
          </a:p>
          <a:p>
            <a:pPr marL="1030288" marR="117475" lvl="2" indent="-230188" algn="just">
              <a:buClrTx/>
              <a:buFont typeface="Times New Roman" pitchFamily="16" charset="0"/>
              <a:buChar char="•"/>
              <a:tabLst>
                <a:tab pos="230188" algn="l"/>
              </a:tabLst>
            </a:pPr>
            <a:r>
              <a:rPr lang="en-US" sz="1400" dirty="0" smtClean="0">
                <a:solidFill>
                  <a:schemeClr val="tx1"/>
                </a:solidFill>
              </a:rPr>
              <a:t>Hong Kong Communications Authority begins a </a:t>
            </a:r>
            <a:r>
              <a:rPr lang="en-US" sz="1400" dirty="0" smtClean="0">
                <a:solidFill>
                  <a:schemeClr val="tx1"/>
                </a:solidFill>
                <a:hlinkClick r:id="rId3"/>
              </a:rPr>
              <a:t>consultation</a:t>
            </a:r>
            <a:r>
              <a:rPr lang="en-US" sz="1400" dirty="0" smtClean="0">
                <a:solidFill>
                  <a:schemeClr val="tx1"/>
                </a:solidFill>
              </a:rPr>
              <a:t> asking for public opinion </a:t>
            </a:r>
            <a:r>
              <a:rPr lang="en-US" sz="1400" dirty="0"/>
              <a:t>on its proposed arrangement in assigning 6570 MHz to 6770 MHz as well as 6925 MHz to 7125 MHz for public mobile services and its proposed methods for setting the related spectrum </a:t>
            </a:r>
            <a:r>
              <a:rPr lang="en-US" sz="1400" dirty="0" err="1"/>
              <a:t>utilisation</a:t>
            </a:r>
            <a:r>
              <a:rPr lang="en-US" sz="1400" dirty="0"/>
              <a:t> </a:t>
            </a:r>
            <a:r>
              <a:rPr lang="en-US" sz="1400" dirty="0" smtClean="0"/>
              <a:t>fee.  The comment submission deadline is 15 August 2023.</a:t>
            </a:r>
          </a:p>
          <a:p>
            <a:pPr marL="1030288" marR="117475" lvl="2" indent="-230188" algn="just">
              <a:buClrTx/>
              <a:buFont typeface="Times New Roman" pitchFamily="16" charset="0"/>
              <a:buChar char="•"/>
              <a:tabLst>
                <a:tab pos="230188" algn="l"/>
              </a:tabLst>
            </a:pPr>
            <a:r>
              <a:rPr lang="en-US" sz="1400" dirty="0" smtClean="0">
                <a:solidFill>
                  <a:schemeClr val="tx1"/>
                </a:solidFill>
              </a:rPr>
              <a:t>On 20 July 2023, India TRAI published its </a:t>
            </a:r>
            <a:r>
              <a:rPr lang="en-US" sz="1400" dirty="0" smtClean="0">
                <a:solidFill>
                  <a:schemeClr val="tx1"/>
                </a:solidFill>
                <a:hlinkClick r:id="rId4"/>
              </a:rPr>
              <a:t>recommendation</a:t>
            </a:r>
            <a:r>
              <a:rPr lang="en-US" sz="1400" dirty="0" smtClean="0">
                <a:solidFill>
                  <a:schemeClr val="tx1"/>
                </a:solidFill>
              </a:rPr>
              <a:t> following its consultation “Leveraging Artificial Intelligence and Big Data in Telecommunication Sector” in late 202. </a:t>
            </a:r>
          </a:p>
          <a:p>
            <a:pPr marL="230188" marR="117475" indent="-230188" algn="just">
              <a:buFont typeface="Times New Roman" pitchFamily="16" charset="0"/>
              <a:buChar char="•"/>
              <a:tabLst>
                <a:tab pos="230188" algn="l"/>
              </a:tabLst>
            </a:pPr>
            <a:r>
              <a:rPr lang="en-US" sz="1800" spc="-5" dirty="0" smtClean="0">
                <a:solidFill>
                  <a:schemeClr val="tx1"/>
                </a:solidFill>
                <a:cs typeface="Arial"/>
              </a:rPr>
              <a:t>ITU-R</a:t>
            </a:r>
          </a:p>
          <a:p>
            <a:pPr marL="630238" marR="117475" lvl="1" indent="-230188" algn="just">
              <a:buClrTx/>
              <a:buFont typeface="Times New Roman" pitchFamily="16" charset="0"/>
              <a:buChar char="•"/>
              <a:tabLst>
                <a:tab pos="230188" algn="l"/>
              </a:tabLst>
            </a:pPr>
            <a:r>
              <a:rPr lang="en-US" sz="1800" spc="-5" smtClean="0">
                <a:solidFill>
                  <a:schemeClr val="tx1"/>
                </a:solidFill>
                <a:cs typeface="Arial"/>
              </a:rPr>
              <a:t>Liaison statements </a:t>
            </a:r>
            <a:r>
              <a:rPr lang="en-US" sz="1800" spc="-5" dirty="0" smtClean="0">
                <a:solidFill>
                  <a:schemeClr val="tx1"/>
                </a:solidFill>
                <a:cs typeface="Arial"/>
              </a:rPr>
              <a:t>from Working Party 5D on</a:t>
            </a:r>
          </a:p>
          <a:p>
            <a:pPr marL="1030288" marR="117475" lvl="2" indent="-230188" algn="just">
              <a:buClrTx/>
              <a:buFont typeface="Times New Roman" pitchFamily="16" charset="0"/>
              <a:buChar char="•"/>
              <a:tabLst>
                <a:tab pos="230188" algn="l"/>
              </a:tabLst>
            </a:pPr>
            <a:r>
              <a:rPr lang="en-US" sz="1600" dirty="0" smtClean="0">
                <a:hlinkClick r:id="rId5"/>
              </a:rPr>
              <a:t>framework </a:t>
            </a:r>
            <a:r>
              <a:rPr lang="en-US" sz="1600" dirty="0">
                <a:hlinkClick r:id="rId5"/>
              </a:rPr>
              <a:t>and overall objectives of the future development of IMT for 2030 and </a:t>
            </a:r>
            <a:r>
              <a:rPr lang="en-US" sz="1600" dirty="0" smtClean="0">
                <a:hlinkClick r:id="rId5"/>
              </a:rPr>
              <a:t>beyond</a:t>
            </a:r>
            <a:endParaRPr lang="en-US" sz="1600" dirty="0" smtClean="0"/>
          </a:p>
          <a:p>
            <a:pPr marL="1030288" marR="117475" lvl="2" indent="-230188" algn="just">
              <a:buClrTx/>
              <a:buFont typeface="Times New Roman" pitchFamily="16" charset="0"/>
              <a:buChar char="•"/>
              <a:tabLst>
                <a:tab pos="230188" algn="l"/>
              </a:tabLst>
            </a:pPr>
            <a:r>
              <a:rPr lang="en-US" sz="1600" spc="-5" dirty="0" smtClean="0">
                <a:solidFill>
                  <a:schemeClr val="tx1"/>
                </a:solidFill>
                <a:cs typeface="Arial"/>
                <a:hlinkClick r:id="rId6"/>
              </a:rPr>
              <a:t>the </a:t>
            </a:r>
            <a:r>
              <a:rPr lang="en-US" sz="1600" spc="-5" dirty="0">
                <a:solidFill>
                  <a:schemeClr val="tx1"/>
                </a:solidFill>
                <a:cs typeface="Arial"/>
                <a:hlinkClick r:id="rId6"/>
              </a:rPr>
              <a:t>schedule for updating recommendation ITU-R M.2012 to revision 7</a:t>
            </a: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850927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in the next </a:t>
            </a:r>
            <a:r>
              <a:rPr lang="en-US" sz="2800" dirty="0" smtClean="0">
                <a:solidFill>
                  <a:srgbClr val="0070C0"/>
                </a:solidFill>
              </a:rPr>
              <a:t>8 </a:t>
            </a:r>
            <a:r>
              <a:rPr lang="en-US" sz="2800" dirty="0">
                <a:solidFill>
                  <a:srgbClr val="0070C0"/>
                </a:solidFill>
              </a:rPr>
              <a:t>days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749188798"/>
              </p:ext>
            </p:extLst>
          </p:nvPr>
        </p:nvGraphicFramePr>
        <p:xfrm>
          <a:off x="914400" y="1705690"/>
          <a:ext cx="10287000" cy="1661160"/>
        </p:xfrm>
        <a:graphic>
          <a:graphicData uri="http://schemas.openxmlformats.org/drawingml/2006/table">
            <a:tbl>
              <a:tblPr firstRow="1" bandRow="1">
                <a:tableStyleId>{21E4AEA4-8DFA-4A89-87EB-49C32662AFE0}</a:tableStyleId>
              </a:tblPr>
              <a:tblGrid>
                <a:gridCol w="3505200">
                  <a:extLst>
                    <a:ext uri="{9D8B030D-6E8A-4147-A177-3AD203B41FA5}">
                      <a16:colId xmlns="" xmlns:a16="http://schemas.microsoft.com/office/drawing/2014/main" val="20000"/>
                    </a:ext>
                  </a:extLst>
                </a:gridCol>
                <a:gridCol w="6781800">
                  <a:extLst>
                    <a:ext uri="{9D8B030D-6E8A-4147-A177-3AD203B41FA5}">
                      <a16:colId xmlns="" xmlns:a16="http://schemas.microsoft.com/office/drawing/2014/main"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strike="noStrike" dirty="0">
                          <a:solidFill>
                            <a:schemeClr val="tx1"/>
                          </a:solidFill>
                        </a:rPr>
                        <a:t>ISUS</a:t>
                      </a:r>
                      <a:r>
                        <a:rPr lang="en-US" sz="1500" strike="noStrike" baseline="0" dirty="0">
                          <a:solidFill>
                            <a:schemeClr val="tx1"/>
                          </a:solidFill>
                        </a:rPr>
                        <a:t> ad-hoc </a:t>
                      </a:r>
                      <a:endParaRPr lang="en-US" sz="1500" strike="noStrike" baseline="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strike="noStrike" baseline="0" dirty="0" smtClean="0">
                          <a:solidFill>
                            <a:schemeClr val="tx1"/>
                          </a:solidFill>
                        </a:rPr>
                        <a:t>[CANCELLED]</a:t>
                      </a:r>
                    </a:p>
                  </a:txBody>
                  <a:tcPr/>
                </a:tc>
                <a:tc>
                  <a:txBody>
                    <a:bodyPr/>
                    <a:lstStyle/>
                    <a:p>
                      <a:r>
                        <a:rPr lang="en-US" sz="1500" strike="noStrike" baseline="0" dirty="0">
                          <a:solidFill>
                            <a:schemeClr val="tx1"/>
                          </a:solidFill>
                        </a:rPr>
                        <a:t>Friday, </a:t>
                      </a:r>
                      <a:r>
                        <a:rPr lang="en-US" sz="1500" strike="noStrike" baseline="0" dirty="0" smtClean="0">
                          <a:solidFill>
                            <a:schemeClr val="tx1"/>
                          </a:solidFill>
                        </a:rPr>
                        <a:t>4 August 2023</a:t>
                      </a:r>
                      <a:r>
                        <a:rPr lang="en-US" sz="1500" strike="noStrike" baseline="0" dirty="0">
                          <a:solidFill>
                            <a:schemeClr val="tx1"/>
                          </a:solidFill>
                        </a:rPr>
                        <a:t>, 12:00pm ET to 1:00pm ET</a:t>
                      </a:r>
                    </a:p>
                  </a:txBody>
                  <a:tcPr/>
                </a:tc>
                <a:extLst>
                  <a:ext uri="{0D108BD9-81ED-4DB2-BD59-A6C34878D82A}">
                    <a16:rowId xmlns="" xmlns:a16="http://schemas.microsoft.com/office/drawing/2014/main" val="10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a:t>
                      </a:r>
                      <a:r>
                        <a:rPr lang="en-US" sz="1500" baseline="0" dirty="0"/>
                        <a:t> </a:t>
                      </a:r>
                      <a:r>
                        <a:rPr lang="en-US" sz="1500" baseline="0" dirty="0" smtClean="0"/>
                        <a:t>10 August 2023</a:t>
                      </a:r>
                      <a:r>
                        <a:rPr lang="en-US" sz="1500" baseline="0" dirty="0"/>
                        <a:t>, 3:00pm ET to 3:55pm ET</a:t>
                      </a:r>
                      <a:endParaRPr lang="en-US" sz="1500" dirty="0"/>
                    </a:p>
                  </a:txBody>
                  <a:tcPr/>
                </a:tc>
                <a:extLst>
                  <a:ext uri="{0D108BD9-81ED-4DB2-BD59-A6C34878D82A}">
                    <a16:rowId xmlns="" xmlns:a16="http://schemas.microsoft.com/office/drawing/2014/main" val="10002"/>
                  </a:ext>
                </a:extLst>
              </a:tr>
              <a:tr h="370840">
                <a:tc>
                  <a:txBody>
                    <a:bodyPr/>
                    <a:lstStyle/>
                    <a:p>
                      <a:r>
                        <a:rPr lang="en-US" sz="1500" strike="noStrike" dirty="0"/>
                        <a:t>ISUS</a:t>
                      </a:r>
                      <a:r>
                        <a:rPr lang="en-US" sz="1500" strike="noStrike" baseline="0" dirty="0"/>
                        <a:t> ad-hoc </a:t>
                      </a:r>
                      <a:endParaRPr lang="en-US" sz="1500" strike="noStrike" baseline="0" dirty="0" smtClean="0"/>
                    </a:p>
                  </a:txBody>
                  <a:tcPr/>
                </a:tc>
                <a:tc>
                  <a:txBody>
                    <a:bodyPr/>
                    <a:lstStyle/>
                    <a:p>
                      <a:r>
                        <a:rPr lang="en-US" sz="1500" strike="noStrike" baseline="0" dirty="0" smtClean="0"/>
                        <a:t>Friday 11 August 2023</a:t>
                      </a:r>
                      <a:r>
                        <a:rPr lang="en-US" sz="1500" strike="noStrike" baseline="0" dirty="0"/>
                        <a:t>, 12:00pm ET to 1:00pm ET</a:t>
                      </a:r>
                    </a:p>
                  </a:txBody>
                  <a:tcPr/>
                </a:tc>
                <a:extLst>
                  <a:ext uri="{0D108BD9-81ED-4DB2-BD59-A6C34878D82A}">
                    <a16:rowId xmlns="" xmlns:a16="http://schemas.microsoft.com/office/drawing/2014/main" val="10003"/>
                  </a:ext>
                </a:extLst>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a:t>
            </a:r>
            <a:r>
              <a:rPr lang="en-US" sz="1500" b="1" dirty="0">
                <a:solidFill>
                  <a:schemeClr val="tx1"/>
                </a:solidFill>
                <a:cs typeface="Arial" panose="020B0604020202020204" pitchFamily="34" charset="0"/>
                <a:hlinkClick r:id="rId4"/>
              </a:rPr>
              <a:t>18-16/0038</a:t>
            </a:r>
            <a:r>
              <a:rPr lang="en-US" sz="1500" b="1" dirty="0">
                <a:solidFill>
                  <a:schemeClr val="tx1"/>
                </a:solidFill>
                <a:cs typeface="Arial" panose="020B0604020202020204" pitchFamily="34" charset="0"/>
              </a:rPr>
              <a:t> and the 802.18 </a:t>
            </a:r>
            <a:r>
              <a:rPr lang="en-US" sz="1500" b="1" dirty="0">
                <a:solidFill>
                  <a:schemeClr val="tx1"/>
                </a:solidFill>
                <a:cs typeface="Arial" panose="020B0604020202020204" pitchFamily="34" charset="0"/>
                <a:hlinkClick r:id="rId5"/>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August </a:t>
            </a:r>
            <a:r>
              <a:rPr lang="en-US" dirty="0" smtClean="0"/>
              <a:t>2023</a:t>
            </a:r>
            <a:endParaRPr lang="en-GB" dirty="0"/>
          </a:p>
        </p:txBody>
      </p:sp>
    </p:spTree>
    <p:extLst>
      <p:ext uri="{BB962C8B-B14F-4D97-AF65-F5344CB8AC3E}">
        <p14:creationId xmlns:p14="http://schemas.microsoft.com/office/powerpoint/2010/main" val="11959920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and hotel reservation for the 2023 </a:t>
            </a:r>
            <a:r>
              <a:rPr lang="en-US" sz="2800" dirty="0" smtClean="0">
                <a:solidFill>
                  <a:srgbClr val="0070C0"/>
                </a:solidFill>
              </a:rPr>
              <a:t>September interim</a:t>
            </a:r>
            <a:endParaRPr lang="en-US" sz="2800" dirty="0">
              <a:solidFill>
                <a:srgbClr val="0070C0"/>
              </a:solidFill>
            </a:endParaRP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a:cs typeface="Arial"/>
              </a:rPr>
              <a:t>An credited interim session</a:t>
            </a:r>
          </a:p>
          <a:p>
            <a:pPr marL="630238" marR="117475" lvl="1" indent="-230188" algn="just">
              <a:buFont typeface="Times New Roman" pitchFamily="16" charset="0"/>
              <a:buChar char="•"/>
              <a:tabLst>
                <a:tab pos="230188" algn="l"/>
              </a:tabLst>
            </a:pPr>
            <a:r>
              <a:rPr lang="en-US" sz="1400" dirty="0"/>
              <a:t>Attendance at the session will count towards voting </a:t>
            </a:r>
            <a:r>
              <a:rPr lang="en-US" sz="1400" dirty="0" smtClean="0"/>
              <a:t>right</a:t>
            </a:r>
            <a:endParaRPr lang="en-US" sz="1800" spc="-5" dirty="0" smtClean="0">
              <a:cs typeface="Arial"/>
              <a:hlinkClick r:id="rId3"/>
            </a:endParaRPr>
          </a:p>
          <a:p>
            <a:pPr marL="230188" marR="117475" indent="-230188" algn="just">
              <a:buFont typeface="Times New Roman" pitchFamily="16" charset="0"/>
              <a:buChar char="•"/>
              <a:tabLst>
                <a:tab pos="230188" algn="l"/>
              </a:tabLst>
            </a:pPr>
            <a:r>
              <a:rPr lang="en-US" sz="1800" spc="-5" dirty="0" smtClean="0">
                <a:cs typeface="Arial"/>
                <a:hlinkClick r:id="rId3"/>
              </a:rPr>
              <a:t>Meeting </a:t>
            </a:r>
            <a:r>
              <a:rPr lang="en-US" sz="1800" spc="-5" dirty="0">
                <a:cs typeface="Arial"/>
                <a:hlinkClick r:id="rId3"/>
              </a:rPr>
              <a:t>reservation</a:t>
            </a:r>
            <a:r>
              <a:rPr lang="en-US" sz="1800" spc="-5" dirty="0">
                <a:cs typeface="Arial"/>
              </a:rPr>
              <a:t> begins on </a:t>
            </a:r>
            <a:r>
              <a:rPr lang="en-US" sz="1800" spc="-5" dirty="0" smtClean="0">
                <a:cs typeface="Arial"/>
              </a:rPr>
              <a:t>13 June 2023</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dirty="0" smtClean="0">
                <a:solidFill>
                  <a:schemeClr val="tx1"/>
                </a:solidFill>
                <a:latin typeface="Times New Roman" panose="02020603050405020304" pitchFamily="18" charset="0"/>
                <a:ea typeface="Times New Roman" panose="02020603050405020304" pitchFamily="18" charset="0"/>
              </a:rPr>
              <a:t>Early </a:t>
            </a:r>
            <a:r>
              <a:rPr lang="en-US" sz="1400" strike="sngStrike" dirty="0">
                <a:solidFill>
                  <a:schemeClr val="tx1"/>
                </a:solidFill>
                <a:latin typeface="Times New Roman" panose="02020603050405020304" pitchFamily="18" charset="0"/>
                <a:ea typeface="Times New Roman" panose="02020603050405020304" pitchFamily="18" charset="0"/>
              </a:rPr>
              <a:t>Registration until </a:t>
            </a:r>
            <a:r>
              <a:rPr lang="en-US" sz="1400" strike="sngStrike" dirty="0" smtClean="0">
                <a:solidFill>
                  <a:schemeClr val="tx1"/>
                </a:solidFill>
                <a:latin typeface="Times New Roman" panose="02020603050405020304" pitchFamily="18" charset="0"/>
                <a:ea typeface="Times New Roman" panose="02020603050405020304" pitchFamily="18" charset="0"/>
              </a:rPr>
              <a:t>28 July 2023</a:t>
            </a:r>
            <a:endParaRPr lang="en-US" sz="1400" strike="sngStrike"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US$ </a:t>
            </a:r>
            <a:r>
              <a:rPr lang="en-US" sz="1400" strike="sngStrike" dirty="0" smtClean="0">
                <a:solidFill>
                  <a:schemeClr val="tx1"/>
                </a:solidFill>
                <a:latin typeface="Times New Roman" panose="02020603050405020304" pitchFamily="18" charset="0"/>
                <a:ea typeface="Times New Roman" panose="02020603050405020304" pitchFamily="18" charset="0"/>
              </a:rPr>
              <a:t>600.00</a:t>
            </a:r>
            <a:endParaRPr lang="en-US" sz="1400" strike="sngStrike"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Standard Registration until </a:t>
            </a:r>
            <a:r>
              <a:rPr lang="en-US" sz="1400" dirty="0" smtClean="0">
                <a:solidFill>
                  <a:srgbClr val="FF0000"/>
                </a:solidFill>
                <a:latin typeface="Times New Roman" panose="02020603050405020304" pitchFamily="18" charset="0"/>
                <a:ea typeface="Times New Roman" panose="02020603050405020304" pitchFamily="18" charset="0"/>
              </a:rPr>
              <a:t>28 August 2023</a:t>
            </a:r>
            <a:endParaRPr lang="en-US" sz="1400" dirty="0">
              <a:solidFill>
                <a:srgbClr val="FF0000"/>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US$ </a:t>
            </a:r>
            <a:r>
              <a:rPr lang="en-US" sz="1400" dirty="0" smtClean="0">
                <a:solidFill>
                  <a:srgbClr val="FF0000"/>
                </a:solidFill>
                <a:latin typeface="Times New Roman" panose="02020603050405020304" pitchFamily="18" charset="0"/>
                <a:ea typeface="Times New Roman" panose="02020603050405020304" pitchFamily="18" charset="0"/>
              </a:rPr>
              <a:t>800.00</a:t>
            </a:r>
            <a:endParaRPr lang="en-US" sz="1400" dirty="0">
              <a:solidFill>
                <a:srgbClr val="FF0000"/>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Registration after </a:t>
            </a:r>
            <a:r>
              <a:rPr lang="en-US" sz="1400" dirty="0" smtClean="0">
                <a:solidFill>
                  <a:schemeClr val="tx1"/>
                </a:solidFill>
                <a:latin typeface="Times New Roman" panose="02020603050405020304" pitchFamily="18" charset="0"/>
                <a:ea typeface="Times New Roman" panose="02020603050405020304" pitchFamily="18" charset="0"/>
              </a:rPr>
              <a:t>28 August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1000.00</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28 July 2023</a:t>
            </a:r>
            <a:r>
              <a:rPr lang="en-US" sz="1400" dirty="0">
                <a:solidFill>
                  <a:schemeClr val="tx1"/>
                </a:solidFill>
                <a:latin typeface="Times New Roman" panose="02020603050405020304" pitchFamily="18" charset="0"/>
                <a:ea typeface="Times New Roman" panose="02020603050405020304" pitchFamily="18" charset="0"/>
              </a:rPr>
              <a:t>, cancellations will not incur a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28 July 2023 </a:t>
            </a: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28 August 2023</a:t>
            </a:r>
            <a:r>
              <a:rPr lang="en-US" sz="1400" dirty="0">
                <a:solidFill>
                  <a:schemeClr val="tx1"/>
                </a:solidFill>
                <a:latin typeface="Times New Roman" panose="02020603050405020304" pitchFamily="18" charset="0"/>
                <a:ea typeface="Times New Roman" panose="02020603050405020304" pitchFamily="18" charset="0"/>
              </a:rPr>
              <a:t>, cancellations will incur a US$ 150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28 August 2023</a:t>
            </a:r>
            <a:r>
              <a:rPr lang="en-US" sz="1400" dirty="0">
                <a:solidFill>
                  <a:schemeClr val="tx1"/>
                </a:solidFill>
                <a:latin typeface="Times New Roman" panose="02020603050405020304" pitchFamily="18" charset="0"/>
                <a:ea typeface="Times New Roman" panose="02020603050405020304" pitchFamily="18" charset="0"/>
              </a:rPr>
              <a:t>, cancellations will not receive any refund </a:t>
            </a:r>
          </a:p>
          <a:p>
            <a:pPr marL="230188" marR="117475" indent="-230188" algn="just">
              <a:buFont typeface="Times New Roman" pitchFamily="16" charset="0"/>
              <a:buChar char="•"/>
              <a:tabLst>
                <a:tab pos="230188" algn="l"/>
              </a:tabLst>
            </a:pPr>
            <a:r>
              <a:rPr lang="en-US" sz="1800" spc="-5" dirty="0">
                <a:cs typeface="Arial"/>
                <a:hlinkClick r:id="rId4"/>
              </a:rPr>
              <a:t>Hotel reservation</a:t>
            </a:r>
            <a:r>
              <a:rPr lang="en-US" sz="1800" spc="-5" dirty="0">
                <a:cs typeface="Arial"/>
              </a:rPr>
              <a:t> </a:t>
            </a:r>
            <a:r>
              <a:rPr lang="en-US" sz="1800" spc="-5" dirty="0" smtClean="0">
                <a:cs typeface="Arial"/>
              </a:rPr>
              <a:t>(</a:t>
            </a:r>
            <a:r>
              <a:rPr lang="es-ES" sz="1800" dirty="0" smtClean="0"/>
              <a:t>Grand Hyatt at </a:t>
            </a:r>
            <a:r>
              <a:rPr lang="es-ES" sz="1800" dirty="0" err="1" smtClean="0"/>
              <a:t>Buckhead</a:t>
            </a:r>
            <a:r>
              <a:rPr lang="es-ES" sz="1800" dirty="0" smtClean="0"/>
              <a:t>, Atlanta, Georgia, USA</a:t>
            </a:r>
            <a:r>
              <a:rPr lang="en-US" sz="1800" dirty="0" smtClean="0"/>
              <a:t>) </a:t>
            </a:r>
            <a:r>
              <a:rPr lang="en-US" sz="1800" spc="-5" dirty="0">
                <a:cs typeface="Arial"/>
              </a:rPr>
              <a:t>begins </a:t>
            </a:r>
            <a:r>
              <a:rPr lang="en-US" sz="1800" spc="-5" dirty="0" smtClean="0">
                <a:cs typeface="Arial"/>
              </a:rPr>
              <a:t>on 13 June 2023</a:t>
            </a:r>
            <a:endParaRPr lang="en-US" sz="1800" spc="-5" dirty="0">
              <a:cs typeface="Arial"/>
            </a:endParaRPr>
          </a:p>
          <a:p>
            <a:pPr marL="630238" marR="117475" lvl="1" indent="-230188" algn="just">
              <a:buFont typeface="Times New Roman" pitchFamily="16" charset="0"/>
              <a:buChar char="•"/>
              <a:tabLst>
                <a:tab pos="230188" algn="l"/>
              </a:tabLst>
            </a:pPr>
            <a:r>
              <a:rPr lang="en-US" sz="1400" dirty="0" smtClean="0">
                <a:solidFill>
                  <a:srgbClr val="FF0000"/>
                </a:solidFill>
                <a:latin typeface="Times New Roman" panose="02020603050405020304" pitchFamily="18" charset="0"/>
                <a:ea typeface="Times New Roman" panose="02020603050405020304" pitchFamily="18" charset="0"/>
              </a:rPr>
              <a:t>Group rate is available </a:t>
            </a:r>
            <a:r>
              <a:rPr lang="en-US" sz="1400" dirty="0">
                <a:solidFill>
                  <a:srgbClr val="FF0000"/>
                </a:solidFill>
              </a:rPr>
              <a:t>until sold out or </a:t>
            </a:r>
            <a:r>
              <a:rPr lang="en-US" sz="1400" dirty="0" smtClean="0">
                <a:solidFill>
                  <a:srgbClr val="FF0000"/>
                </a:solidFill>
              </a:rPr>
              <a:t>5pm ET, 25 August 2023 </a:t>
            </a:r>
            <a:r>
              <a:rPr lang="en-US" sz="1400" dirty="0">
                <a:solidFill>
                  <a:srgbClr val="FF0000"/>
                </a:solidFill>
              </a:rPr>
              <a:t>whichever comes first</a:t>
            </a:r>
            <a:r>
              <a:rPr lang="en-US" sz="1400" dirty="0" smtClean="0">
                <a:solidFill>
                  <a:srgbClr val="FF0000"/>
                </a:solidFill>
              </a:rPr>
              <a:t>.</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Please refer to the URL above for the exact terms and conditions.</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August 2023</a:t>
            </a:r>
            <a:endParaRPr lang="en-GB" dirty="0"/>
          </a:p>
        </p:txBody>
      </p:sp>
    </p:spTree>
    <p:extLst>
      <p:ext uri="{BB962C8B-B14F-4D97-AF65-F5344CB8AC3E}">
        <p14:creationId xmlns:p14="http://schemas.microsoft.com/office/powerpoint/2010/main" val="15114201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smtClean="0"/>
              <a:t>August 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Al Petrick (Skyworks Solutions) and Stuart Kerry (OK-Brit; Self)</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t>
            </a:r>
            <a:r>
              <a:rPr lang="en-US" altLang="en-US" sz="1600" dirty="0">
                <a:solidFill>
                  <a:srgbClr val="FF0000"/>
                </a:solidFill>
                <a:latin typeface="+mj-lt"/>
                <a:cs typeface="Arial" panose="020B0604020202020204" pitchFamily="34" charset="0"/>
              </a:rPr>
              <a:t>Secretary:  </a:t>
            </a:r>
            <a:r>
              <a:rPr lang="en-US" altLang="en-US" sz="1600" dirty="0" smtClean="0">
                <a:solidFill>
                  <a:srgbClr val="FF0000"/>
                </a:solidFill>
                <a:latin typeface="+mj-lt"/>
                <a:cs typeface="Arial" panose="020B0604020202020204" pitchFamily="34" charset="0"/>
              </a:rPr>
              <a:t>VACANT</a:t>
            </a:r>
            <a:endParaRPr lang="en-US" altLang="en-US" sz="1600"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dirty="0">
                <a:solidFill>
                  <a:schemeClr val="tx1"/>
                </a:solidFill>
                <a:cs typeface="Arial" panose="020B0604020202020204" pitchFamily="34" charset="0"/>
              </a:rPr>
              <a:t>Amelia </a:t>
            </a:r>
            <a:r>
              <a:rPr lang="en-US" altLang="en-US" sz="1600" dirty="0" err="1">
                <a:solidFill>
                  <a:schemeClr val="tx1"/>
                </a:solidFill>
                <a:cs typeface="Arial" panose="020B0604020202020204" pitchFamily="34" charset="0"/>
              </a:rPr>
              <a:t>Andersdotter</a:t>
            </a:r>
            <a:r>
              <a:rPr lang="en-US" altLang="en-US" sz="1600" dirty="0">
                <a:solidFill>
                  <a:schemeClr val="tx1"/>
                </a:solidFill>
                <a:cs typeface="Arial" panose="020B0604020202020204" pitchFamily="34" charset="0"/>
              </a:rPr>
              <a:t> </a:t>
            </a:r>
            <a:r>
              <a:rPr lang="en-US" altLang="en-US" sz="1600" dirty="0" smtClean="0">
                <a:solidFill>
                  <a:schemeClr val="tx1"/>
                </a:solidFill>
                <a:cs typeface="Arial" panose="020B0604020202020204" pitchFamily="34" charset="0"/>
              </a:rPr>
              <a:t>(Self)</a:t>
            </a:r>
            <a:endParaRPr lang="en-US" altLang="en-US" sz="1600" dirty="0">
              <a:solidFill>
                <a:schemeClr val="tx1"/>
              </a:solidFill>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a:t>
            </a:r>
            <a:r>
              <a:rPr lang="en-US" altLang="en-US" sz="1800" b="1" dirty="0">
                <a:solidFill>
                  <a:schemeClr val="tx1"/>
                </a:solidFill>
                <a:latin typeface="+mj-lt"/>
                <a:cs typeface="Arial" panose="020B0604020202020204" pitchFamily="34" charset="0"/>
              </a:rPr>
              <a:t> as of </a:t>
            </a:r>
            <a:r>
              <a:rPr lang="en-US" altLang="en-US" sz="1800" b="1" dirty="0" smtClean="0">
                <a:solidFill>
                  <a:schemeClr val="tx1"/>
                </a:solidFill>
                <a:latin typeface="+mj-lt"/>
                <a:cs typeface="Arial" panose="020B0604020202020204" pitchFamily="34" charset="0"/>
              </a:rPr>
              <a:t>14 July 2023</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a:t>
            </a:r>
            <a:r>
              <a:rPr lang="en-US" altLang="en-US" sz="1600" dirty="0" smtClean="0">
                <a:solidFill>
                  <a:schemeClr val="tx1"/>
                </a:solidFill>
                <a:latin typeface="+mj-lt"/>
                <a:cs typeface="Arial" panose="020B0604020202020204" pitchFamily="34" charset="0"/>
              </a:rPr>
              <a:t>55 </a:t>
            </a:r>
            <a:r>
              <a:rPr lang="en-US" altLang="en-US" sz="1600" dirty="0">
                <a:solidFill>
                  <a:schemeClr val="tx1"/>
                </a:solidFill>
                <a:latin typeface="+mj-lt"/>
                <a:cs typeface="Arial" panose="020B0604020202020204" pitchFamily="34" charset="0"/>
              </a:rPr>
              <a:t>(8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a:t>
            </a:r>
            <a:r>
              <a:rPr lang="en-US" altLang="en-US" sz="1600" dirty="0" smtClean="0">
                <a:solidFill>
                  <a:schemeClr val="tx1"/>
                </a:solidFill>
                <a:latin typeface="+mj-lt"/>
                <a:cs typeface="Arial" panose="020B0604020202020204" pitchFamily="34" charset="0"/>
              </a:rPr>
              <a:t>0</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 members:  </a:t>
            </a:r>
            <a:r>
              <a:rPr lang="en-US" altLang="en-US" sz="1600" dirty="0" smtClean="0">
                <a:solidFill>
                  <a:schemeClr val="tx1"/>
                </a:solidFill>
                <a:latin typeface="+mj-lt"/>
                <a:cs typeface="Arial" panose="020B0604020202020204" pitchFamily="34" charset="0"/>
              </a:rPr>
              <a:t>11</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cs typeface="Arial" panose="020B0604020202020204" pitchFamily="34" charset="0"/>
              </a:rPr>
              <a:t>RR-TAG Policies and Procedures</a:t>
            </a:r>
            <a:endParaRPr lang="en-US" altLang="en-US" sz="1800" b="1" dirty="0">
              <a:solidFill>
                <a:srgbClr val="FF0000"/>
              </a:solidFill>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800" dirty="0">
                <a:solidFill>
                  <a:schemeClr val="tx1"/>
                </a:solidFill>
                <a:cs typeface="Arial" panose="020B0604020202020204" pitchFamily="34" charset="0"/>
              </a:rPr>
              <a:t>  </a:t>
            </a:r>
            <a:r>
              <a:rPr lang="en-US" altLang="en-US" sz="1600" dirty="0">
                <a:solidFill>
                  <a:schemeClr val="tx1"/>
                </a:solidFill>
                <a:cs typeface="Arial" panose="020B0604020202020204" pitchFamily="34" charset="0"/>
                <a:hlinkClick r:id="rId4"/>
              </a:rPr>
              <a:t>802 LMSC WG P&amp;P</a:t>
            </a:r>
            <a:endParaRPr lang="en-US" altLang="en-US" sz="1600" dirty="0">
              <a:solidFill>
                <a:schemeClr val="tx1"/>
              </a:solidFill>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Attendance today </a:t>
            </a:r>
          </a:p>
          <a:p>
            <a:pPr marL="630238" marR="117475" lvl="1" indent="-230188" algn="just">
              <a:buFont typeface="Times New Roman" pitchFamily="16" charset="0"/>
              <a:buChar char="•"/>
              <a:tabLst>
                <a:tab pos="230188" algn="l"/>
              </a:tabLst>
            </a:pPr>
            <a:r>
              <a:rPr lang="en-US" sz="1600" spc="-5" dirty="0">
                <a:solidFill>
                  <a:schemeClr val="tx1"/>
                </a:solidFill>
                <a:latin typeface="+mj-lt"/>
                <a:cs typeface="Arial"/>
              </a:rPr>
              <a:t>On-line: </a:t>
            </a:r>
            <a:r>
              <a:rPr lang="en-US" sz="1600" spc="-5" dirty="0" smtClean="0">
                <a:solidFill>
                  <a:schemeClr val="tx1"/>
                </a:solidFill>
                <a:latin typeface="+mj-lt"/>
                <a:cs typeface="Arial"/>
              </a:rPr>
              <a:t> 17 </a:t>
            </a:r>
            <a:endParaRPr lang="en-US" sz="1600" spc="-5" dirty="0">
              <a:solidFill>
                <a:schemeClr val="tx1"/>
              </a:solidFill>
              <a:latin typeface="+mj-lt"/>
              <a:cs typeface="Arial"/>
            </a:endParaRPr>
          </a:p>
          <a:p>
            <a:pPr marL="630238" marR="117475" lvl="1" indent="-230188" algn="just">
              <a:buFont typeface="Times New Roman" pitchFamily="16" charset="0"/>
              <a:buChar char="•"/>
              <a:tabLst>
                <a:tab pos="230188" algn="l"/>
              </a:tabLst>
            </a:pPr>
            <a:r>
              <a:rPr lang="en-US" sz="1600" spc="-5" dirty="0">
                <a:solidFill>
                  <a:schemeClr val="tx1"/>
                </a:solidFill>
                <a:latin typeface="+mj-lt"/>
                <a:cs typeface="Arial"/>
              </a:rPr>
              <a:t>Voters</a:t>
            </a:r>
            <a:r>
              <a:rPr lang="en-US" sz="1600" spc="-5" dirty="0" smtClean="0">
                <a:solidFill>
                  <a:schemeClr val="tx1"/>
                </a:solidFill>
                <a:latin typeface="+mj-lt"/>
                <a:cs typeface="Arial"/>
              </a:rPr>
              <a:t>:  15  </a:t>
            </a:r>
            <a:endParaRPr lang="en-US" sz="1600" spc="-5" dirty="0">
              <a:solidFill>
                <a:schemeClr val="tx1"/>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cs typeface="Arial"/>
              </a:rPr>
              <a:t>Next 802.18 plenary/interim</a:t>
            </a:r>
          </a:p>
          <a:p>
            <a:pPr marL="630238" marR="117475" lvl="1" indent="-230188" algn="just">
              <a:buFont typeface="Times New Roman" pitchFamily="16" charset="0"/>
              <a:buChar char="•"/>
              <a:tabLst>
                <a:tab pos="230188" algn="l"/>
              </a:tabLst>
            </a:pPr>
            <a:r>
              <a:rPr lang="en-US" sz="1600" spc="-5" dirty="0">
                <a:cs typeface="Arial"/>
              </a:rPr>
              <a:t>IEEE 802 </a:t>
            </a:r>
            <a:r>
              <a:rPr lang="en-US" sz="1600" spc="-5" dirty="0" smtClean="0">
                <a:cs typeface="Arial"/>
              </a:rPr>
              <a:t>interim from 10 September to 15 September, 2023, an credited session</a:t>
            </a:r>
            <a:endParaRPr lang="en-US" sz="1600" spc="-5" dirty="0">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 </a:t>
            </a:r>
            <a:r>
              <a:rPr lang="en-US" sz="1600" spc="-5" dirty="0" smtClean="0">
                <a:latin typeface="+mj-lt"/>
                <a:cs typeface="Arial"/>
              </a:rPr>
              <a:t> None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Adjourned </a:t>
            </a:r>
            <a:r>
              <a:rPr lang="en-US" sz="1600" spc="-5" dirty="0" smtClean="0">
                <a:latin typeface="+mj-lt"/>
                <a:cs typeface="Arial"/>
              </a:rPr>
              <a:t>at 15:59 ET</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smtClean="0"/>
              <a:t>August 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smtClean="0"/>
              <a:t>August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smtClean="0"/>
              <a:t>August 2023</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smtClean="0"/>
              <a:t>August 2023</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a:t>
            </a:r>
            <a:r>
              <a:rPr lang="en-US" sz="1600" b="0" i="1" spc="-5" dirty="0" smtClean="0">
                <a:latin typeface="+mj-lt"/>
                <a:cs typeface="Arial"/>
              </a:rPr>
              <a:t>by </a:t>
            </a:r>
            <a:r>
              <a:rPr lang="en-US" sz="1600" b="0" i="1" spc="-5" dirty="0">
                <a:latin typeface="+mj-lt"/>
                <a:cs typeface="Arial"/>
              </a:rPr>
              <a:t>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smtClean="0"/>
              <a:t>August 2023</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August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Housekeeping reminder</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latin typeface="+mj-lt"/>
                <a:cs typeface="Arial"/>
              </a:rPr>
              <a:t>IMAT is NOT being used for this session</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when joining the call: “FIRST NAME LAST NAME, Affiliation” (e.g., Stuart Kerry, OK-Brit; Self)</a:t>
            </a:r>
          </a:p>
          <a:p>
            <a:pPr marL="630238" marR="117475" lvl="1" indent="-230188" algn="just">
              <a:spcBef>
                <a:spcPts val="600"/>
              </a:spcBef>
              <a:buChar char="•"/>
              <a:tabLst>
                <a:tab pos="230188" algn="l"/>
              </a:tabLst>
            </a:pPr>
            <a:r>
              <a:rPr lang="en-US" sz="1600" spc="-5" dirty="0">
                <a:latin typeface="+mj-lt"/>
                <a:cs typeface="Arial"/>
              </a:rPr>
              <a:t>Remember to state your name and affiliation the FIRST TIME you speak</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rgbClr val="FF0000"/>
                </a:solidFill>
              </a:rPr>
              <a:t>Press are required (i.e., anyone reporting publicly on this meeting) to announce their presence (per </a:t>
            </a:r>
            <a:r>
              <a:rPr lang="en-US" sz="1600" dirty="0" smtClean="0">
                <a:solidFill>
                  <a:srgbClr val="FF0000"/>
                </a:solidFill>
              </a:rPr>
              <a:t>IEEE SA </a:t>
            </a:r>
            <a:r>
              <a:rPr lang="en-US" sz="1600" dirty="0">
                <a:solidFill>
                  <a:srgbClr val="FF0000"/>
                </a:solidFill>
              </a:rPr>
              <a:t>Standards </a:t>
            </a:r>
            <a:r>
              <a:rPr lang="en-US" sz="1600">
                <a:solidFill>
                  <a:srgbClr val="FF0000"/>
                </a:solidFill>
              </a:rPr>
              <a:t>Board </a:t>
            </a:r>
            <a:r>
              <a:rPr lang="en-US" sz="1600" smtClean="0">
                <a:solidFill>
                  <a:srgbClr val="FF0000"/>
                </a:solidFill>
              </a:rPr>
              <a:t>Operations </a:t>
            </a:r>
            <a:r>
              <a:rPr lang="en-US" sz="1600" dirty="0">
                <a:solidFill>
                  <a:srgbClr val="FF0000"/>
                </a:solidFill>
              </a:rPr>
              <a:t>Manual)</a:t>
            </a:r>
            <a:endParaRPr lang="en-US" sz="1600" spc="-5" dirty="0">
              <a:solidFill>
                <a:srgbClr val="FF0000"/>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August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Housekeeping reminder</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and approve the weekly meeting minutes</a:t>
            </a:r>
          </a:p>
          <a:p>
            <a:pPr marL="230188" marR="117475" indent="-230188" algn="just">
              <a:buFont typeface="Times New Roman" pitchFamily="16" charset="0"/>
              <a:buChar char="•"/>
              <a:tabLst>
                <a:tab pos="230188" algn="l"/>
              </a:tabLst>
            </a:pPr>
            <a:r>
              <a:rPr lang="en-US" sz="1800" spc="-5" dirty="0" smtClean="0">
                <a:cs typeface="Arial"/>
              </a:rPr>
              <a:t>Status </a:t>
            </a:r>
            <a:r>
              <a:rPr lang="en-US" sz="1800" spc="-5" dirty="0">
                <a:cs typeface="Arial"/>
              </a:rPr>
              <a:t>of ongoing </a:t>
            </a:r>
            <a:r>
              <a:rPr lang="en-US" sz="1800" spc="-5" dirty="0" smtClean="0">
                <a:cs typeface="Arial"/>
              </a:rPr>
              <a:t>consultations</a:t>
            </a:r>
          </a:p>
          <a:p>
            <a:pPr marL="230188" marR="117475" indent="-230188" algn="just">
              <a:buFont typeface="Times New Roman" pitchFamily="16" charset="0"/>
              <a:buChar char="•"/>
              <a:tabLst>
                <a:tab pos="230188" algn="l"/>
              </a:tabLst>
            </a:pPr>
            <a:r>
              <a:rPr lang="en-US" sz="1800" i="1" spc="-5" dirty="0">
                <a:solidFill>
                  <a:srgbClr val="00B050"/>
                </a:solidFill>
                <a:cs typeface="Arial"/>
              </a:rPr>
              <a:t>Review and Motion:  </a:t>
            </a:r>
            <a:r>
              <a:rPr lang="en-US" sz="1800" i="1" spc="-5" dirty="0" smtClean="0">
                <a:solidFill>
                  <a:srgbClr val="00B050"/>
                </a:solidFill>
                <a:cs typeface="Arial"/>
              </a:rPr>
              <a:t>Japan MIC’s consultation</a:t>
            </a:r>
          </a:p>
          <a:p>
            <a:pPr marL="230188" marR="117475" indent="-230188" algn="just">
              <a:buFont typeface="Times New Roman" pitchFamily="16" charset="0"/>
              <a:buChar char="•"/>
              <a:tabLst>
                <a:tab pos="230188" algn="l"/>
              </a:tabLst>
            </a:pPr>
            <a:r>
              <a:rPr lang="en-US" sz="1800" i="1" dirty="0" smtClean="0">
                <a:solidFill>
                  <a:srgbClr val="00B050"/>
                </a:solidFill>
              </a:rPr>
              <a:t>Review:  </a:t>
            </a:r>
            <a:r>
              <a:rPr lang="en-US" sz="1800" i="1" dirty="0">
                <a:solidFill>
                  <a:srgbClr val="00B050"/>
                </a:solidFill>
              </a:rPr>
              <a:t>ITU-R Working Party 5A </a:t>
            </a:r>
            <a:r>
              <a:rPr lang="en-US" sz="1800" i="1" dirty="0" smtClean="0">
                <a:solidFill>
                  <a:srgbClr val="00B050"/>
                </a:solidFill>
              </a:rPr>
              <a:t>submissions (if time permits)</a:t>
            </a: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General </a:t>
            </a:r>
            <a:r>
              <a:rPr lang="en-US" sz="1800" spc="-5" dirty="0">
                <a:cs typeface="Arial"/>
              </a:rPr>
              <a:t>discussion </a:t>
            </a:r>
            <a:r>
              <a:rPr lang="en-US" sz="1800" spc="-5" dirty="0" smtClean="0">
                <a:cs typeface="Arial"/>
              </a:rPr>
              <a:t>items</a:t>
            </a:r>
          </a:p>
          <a:p>
            <a:pPr marL="230188" marR="117475" indent="-230188" algn="just">
              <a:buFont typeface="Times New Roman" pitchFamily="16" charset="0"/>
              <a:buChar char="•"/>
              <a:tabLst>
                <a:tab pos="230188" algn="l"/>
              </a:tabLst>
            </a:pPr>
            <a:r>
              <a:rPr lang="en-US" sz="1800" spc="-5" dirty="0" smtClean="0">
                <a:cs typeface="Arial"/>
              </a:rPr>
              <a:t>Reminder (weekly meeting schedule and mixed-mode meeting reservation) </a:t>
            </a:r>
          </a:p>
          <a:p>
            <a:pPr marL="230188" marR="117475" indent="-230188" algn="just">
              <a:buFont typeface="Times New Roman" pitchFamily="16" charset="0"/>
              <a:buChar char="•"/>
              <a:tabLst>
                <a:tab pos="230188" algn="l"/>
              </a:tabLst>
            </a:pPr>
            <a:r>
              <a:rPr lang="en-US" sz="1800" spc="-5" dirty="0" smtClean="0">
                <a:latin typeface="+mj-lt"/>
                <a:cs typeface="Arial"/>
              </a:rPr>
              <a:t>Any </a:t>
            </a:r>
            <a:r>
              <a:rPr lang="en-US" sz="1800" spc="-5" dirty="0">
                <a:latin typeface="+mj-lt"/>
                <a:cs typeface="Arial"/>
              </a:rPr>
              <a:t>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72378</TotalTime>
  <Words>2021</Words>
  <Application>Microsoft Office PowerPoint</Application>
  <PresentationFormat>Widescreen</PresentationFormat>
  <Paragraphs>379</Paragraphs>
  <Slides>20</Slides>
  <Notes>17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 Unicode MS</vt:lpstr>
      <vt:lpstr>Monotype Sorts</vt:lpstr>
      <vt:lpstr>MS Gothic</vt:lpstr>
      <vt:lpstr>MS PGothic</vt:lpstr>
      <vt:lpstr>Arial</vt:lpstr>
      <vt:lpstr>Calibri</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Housekeeping reminder</vt:lpstr>
      <vt:lpstr>Agenda</vt:lpstr>
      <vt:lpstr>Administrative motions</vt:lpstr>
      <vt:lpstr>Status of ongoing consultations</vt:lpstr>
      <vt:lpstr>Japan MIC’s consultation (1)</vt:lpstr>
      <vt:lpstr>Japan MIC’s consultation (2)</vt:lpstr>
      <vt:lpstr>ITU-R Working Party 5A submissions</vt:lpstr>
      <vt:lpstr>General discussion items (1)</vt:lpstr>
      <vt:lpstr>General discussion items (2)</vt:lpstr>
      <vt:lpstr>Meeting schedule in the next 8 days</vt:lpstr>
      <vt:lpstr>Meeting and hotel reservation for the 2023 September interim</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18-23/0079r3</dc:title>
  <dc:creator/>
  <cp:keywords>3 August 2023</cp:keywords>
  <cp:lastModifiedBy>Edward Au</cp:lastModifiedBy>
  <cp:revision>5496</cp:revision>
  <cp:lastPrinted>1601-01-01T00:00:00Z</cp:lastPrinted>
  <dcterms:created xsi:type="dcterms:W3CDTF">2016-03-03T14:54:45Z</dcterms:created>
  <dcterms:modified xsi:type="dcterms:W3CDTF">2023-08-04T15:46:44Z</dcterms:modified>
  <cp:category>IEEE 802.18 RR-TAG agenda</cp:category>
</cp:coreProperties>
</file>