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5"/>
  </p:notesMasterIdLst>
  <p:handoutMasterIdLst>
    <p:handoutMasterId r:id="rId56"/>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47" r:id="rId25"/>
    <p:sldId id="1026" r:id="rId26"/>
    <p:sldId id="1027" r:id="rId27"/>
    <p:sldId id="1029" r:id="rId28"/>
    <p:sldId id="1036" r:id="rId29"/>
    <p:sldId id="1037" r:id="rId30"/>
    <p:sldId id="1038" r:id="rId31"/>
    <p:sldId id="1039" r:id="rId32"/>
    <p:sldId id="972" r:id="rId33"/>
    <p:sldId id="864" r:id="rId34"/>
    <p:sldId id="973" r:id="rId35"/>
    <p:sldId id="981" r:id="rId36"/>
    <p:sldId id="982" r:id="rId37"/>
    <p:sldId id="1024" r:id="rId38"/>
    <p:sldId id="1040" r:id="rId39"/>
    <p:sldId id="1041" r:id="rId40"/>
    <p:sldId id="1045" r:id="rId41"/>
    <p:sldId id="1042" r:id="rId42"/>
    <p:sldId id="1043" r:id="rId43"/>
    <p:sldId id="1046" r:id="rId44"/>
    <p:sldId id="1044" r:id="rId45"/>
    <p:sldId id="1025" r:id="rId46"/>
    <p:sldId id="978" r:id="rId47"/>
    <p:sldId id="900" r:id="rId48"/>
    <p:sldId id="1048" r:id="rId49"/>
    <p:sldId id="1033" r:id="rId50"/>
    <p:sldId id="1034" r:id="rId51"/>
    <p:sldId id="1035" r:id="rId52"/>
    <p:sldId id="887" r:id="rId53"/>
    <p:sldId id="888"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422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803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0846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247038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156234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02238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432326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025942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7162020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802.18-23/0061r1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4" Type="http://schemas.openxmlformats.org/officeDocument/2006/relationships/hyperlink" Target="https://www.soumu.go.jp/menu_news/s-news/01kiban12_02000150.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etsi.org/deliver/etsi_en/303600_303699/303687/01.01.01_6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7/july-2023-open-commission-meetin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2-04-0000-response-of-ieee-802-to-liaison-statement-from-etsi-isg-thz.pdf"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2-04-0000-response-of-ieee-802-to-liaison-statement-from-etsi-isg-thz.pdf"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ATLGH/G-IE23"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80"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30786376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7</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a:t>
                      </a:r>
                      <a:r>
                        <a:rPr lang="en-US" sz="1200" dirty="0" smtClean="0"/>
                        <a:t>Lyon</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18-23/0060r1.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a:t>
            </a:r>
            <a:r>
              <a:rPr lang="en-US" altLang="en-US" sz="1800"/>
              <a:t>of </a:t>
            </a:r>
            <a:r>
              <a:rPr lang="en-US" altLang="en-US" sz="1800" smtClean="0"/>
              <a:t>16 </a:t>
            </a:r>
            <a:r>
              <a:rPr lang="en-US" altLang="en-US" sz="1800" dirty="0" smtClean="0"/>
              <a:t>June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a:t>
            </a:r>
            <a:r>
              <a:rPr lang="en-US" altLang="en-US" sz="1600" dirty="0"/>
              <a:t>nearly 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CEST, 13 July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Japan MIC:  </a:t>
            </a:r>
            <a:r>
              <a:rPr lang="en-GB" sz="1600" u="sng" dirty="0">
                <a:hlinkClick r:id="rId4"/>
              </a:rPr>
              <a:t>Call for comments on the draft ministerial ordinance for partial revision of the Ordinance for Radio Equipment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5"/>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smtClean="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 </a:t>
            </a:r>
            <a:r>
              <a:rPr lang="en-US" sz="2800" dirty="0" smtClean="0">
                <a:solidFill>
                  <a:srgbClr val="0070C0"/>
                </a:solidFill>
              </a:rPr>
              <a:t>consultation on </a:t>
            </a:r>
            <a:r>
              <a:rPr lang="en-US" sz="2800" dirty="0" smtClean="0">
                <a:solidFill>
                  <a:srgbClr val="0070C0"/>
                </a:solidFill>
              </a:rPr>
              <a:t>6G</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cs typeface="Arial"/>
              </a:rPr>
              <a:t>The </a:t>
            </a:r>
            <a:r>
              <a:rPr lang="en-US" sz="1800" dirty="0">
                <a:cs typeface="Arial"/>
              </a:rPr>
              <a:t>development of 6G and possible implications for spectrum needs and guidance on the rollout of future wireless broadband </a:t>
            </a:r>
            <a:r>
              <a:rPr lang="en-US" sz="1800" dirty="0" smtClean="0">
                <a:cs typeface="Arial"/>
              </a:rPr>
              <a:t>networks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June </a:t>
            </a:r>
            <a:r>
              <a:rPr lang="en-US" sz="1600" spc="-5" dirty="0" smtClean="0">
                <a:cs typeface="Arial"/>
              </a:rPr>
              <a:t>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25 August 2023</a:t>
            </a:r>
            <a:endParaRPr lang="en-US" sz="1600" spc="-5" dirty="0" smtClean="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radio-spectrum-policy-group.ec.europa.eu/system/files/2023-06/RSPG23-026final-draft_RSPG_Opinion_on_6G_development_with_Annexes.pdf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2079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t>On 28 June 2023, version </a:t>
            </a:r>
            <a:r>
              <a:rPr lang="en-US" sz="1600" dirty="0"/>
              <a:t>1.1.0 of EN 303 687 </a:t>
            </a:r>
            <a:r>
              <a:rPr lang="en-US" sz="1600" dirty="0" smtClean="0"/>
              <a:t>passed ENAP.  </a:t>
            </a:r>
            <a:r>
              <a:rPr lang="en-US" sz="1600" dirty="0" smtClean="0">
                <a:hlinkClick r:id="rId3"/>
              </a:rPr>
              <a:t>Version 1.1.1</a:t>
            </a:r>
            <a:r>
              <a:rPr lang="en-US" sz="1600" dirty="0" smtClean="0"/>
              <a:t> with editorial changes is posted on 29 June 2023. ETSI </a:t>
            </a:r>
            <a:r>
              <a:rPr lang="en-US" sz="1600" dirty="0"/>
              <a:t>will ask the </a:t>
            </a:r>
            <a:r>
              <a:rPr lang="en-US" sz="1600" dirty="0" smtClean="0"/>
              <a:t>European Commission to </a:t>
            </a:r>
            <a:r>
              <a:rPr lang="en-US" sz="1600" dirty="0"/>
              <a:t>list version 1.1.1 of EN 303 687 in the</a:t>
            </a:r>
            <a:r>
              <a:rPr lang="en-US" sz="1600" dirty="0"/>
              <a:t/>
            </a:r>
            <a:br>
              <a:rPr lang="en-US" sz="1600" dirty="0"/>
            </a:br>
            <a:r>
              <a:rPr lang="en-US" sz="1600" dirty="0"/>
              <a:t>OJEU.</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July 2023 Open Commission Meeting</a:t>
            </a:r>
            <a:r>
              <a:rPr lang="en-US" sz="1600" dirty="0">
                <a:solidFill>
                  <a:schemeClr val="tx1"/>
                </a:solidFill>
              </a:rPr>
              <a:t> is scheduled at 10:30am ET on 20 July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808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18-23/00XXrX </a:t>
            </a:r>
            <a:r>
              <a:rPr lang="en-US" sz="1600" spc="-5" dirty="0" smtClean="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6555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smtClean="0">
                <a:solidFill>
                  <a:schemeClr val="tx1"/>
                </a:solidFill>
                <a:latin typeface="+mj-lt"/>
                <a:cs typeface="Arial" panose="020B0604020202020204" pitchFamily="34" charset="0"/>
              </a:rPr>
              <a:t>2023 July IEEE 802 plenary session is </a:t>
            </a:r>
            <a:r>
              <a:rPr lang="en-US" altLang="en-US" sz="1800" b="1" dirty="0" smtClean="0">
                <a:solidFill>
                  <a:schemeClr val="tx1"/>
                </a:solidFill>
                <a:latin typeface="+mj-lt"/>
                <a:cs typeface="Arial" panose="020B0604020202020204" pitchFamily="34" charset="0"/>
              </a:rPr>
              <a:t>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61762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It is anticipated that ETSI ISG THZ may send IEEE 802 LMSC a liaison by early July 2023 that may require a reply.</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18-23/00YYrY </a:t>
            </a:r>
            <a:r>
              <a:rPr lang="en-US" sz="1600" spc="-5" dirty="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445438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18-23/0060r0.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6735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a:t>
            </a:r>
            <a:r>
              <a:rPr lang="en-US" sz="2800" dirty="0" smtClean="0">
                <a:solidFill>
                  <a:srgbClr val="0070C0"/>
                </a:solidFill>
              </a:rPr>
              <a:t>meeting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18-23/00XXrX </a:t>
            </a:r>
            <a:r>
              <a:rPr lang="en-US" sz="1600" spc="-5" dirty="0" smtClean="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3066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#4 </a:t>
            </a:r>
            <a:r>
              <a:rPr lang="en-US" sz="1800" spc="-5" dirty="0" smtClean="0">
                <a:latin typeface="+mj-lt"/>
                <a:cs typeface="Arial"/>
              </a:rPr>
              <a:t>(External):  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response to the liaison </a:t>
            </a:r>
            <a:r>
              <a:rPr lang="en-US" sz="1800" spc="-5" dirty="0" smtClean="0">
                <a:latin typeface="+mj-lt"/>
                <a:cs typeface="Arial"/>
              </a:rPr>
              <a:t>to </a:t>
            </a:r>
            <a:r>
              <a:rPr lang="en-US" sz="1800" dirty="0" smtClean="0"/>
              <a:t>the </a:t>
            </a:r>
            <a:r>
              <a:rPr lang="en-US" sz="1800" dirty="0"/>
              <a:t>6th Meeting of the APT Conference Preparatory Group for </a:t>
            </a:r>
            <a:r>
              <a:rPr lang="en-US" sz="1800" dirty="0" smtClean="0"/>
              <a:t>WRC-23 (</a:t>
            </a:r>
            <a:r>
              <a:rPr lang="en-US" sz="1800" spc="-5" dirty="0" smtClean="0">
                <a:latin typeface="+mj-lt"/>
                <a:cs typeface="Arial"/>
              </a:rPr>
              <a:t>APG23-6) </a:t>
            </a:r>
            <a:r>
              <a:rPr lang="en-US" sz="1800" spc="-5" dirty="0" smtClean="0">
                <a:latin typeface="+mj-lt"/>
                <a:cs typeface="Arial"/>
              </a:rPr>
              <a:t>for review and approval by the IEEE 802 LMSC for submission </a:t>
            </a:r>
            <a:r>
              <a:rPr lang="en-US" sz="1800" spc="-5" dirty="0" smtClean="0">
                <a:latin typeface="+mj-lt"/>
                <a:cs typeface="Arial"/>
              </a:rPr>
              <a:t>to </a:t>
            </a:r>
            <a:r>
              <a:rPr lang="en-US" sz="1800" dirty="0" smtClean="0"/>
              <a:t>APG</a:t>
            </a:r>
            <a:r>
              <a:rPr lang="en-US" sz="1800" spc="-5" dirty="0" smtClean="0">
                <a:latin typeface="+mj-lt"/>
                <a:cs typeface="Arial"/>
              </a:rPr>
              <a:t>. </a:t>
            </a:r>
            <a:r>
              <a:rPr lang="en-US" sz="1800" spc="-5" dirty="0" smtClean="0">
                <a:latin typeface="+mj-lt"/>
                <a:cs typeface="Arial"/>
              </a:rPr>
              <a:t>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Liaison statement to APG23-6 meeting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8644827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383857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a:t>
            </a:r>
            <a:r>
              <a:rPr lang="en-US" sz="2800" dirty="0" smtClean="0">
                <a:solidFill>
                  <a:srgbClr val="0070C0"/>
                </a:solidFill>
              </a:rPr>
              <a:t>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It is anticipated that ETSI ISG THZ may send IEEE 802 LMSC a liaison by early July 2023 that may require a reply.</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18-23/00YYrY </a:t>
            </a:r>
            <a:r>
              <a:rPr lang="en-US" sz="1600" spc="-5" dirty="0">
                <a:solidFill>
                  <a:srgbClr val="3333CC"/>
                </a:solidFill>
                <a:cs typeface="Arial"/>
              </a:rPr>
              <a:t>[To be uploaded]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9946334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#5 </a:t>
            </a:r>
            <a:r>
              <a:rPr lang="en-US" sz="1800" spc="-5" dirty="0" smtClean="0">
                <a:latin typeface="+mj-lt"/>
                <a:cs typeface="Arial"/>
              </a:rPr>
              <a:t>(External):  Move to approve document </a:t>
            </a:r>
            <a:r>
              <a:rPr lang="en-US" sz="1800" spc="-5" dirty="0" smtClean="0">
                <a:solidFill>
                  <a:srgbClr val="3333CC"/>
                </a:solidFill>
                <a:latin typeface="+mj-lt"/>
                <a:cs typeface="Arial"/>
              </a:rPr>
              <a:t>18-23/00YYrY [Placeholder] </a:t>
            </a:r>
            <a:r>
              <a:rPr lang="en-US" sz="1800" spc="-5" dirty="0" smtClean="0">
                <a:latin typeface="+mj-lt"/>
                <a:cs typeface="Arial"/>
              </a:rPr>
              <a:t>in response to the liaison </a:t>
            </a:r>
            <a:r>
              <a:rPr lang="en-US" sz="1800" spc="-5" dirty="0" smtClean="0">
                <a:latin typeface="+mj-lt"/>
                <a:cs typeface="Arial"/>
              </a:rPr>
              <a:t>statement from the ETSI </a:t>
            </a:r>
            <a:r>
              <a:rPr lang="en-US" sz="1800" dirty="0"/>
              <a:t>Industry Specification Group (ISG) for Terahertz Communications (THG) </a:t>
            </a:r>
            <a:r>
              <a:rPr lang="en-US" sz="1800" spc="-5" dirty="0" smtClean="0">
                <a:latin typeface="+mj-lt"/>
                <a:cs typeface="Arial"/>
              </a:rPr>
              <a:t>for </a:t>
            </a:r>
            <a:r>
              <a:rPr lang="en-US" sz="1800" spc="-5" dirty="0" smtClean="0">
                <a:latin typeface="+mj-lt"/>
                <a:cs typeface="Arial"/>
              </a:rPr>
              <a:t>review and approval by the IEEE 802 LMSC for submission </a:t>
            </a:r>
            <a:r>
              <a:rPr lang="en-US" sz="1800" spc="-5" dirty="0" smtClean="0">
                <a:latin typeface="+mj-lt"/>
                <a:cs typeface="Arial"/>
              </a:rPr>
              <a:t>to </a:t>
            </a:r>
            <a:r>
              <a:rPr lang="en-US" sz="1800" dirty="0" smtClean="0"/>
              <a:t>ETSI ISG THz</a:t>
            </a:r>
            <a:r>
              <a:rPr lang="en-US" sz="1800" spc="-5" dirty="0" smtClean="0">
                <a:latin typeface="+mj-lt"/>
                <a:cs typeface="Arial"/>
              </a:rPr>
              <a:t>. </a:t>
            </a:r>
            <a:r>
              <a:rPr lang="en-US" sz="1800" spc="-5" dirty="0" smtClean="0">
                <a:latin typeface="+mj-lt"/>
                <a:cs typeface="Arial"/>
              </a:rPr>
              <a:t>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smtClean="0"/>
              <a:t>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a:t>
            </a:r>
            <a:r>
              <a:rPr lang="en-US" sz="2800" dirty="0" smtClean="0">
                <a:solidFill>
                  <a:srgbClr val="0070C0"/>
                </a:solidFill>
              </a:rPr>
              <a:t>THz (2)</a:t>
            </a:r>
            <a:endParaRPr lang="en-US" sz="2800" dirty="0">
              <a:solidFill>
                <a:srgbClr val="0070C0"/>
              </a:solidFill>
            </a:endParaRPr>
          </a:p>
        </p:txBody>
      </p:sp>
    </p:spTree>
    <p:extLst>
      <p:ext uri="{BB962C8B-B14F-4D97-AF65-F5344CB8AC3E}">
        <p14:creationId xmlns:p14="http://schemas.microsoft.com/office/powerpoint/2010/main" val="2050724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28 July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t>until sold out or </a:t>
            </a:r>
            <a:r>
              <a:rPr lang="en-US" sz="1400" dirty="0" smtClean="0"/>
              <a:t>5pm ET, 25 August 2023 </a:t>
            </a:r>
            <a:r>
              <a:rPr lang="en-US" sz="1400" dirty="0"/>
              <a:t>whichever comes first</a:t>
            </a:r>
            <a:r>
              <a:rPr lang="en-US" sz="1400" dirty="0" smtClean="0"/>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5729765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a:t>
            </a:r>
            <a:r>
              <a:rPr lang="en-US" sz="1800" spc="-5" dirty="0" smtClean="0">
                <a:latin typeface="+mj-lt"/>
                <a:cs typeface="Arial"/>
              </a:rPr>
              <a:t>(Internal):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a:t>
            </a:r>
            <a:r>
              <a:rPr lang="en-US" sz="2800" dirty="0" smtClean="0">
                <a:solidFill>
                  <a:srgbClr val="0070C0"/>
                </a:solidFill>
              </a:rPr>
              <a:t>November </a:t>
            </a:r>
            <a:r>
              <a:rPr lang="en-US" sz="2800" dirty="0" smtClean="0">
                <a:solidFill>
                  <a:srgbClr val="0070C0"/>
                </a:solidFill>
              </a:rPr>
              <a:t>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a:t>
            </a:r>
            <a:r>
              <a:rPr lang="en-US" sz="1600" b="0"/>
              <a:t>:  </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69331</TotalTime>
  <Words>3194</Words>
  <Application>Microsoft Office PowerPoint</Application>
  <PresentationFormat>Widescreen</PresentationFormat>
  <Paragraphs>602</Paragraphs>
  <Slides>53</Slides>
  <Notes>31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EC RSPG consultation on 6G</vt:lpstr>
      <vt:lpstr>General discussion items (1)</vt:lpstr>
      <vt:lpstr>General discussion items (2)</vt:lpstr>
      <vt:lpstr>PowerPoint Presentation</vt:lpstr>
      <vt:lpstr>PowerPoint Presentation</vt:lpstr>
      <vt:lpstr>Liaison statement to APG23-6 meeting</vt:lpstr>
      <vt:lpstr>PowerPoint Presentation</vt:lpstr>
      <vt:lpstr>Reply to Liaison Statement from the ETSI ISG THz</vt:lpstr>
      <vt:lpstr>PowerPoint Presentation</vt:lpstr>
      <vt:lpstr>Recess until Thursday AM1, 13 July 2023</vt:lpstr>
      <vt:lpstr>PowerPoint Presentation</vt:lpstr>
      <vt:lpstr>PowerPoint Presentation</vt:lpstr>
      <vt:lpstr>Review and approve the 802.18 closing agenda</vt:lpstr>
      <vt:lpstr>PowerPoint Presentation</vt:lpstr>
      <vt:lpstr>PowerPoint Presentation</vt:lpstr>
      <vt:lpstr>Liaison statement to APG23-6 meeting (1)</vt:lpstr>
      <vt:lpstr>Liaison statement to APG23-6 meeting (2)</vt:lpstr>
      <vt:lpstr>PowerPoint Presentation</vt:lpstr>
      <vt:lpstr>Reply to Liaison Statement from the ETSI ISG THz (1)</vt:lpstr>
      <vt:lpstr>Reply to Liaison Statement from the ETSI ISG THz (2)</vt:lpstr>
      <vt:lpstr>PowerPoint Presentation</vt:lpstr>
      <vt:lpstr>Enrichment activities</vt:lpstr>
      <vt:lpstr>PowerPoint Presentation</vt:lpstr>
      <vt:lpstr>Future RR-TAG meetings</vt:lpstr>
      <vt:lpstr>Meeting and hotel reservation for the 2023 September interim</vt:lpstr>
      <vt:lpstr>Administrative motion on the weekly teleconference calls</vt:lpstr>
      <vt:lpstr>Type of participation for the 2023 September wireless interim</vt:lpstr>
      <vt:lpstr>Type of participation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18-23/0061r1</dc:title>
  <dc:creator>Edward Au</dc:creator>
  <cp:keywords>2023 July RR-TAG Supplementary Materials</cp:keywords>
  <cp:lastModifiedBy>Edward Au</cp:lastModifiedBy>
  <cp:revision>4917</cp:revision>
  <cp:lastPrinted>1601-01-01T00:00:00Z</cp:lastPrinted>
  <dcterms:created xsi:type="dcterms:W3CDTF">2016-03-03T14:54:45Z</dcterms:created>
  <dcterms:modified xsi:type="dcterms:W3CDTF">2023-07-05T12:53:01Z</dcterms:modified>
  <cp:category>IEEE 802.18 RR-TAG </cp:category>
</cp:coreProperties>
</file>