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907" r:id="rId12"/>
    <p:sldId id="906" r:id="rId13"/>
    <p:sldId id="877" r:id="rId14"/>
    <p:sldId id="882" r:id="rId15"/>
    <p:sldId id="901" r:id="rId16"/>
    <p:sldId id="898" r:id="rId17"/>
    <p:sldId id="905"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82" d="100"/>
          <a:sy n="82" d="100"/>
        </p:scale>
        <p:origin x="994"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3/22/2023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0529919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69767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470845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March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802.18-23/0034r0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31-00-0000-weekly-teleconference-minutes-23-february-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www.itu.int/dms_pub/itu-r/md/00/sg05/cir/R00-SG05-CIR-0105!!PDF-E.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35-00-0000-proposed-modifications-to-itu-r-m-1450-5-for-may-2023-wp5a-meeting.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radio-spectrum-policy-group.ec.europa.eu/system/files/2023-02/RSPG23-014final-sub-group-Climate_Change_Questionnaire-2023_0.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8" Type="http://schemas.openxmlformats.org/officeDocument/2006/relationships/hyperlink" Target="https://digital-strategy.ec.europa.eu/en/consultations/future-electronic-communications-sector-and-its-infrastructure" TargetMode="External"/><Relationship Id="rId3" Type="http://schemas.openxmlformats.org/officeDocument/2006/relationships/hyperlink" Target="https://mentor.ieee.org/802.18/dcn/22/18-22-0035-64-0000-status-of-ongoing-consultations-and-tag-documents-for-approval.docx" TargetMode="External"/><Relationship Id="rId7" Type="http://schemas.openxmlformats.org/officeDocument/2006/relationships/hyperlink" Target="https://www.rabc-cccr.ca/ised-radio-standards-specification-rss-247-issue-3-february-2023-digital-transmission-systems-dtss-frequency-hopping-systems-fhss-and-licence-exempt-local-area-network-le-lan-devic/"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www.cept.org/files/9522/Draft%20CEPT%20Report%2084.docx" TargetMode="External"/><Relationship Id="rId5" Type="http://schemas.openxmlformats.org/officeDocument/2006/relationships/hyperlink" Target="https://ntia.gov/issues/national-spectrum-strategy/request-comments" TargetMode="External"/><Relationship Id="rId4" Type="http://schemas.openxmlformats.org/officeDocument/2006/relationships/hyperlink" Target="https://radio-spectrum-policy-group.ec.europa.eu/system/files/2023-02/RSPG23-014final-sub-group-Climate_Change_Questionnaire-2023_0.pdf" TargetMode="External"/><Relationship Id="rId9"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news-events/events/2023/03/march-2023-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3/04/april-2023-open-commission-meetin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acma.gov.au/sites/default/files/2023-03/Terahertz%20use-cases%20and%20regulatory%20models_information%20paper.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event/50361706/owner/198/home"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ocuments?is_dcn=207&amp;is_year=2021"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March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23 March </a:t>
            </a:r>
            <a:r>
              <a:rPr lang="en-GB" sz="2000" b="0" dirty="0"/>
              <a:t>2023</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1695817213"/>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spid="_x0000_s1076"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the </a:t>
            </a:r>
            <a:r>
              <a:rPr lang="en-US" sz="1800" spc="-5" dirty="0" smtClean="0">
                <a:latin typeface="+mj-lt"/>
                <a:cs typeface="Arial"/>
              </a:rPr>
              <a:t>23 </a:t>
            </a:r>
            <a:r>
              <a:rPr lang="en-US" sz="1800" spc="-5" dirty="0">
                <a:latin typeface="+mj-lt"/>
                <a:cs typeface="Arial"/>
              </a:rPr>
              <a:t>February 2023 RR-TAG call as shown in the document </a:t>
            </a:r>
            <a:r>
              <a:rPr lang="en-US" sz="1800" spc="-5" dirty="0" smtClean="0">
                <a:solidFill>
                  <a:srgbClr val="FF0000"/>
                </a:solidFill>
                <a:latin typeface="+mj-lt"/>
                <a:cs typeface="Arial"/>
                <a:hlinkClick r:id="rId3"/>
              </a:rPr>
              <a:t>18-23/0031r0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a:t>
            </a:r>
            <a:r>
              <a:rPr lang="en-US" sz="2800" dirty="0" smtClean="0">
                <a:solidFill>
                  <a:srgbClr val="0070C0"/>
                </a:solidFill>
              </a:rPr>
              <a:t>submission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US" sz="1800" spc="-5" dirty="0">
                <a:cs typeface="Arial"/>
              </a:rPr>
              <a:t>Next ITU-R Working Party 5A meeting:  </a:t>
            </a:r>
          </a:p>
          <a:p>
            <a:pPr marL="630238" marR="117475" lvl="1" indent="-230188" algn="just">
              <a:buChar char="•"/>
              <a:tabLst>
                <a:tab pos="230188" algn="l"/>
              </a:tabLst>
            </a:pPr>
            <a:r>
              <a:rPr lang="en-US" sz="1600" spc="-5" dirty="0">
                <a:cs typeface="Arial"/>
              </a:rPr>
              <a:t>9~ 18 May, 2023</a:t>
            </a:r>
          </a:p>
          <a:p>
            <a:pPr marL="230188" marR="117475" indent="-230188" algn="just">
              <a:spcBef>
                <a:spcPts val="1800"/>
              </a:spcBef>
              <a:buChar char="•"/>
              <a:tabLst>
                <a:tab pos="230188" algn="l"/>
              </a:tabLst>
            </a:pPr>
            <a:r>
              <a:rPr lang="en-US" sz="1800" spc="-5" dirty="0">
                <a:cs typeface="Arial"/>
              </a:rPr>
              <a:t>Deadline for contribution submission:  </a:t>
            </a:r>
          </a:p>
          <a:p>
            <a:pPr marL="630238" marR="117475" lvl="1" indent="-230188" algn="just">
              <a:buChar char="•"/>
              <a:tabLst>
                <a:tab pos="230188" algn="l"/>
              </a:tabLst>
            </a:pPr>
            <a:r>
              <a:rPr lang="en-US" sz="1600" spc="-5" dirty="0">
                <a:cs typeface="Arial"/>
              </a:rPr>
              <a:t>16:00 UTC, 2 May, </a:t>
            </a:r>
            <a:r>
              <a:rPr lang="en-US" sz="1600" spc="-5" dirty="0" smtClean="0">
                <a:cs typeface="Arial"/>
              </a:rPr>
              <a:t>2022</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13 April 2023</a:t>
            </a:r>
            <a:endParaRPr lang="en-US" sz="16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a:cs typeface="Arial"/>
                <a:hlinkClick r:id="rId3"/>
              </a:rPr>
              <a:t>https://www.itu.int/dms_pub/itu-r/md/00/sg05/cir/R00-SG05-CIR-0105!!PDF-E.pdf</a:t>
            </a:r>
            <a:r>
              <a:rPr lang="en-US" sz="1600" spc="-5" dirty="0">
                <a:cs typeface="Arial"/>
              </a:rPr>
              <a:t> </a:t>
            </a:r>
          </a:p>
          <a:p>
            <a:pPr marL="230188" marR="117475" indent="-230188" algn="just">
              <a:spcBef>
                <a:spcPts val="1800"/>
              </a:spcBef>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submission</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cs typeface="Arial"/>
                <a:hlinkClick r:id="rId4"/>
              </a:rPr>
              <a:t>18-23/0035r0</a:t>
            </a:r>
            <a:r>
              <a:rPr lang="en-US" sz="1600" spc="-5" dirty="0" smtClean="0">
                <a:cs typeface="Arial"/>
              </a:rPr>
              <a:t>:  </a:t>
            </a:r>
            <a:r>
              <a:rPr lang="en-US" sz="1600" dirty="0"/>
              <a:t>Proposed modifications to ITU-R M.1450-5 for </a:t>
            </a:r>
            <a:r>
              <a:rPr lang="en-US" sz="1600" dirty="0" smtClean="0"/>
              <a:t>May 2023 WP5A meeting</a:t>
            </a:r>
          </a:p>
          <a:p>
            <a:pPr marL="630238" marR="117475" lvl="1" indent="-230188" algn="just">
              <a:spcBef>
                <a:spcPts val="600"/>
              </a:spcBef>
              <a:buChar char="•"/>
              <a:tabLst>
                <a:tab pos="230188" algn="l"/>
              </a:tabLst>
            </a:pPr>
            <a:endParaRPr lang="en-US" sz="1400" spc="-5" dirty="0">
              <a:latin typeface="Arial"/>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176727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Questionnaire </a:t>
            </a:r>
            <a:r>
              <a:rPr lang="en-US" sz="1800" spc="-5" dirty="0">
                <a:solidFill>
                  <a:schemeClr val="tx1"/>
                </a:solidFill>
                <a:cs typeface="Arial"/>
              </a:rPr>
              <a:t>on the Role of Radio Spectrum Policy to help combat Climate </a:t>
            </a:r>
            <a:r>
              <a:rPr lang="en-US" sz="1800" spc="-5" dirty="0" smtClean="0">
                <a:solidFill>
                  <a:schemeClr val="tx1"/>
                </a:solidFill>
                <a:cs typeface="Arial"/>
              </a:rPr>
              <a:t>Change</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15 February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12 April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30 March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radio-spectrum-policy-group.ec.europa.eu/system/files/2023-02/RSPG23-014final-sub-group-Climate_Change_Questionnaire-2023_0.pdf</a:t>
            </a:r>
            <a:r>
              <a:rPr lang="en-US" sz="1600" spc="-5" dirty="0" smtClean="0">
                <a:cs typeface="Arial"/>
              </a:rPr>
              <a:t> </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Draft response</a:t>
            </a:r>
            <a:endParaRPr lang="en-US" sz="1800" spc="-5" dirty="0">
              <a:cs typeface="Arial"/>
            </a:endParaRPr>
          </a:p>
          <a:p>
            <a:pPr marL="630238" marR="117475" lvl="1" indent="-230188" algn="just">
              <a:buChar char="•"/>
              <a:tabLst>
                <a:tab pos="230188" algn="l"/>
              </a:tabLst>
            </a:pPr>
            <a:r>
              <a:rPr lang="en-US" sz="1600" spc="-5" dirty="0" smtClean="0">
                <a:cs typeface="Arial"/>
              </a:rPr>
              <a:t>18-23/00XXr0 [Placeholder]</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3201152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18-22/0035r64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30 March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 RSPG:  </a:t>
            </a:r>
            <a:r>
              <a:rPr lang="en-US" sz="1400" spc="-5" dirty="0">
                <a:solidFill>
                  <a:schemeClr val="tx1"/>
                </a:solidFill>
                <a:cs typeface="Arial"/>
                <a:hlinkClick r:id="rId4"/>
              </a:rPr>
              <a:t>Questionnaire on the Role of Radio Spectrum Policy to help combat Climate </a:t>
            </a:r>
            <a:r>
              <a:rPr lang="en-US" sz="1400" spc="-5" dirty="0" smtClean="0">
                <a:solidFill>
                  <a:schemeClr val="tx1"/>
                </a:solidFill>
                <a:cs typeface="Arial"/>
                <a:hlinkClick r:id="rId4"/>
              </a:rPr>
              <a:t>Change</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4 April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US NTIA:  </a:t>
            </a:r>
            <a:r>
              <a:rPr lang="en-GB" sz="1400" u="sng" dirty="0">
                <a:hlinkClick r:id="rId5"/>
              </a:rPr>
              <a:t>Development of a National Spectrum Strategy [Docket Number: 230308–0068]</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CEPT </a:t>
            </a:r>
            <a:r>
              <a:rPr lang="en-US" sz="1400" spc="-5" dirty="0">
                <a:solidFill>
                  <a:schemeClr val="tx1"/>
                </a:solidFill>
                <a:cs typeface="Arial"/>
              </a:rPr>
              <a:t>ECC:  </a:t>
            </a:r>
            <a:r>
              <a:rPr lang="en-US" sz="1400" spc="-5" dirty="0">
                <a:solidFill>
                  <a:schemeClr val="tx1"/>
                </a:solidFill>
                <a:cs typeface="Arial"/>
                <a:hlinkClick r:id="rId6"/>
              </a:rPr>
              <a:t>CEPT Draft Report 84 (</a:t>
            </a:r>
            <a:r>
              <a:rPr lang="en-GB" sz="1400" dirty="0">
                <a:hlinkClick r:id="rId6"/>
              </a:rPr>
              <a:t>Report from CEPT to the European Commission in response to the Permanent Mandate on UWB</a:t>
            </a:r>
            <a:r>
              <a:rPr lang="en-US" sz="1400" dirty="0">
                <a:hlinkClick r:id="rId6"/>
              </a:rPr>
              <a:t>)</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20 April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7"/>
              </a:rPr>
              <a:t>RSS-247 Issue 3 – DTS FHS and LE-LAN – Draft for consultation</a:t>
            </a:r>
            <a:endParaRPr lang="en-US" sz="1400" dirty="0">
              <a:solidFill>
                <a:schemeClr val="tx1"/>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4 May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European Commission:  </a:t>
            </a:r>
            <a:r>
              <a:rPr lang="en-GB" sz="1400" u="sng" dirty="0">
                <a:hlinkClick r:id="rId8"/>
              </a:rPr>
              <a:t>The future of the electronic communications sector and its infrastructure</a:t>
            </a:r>
            <a:endParaRPr lang="en-US" sz="1400" dirty="0"/>
          </a:p>
          <a:p>
            <a:pPr marL="1487488" marR="117475" lvl="3"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BRAN</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March Open Commission Meeting</a:t>
            </a:r>
            <a:r>
              <a:rPr lang="en-US" sz="1600" dirty="0" smtClean="0">
                <a:solidFill>
                  <a:schemeClr val="tx1"/>
                </a:solidFill>
              </a:rPr>
              <a:t> was held at 10:30am ET on 16 March 2023.</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4"/>
              </a:rPr>
              <a:t>April Open Commission Meeting</a:t>
            </a:r>
            <a:r>
              <a:rPr lang="en-US" sz="1600" dirty="0" smtClean="0">
                <a:solidFill>
                  <a:schemeClr val="tx1"/>
                </a:solidFill>
              </a:rPr>
              <a:t> is scheduled at 10:30am ET on 20 April 2023.</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a:t>
            </a:r>
            <a:r>
              <a:rPr lang="en-US" sz="1800" dirty="0" smtClean="0">
                <a:solidFill>
                  <a:schemeClr val="tx1"/>
                </a:solidFill>
              </a:rPr>
              <a:t>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22 March 2023, </a:t>
            </a:r>
            <a:r>
              <a:rPr lang="en-US" sz="1600" dirty="0"/>
              <a:t>Australia ACMA published an </a:t>
            </a:r>
            <a:r>
              <a:rPr lang="en-US" sz="1600" dirty="0">
                <a:hlinkClick r:id="rId3"/>
              </a:rPr>
              <a:t>information paper</a:t>
            </a:r>
            <a:r>
              <a:rPr lang="en-US" sz="1600" dirty="0"/>
              <a:t> on THz use cases and regulatory models.  It summarizes not only the regulatory development in Australia and a few selected countries (including the US, UK, Canada, New Zealand, and Ireland), but also the possible use cases.  At the end of the information paper, it also emphasizes that Australia "welcomes approaches from any interested parties in undertaking technology trials".</a:t>
            </a:r>
            <a:r>
              <a:rPr lang="en-US" sz="1600" dirty="0">
                <a:solidFill>
                  <a:schemeClr val="tx1"/>
                </a:solidFill>
              </a:rPr>
              <a:t>	</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8 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214736808"/>
              </p:ext>
            </p:extLst>
          </p:nvPr>
        </p:nvGraphicFramePr>
        <p:xfrm>
          <a:off x="914400" y="1705690"/>
          <a:ext cx="10287000" cy="1838960"/>
        </p:xfrm>
        <a:graphic>
          <a:graphicData uri="http://schemas.openxmlformats.org/drawingml/2006/table">
            <a:tbl>
              <a:tblPr firstRow="1" bandRow="1">
                <a:tableStyleId>{21E4AEA4-8DFA-4A89-87EB-49C32662AFE0}</a:tableStyleId>
              </a:tblPr>
              <a:tblGrid>
                <a:gridCol w="2133600">
                  <a:extLst>
                    <a:ext uri="{9D8B030D-6E8A-4147-A177-3AD203B41FA5}">
                      <a16:colId xmlns:a16="http://schemas.microsoft.com/office/drawing/2014/main" xmlns="" val="20000"/>
                    </a:ext>
                  </a:extLst>
                </a:gridCol>
                <a:gridCol w="81534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r>
                        <a:rPr lang="en-US" sz="1500" strike="sngStrike" dirty="0">
                          <a:solidFill>
                            <a:schemeClr val="tx1"/>
                          </a:solidFill>
                        </a:rPr>
                        <a:t>ISUS</a:t>
                      </a:r>
                      <a:r>
                        <a:rPr lang="en-US" sz="1500" strike="sngStrike" baseline="0" dirty="0">
                          <a:solidFill>
                            <a:schemeClr val="tx1"/>
                          </a:solidFill>
                        </a:rPr>
                        <a:t> ad-hoc </a:t>
                      </a:r>
                      <a:r>
                        <a:rPr lang="en-US" sz="1500" strike="noStrike" baseline="0" dirty="0" smtClean="0">
                          <a:solidFill>
                            <a:schemeClr val="tx1"/>
                          </a:solidFill>
                        </a:rPr>
                        <a:t>[CANCELLED]</a:t>
                      </a:r>
                      <a:endParaRPr lang="en-US" sz="1500" strike="noStrike" dirty="0">
                        <a:solidFill>
                          <a:schemeClr val="tx1"/>
                        </a:solidFill>
                      </a:endParaRPr>
                    </a:p>
                  </a:txBody>
                  <a:tcPr/>
                </a:tc>
                <a:tc>
                  <a:txBody>
                    <a:bodyPr/>
                    <a:lstStyle/>
                    <a:p>
                      <a:r>
                        <a:rPr lang="en-US" sz="1500" strike="sngStrike" baseline="0" dirty="0">
                          <a:solidFill>
                            <a:schemeClr val="tx1"/>
                          </a:solidFill>
                        </a:rPr>
                        <a:t>Friday, </a:t>
                      </a:r>
                      <a:r>
                        <a:rPr lang="en-US" sz="1500" strike="sngStrike" baseline="0" dirty="0" smtClean="0">
                          <a:solidFill>
                            <a:schemeClr val="tx1"/>
                          </a:solidFill>
                        </a:rPr>
                        <a:t>24 March </a:t>
                      </a:r>
                      <a:r>
                        <a:rPr lang="en-US" sz="1500" strike="sngStrike" baseline="0" dirty="0">
                          <a:solidFill>
                            <a:schemeClr val="tx1"/>
                          </a:solidFill>
                        </a:rPr>
                        <a:t>2023, 12:00pm ET to 1:00pm ET</a:t>
                      </a:r>
                    </a:p>
                  </a:txBody>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30 March 2023</a:t>
                      </a:r>
                      <a:r>
                        <a:rPr lang="en-US" sz="1500" baseline="0" dirty="0"/>
                        <a:t>, 3:00pm ET to 3:55pm ET</a:t>
                      </a:r>
                      <a:endParaRPr lang="en-US" sz="1500" dirty="0"/>
                    </a:p>
                  </a:txBody>
                  <a:tcPr/>
                </a:tc>
                <a:extLst>
                  <a:ext uri="{0D108BD9-81ED-4DB2-BD59-A6C34878D82A}">
                    <a16:rowId xmlns:a16="http://schemas.microsoft.com/office/drawing/2014/main" xmlns="" val="10002"/>
                  </a:ext>
                </a:extLst>
              </a:tr>
              <a:tr h="370840">
                <a:tc>
                  <a:txBody>
                    <a:bodyPr/>
                    <a:lstStyle/>
                    <a:p>
                      <a:r>
                        <a:rPr lang="en-US" sz="1500" strike="sngStrike" dirty="0"/>
                        <a:t>ISUS</a:t>
                      </a:r>
                      <a:r>
                        <a:rPr lang="en-US" sz="1500" strike="sngStrike" baseline="0" dirty="0"/>
                        <a:t> ad-hoc </a:t>
                      </a:r>
                      <a:endParaRPr lang="en-US" sz="1500" strike="sngStrike" baseline="0" dirty="0" smtClean="0"/>
                    </a:p>
                    <a:p>
                      <a:r>
                        <a:rPr lang="en-US" sz="1500" strike="noStrike" baseline="0" dirty="0" smtClean="0">
                          <a:solidFill>
                            <a:schemeClr val="tx1"/>
                          </a:solidFill>
                        </a:rPr>
                        <a:t>[CANCELLED]</a:t>
                      </a:r>
                      <a:endParaRPr lang="en-US" sz="1500" strike="noStrike" dirty="0">
                        <a:solidFill>
                          <a:schemeClr val="tx1"/>
                        </a:solidFill>
                      </a:endParaRPr>
                    </a:p>
                  </a:txBody>
                  <a:tcPr/>
                </a:tc>
                <a:tc>
                  <a:txBody>
                    <a:bodyPr/>
                    <a:lstStyle/>
                    <a:p>
                      <a:r>
                        <a:rPr lang="en-US" sz="1500" strike="sngStrike" baseline="0" dirty="0"/>
                        <a:t>Friday, </a:t>
                      </a:r>
                      <a:r>
                        <a:rPr lang="en-US" sz="1500" strike="sngStrike" baseline="0" dirty="0" smtClean="0"/>
                        <a:t>31 March </a:t>
                      </a:r>
                      <a:r>
                        <a:rPr lang="en-US" sz="1500" strike="sngStrike" baseline="0" dirty="0"/>
                        <a:t>2023, 12:00pm ET to 1:00pm ET</a:t>
                      </a:r>
                    </a:p>
                  </a:txBody>
                  <a:tcPr/>
                </a:tc>
                <a:extLst>
                  <a:ext uri="{0D108BD9-81ED-4DB2-BD59-A6C34878D82A}">
                    <a16:rowId xmlns:a16="http://schemas.microsoft.com/office/drawing/2014/main" xmlns=""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dirty="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Registration until </a:t>
            </a:r>
            <a:r>
              <a:rPr lang="en-US" sz="1400" dirty="0" smtClean="0">
                <a:solidFill>
                  <a:srgbClr val="FF0000"/>
                </a:solidFill>
                <a:latin typeface="Times New Roman" panose="02020603050405020304" pitchFamily="18" charset="0"/>
                <a:ea typeface="Times New Roman" panose="02020603050405020304" pitchFamily="18" charset="0"/>
              </a:rPr>
              <a:t>31 March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31 March 2023</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31 March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35212574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wireless interim from 14 to 19 May, 2023</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March </a:t>
            </a:r>
            <a:r>
              <a:rPr lang="en-US" dirty="0"/>
              <a:t>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a:t>
            </a:r>
            <a:r>
              <a:rPr lang="en-US" altLang="en-US" sz="1800" b="1">
                <a:solidFill>
                  <a:schemeClr val="tx1"/>
                </a:solidFill>
                <a:latin typeface="+mj-lt"/>
                <a:cs typeface="Arial" panose="020B0604020202020204" pitchFamily="34" charset="0"/>
              </a:rPr>
              <a:t>of </a:t>
            </a:r>
            <a:r>
              <a:rPr lang="en-US" altLang="en-US" sz="1800" b="1" smtClean="0">
                <a:solidFill>
                  <a:schemeClr val="tx1"/>
                </a:solidFill>
                <a:latin typeface="+mj-lt"/>
                <a:cs typeface="Arial" panose="020B0604020202020204" pitchFamily="34" charset="0"/>
              </a:rPr>
              <a:t>20 </a:t>
            </a:r>
            <a:r>
              <a:rPr lang="en-US" altLang="en-US" sz="1800" b="1" dirty="0" smtClean="0">
                <a:solidFill>
                  <a:schemeClr val="tx1"/>
                </a:solidFill>
                <a:latin typeface="+mj-lt"/>
                <a:cs typeface="Arial" panose="020B0604020202020204" pitchFamily="34" charset="0"/>
              </a:rPr>
              <a:t>March </a:t>
            </a:r>
            <a:r>
              <a:rPr lang="en-US" altLang="en-US" sz="1800" b="1" dirty="0">
                <a:solidFill>
                  <a:schemeClr val="tx1"/>
                </a:solidFill>
                <a:latin typeface="+mj-lt"/>
                <a:cs typeface="Arial" panose="020B0604020202020204" pitchFamily="34" charset="0"/>
              </a:rPr>
              <a:t>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50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4</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14</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March </a:t>
            </a:r>
            <a:r>
              <a:rPr lang="en-US" dirty="0"/>
              <a:t>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March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IEEE-SA Standards Board Ops 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i="1" dirty="0">
                <a:solidFill>
                  <a:srgbClr val="00B050"/>
                </a:solidFill>
              </a:rPr>
              <a:t>Review:  ITU-R Working Party 5A </a:t>
            </a:r>
            <a:r>
              <a:rPr lang="en-US" sz="1800" i="1" dirty="0" smtClean="0">
                <a:solidFill>
                  <a:srgbClr val="00B050"/>
                </a:solidFill>
              </a:rPr>
              <a:t>submission</a:t>
            </a:r>
            <a:endParaRPr lang="en-US" sz="1800" spc="-5" dirty="0" smtClean="0">
              <a:cs typeface="Arial"/>
            </a:endParaRP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EU RSPG’s consultation on climate change</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endParaRPr lang="en-US" sz="1800" i="1" spc="-5" dirty="0">
              <a:solidFill>
                <a:srgbClr val="00B050"/>
              </a:solidFill>
              <a:cs typeface="Arial"/>
            </a:endParaRP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a:t>
            </a:r>
            <a:r>
              <a:rPr lang="en-US" sz="1800" spc="-5" dirty="0" smtClean="0">
                <a:cs typeface="Arial"/>
              </a:rPr>
              <a:t>2023 May interim</a:t>
            </a:r>
            <a:endParaRPr lang="en-US" sz="1800" spc="-5" dirty="0">
              <a:cs typeface="Arial"/>
            </a:endParaRP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71149</TotalTime>
  <Words>1744</Words>
  <Application>Microsoft Office PowerPoint</Application>
  <PresentationFormat>Widescreen</PresentationFormat>
  <Paragraphs>341</Paragraphs>
  <Slides>19</Slides>
  <Notes>16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ITU-R Working Party 5A submission</vt:lpstr>
      <vt:lpstr>EU RSPG consultation on climate change (1)</vt:lpstr>
      <vt:lpstr>Status of ongoing consultations</vt:lpstr>
      <vt:lpstr>General discussion items (1)</vt:lpstr>
      <vt:lpstr>General discussion items (2)</vt:lpstr>
      <vt:lpstr>Meeting schedule in the next 8 days</vt:lpstr>
      <vt:lpstr>Meeting and hotel reservation for the 2023 May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23/0034r0</dc:title>
  <dc:creator/>
  <cp:keywords>23 March 2023</cp:keywords>
  <cp:lastModifiedBy>Edward Au</cp:lastModifiedBy>
  <cp:revision>5212</cp:revision>
  <cp:lastPrinted>1601-01-01T00:00:00Z</cp:lastPrinted>
  <dcterms:created xsi:type="dcterms:W3CDTF">2016-03-03T14:54:45Z</dcterms:created>
  <dcterms:modified xsi:type="dcterms:W3CDTF">2023-03-22T11:25:15Z</dcterms:modified>
  <cp:category>IEEE 802.18 RR-TAG agenda</cp:category>
</cp:coreProperties>
</file>