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876" r:id="rId3"/>
    <p:sldId id="857" r:id="rId4"/>
    <p:sldId id="329" r:id="rId5"/>
    <p:sldId id="604" r:id="rId6"/>
    <p:sldId id="624" r:id="rId7"/>
    <p:sldId id="605" r:id="rId8"/>
    <p:sldId id="843" r:id="rId9"/>
    <p:sldId id="866" r:id="rId10"/>
    <p:sldId id="845" r:id="rId11"/>
    <p:sldId id="877" r:id="rId12"/>
    <p:sldId id="903" r:id="rId13"/>
    <p:sldId id="905" r:id="rId14"/>
    <p:sldId id="904" r:id="rId15"/>
    <p:sldId id="882" r:id="rId16"/>
    <p:sldId id="901" r:id="rId17"/>
    <p:sldId id="898" r:id="rId18"/>
    <p:sldId id="902" r:id="rId19"/>
    <p:sldId id="856" r:id="rId20"/>
    <p:sldId id="8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31"/>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62828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208793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50482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17822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February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802.18-23/0019r1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23-00-0000-teleconference-minutes-2-februar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55-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apps.anatel.gov.br/ParticipaAnatel/VisualizarTextoConsulta.aspx?TelaDeOrigem=2&amp;ConsultaId=10088"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3/18-23-0015-08-ISUS-isus-clean-version-of-spectrum-statement.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mentor.ieee.org/802.18/dcn/23/18-23-0017-01-ISUS-27-january-2023-isus-ad-hoc-agenda.pptx" TargetMode="Externa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news-events/events/2023/02/february-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https://www.apt.int/2023-APG23-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gt/218468247?gtid=348ecbb9bead68246538a44579a39b47"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February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9</a:t>
            </a:r>
            <a:r>
              <a:rPr lang="en-GB" sz="2000" b="0" dirty="0" smtClean="0"/>
              <a:t> February 2023</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2" name="Object 11"/>
          <p:cNvGraphicFramePr>
            <a:graphicFrameLocks noChangeAspect="1"/>
          </p:cNvGraphicFramePr>
          <p:nvPr>
            <p:extLst>
              <p:ext uri="{D42A27DB-BD31-4B8C-83A1-F6EECF244321}">
                <p14:modId xmlns:p14="http://schemas.microsoft.com/office/powerpoint/2010/main" val="1695817213"/>
              </p:ext>
            </p:extLst>
          </p:nvPr>
        </p:nvGraphicFramePr>
        <p:xfrm>
          <a:off x="2971801" y="4191000"/>
          <a:ext cx="8686799" cy="5181600"/>
        </p:xfrm>
        <a:graphic>
          <a:graphicData uri="http://schemas.openxmlformats.org/presentationml/2006/ole">
            <mc:AlternateContent xmlns:mc="http://schemas.openxmlformats.org/markup-compatibility/2006">
              <mc:Choice xmlns:v="urn:schemas-microsoft-com:vml" Requires="v">
                <p:oleObj spid="_x0000_s3293"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971801" y="4191000"/>
                        <a:ext cx="8686799"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p>
          <a:p>
            <a:pPr marL="400050" marR="117475" lvl="1" indent="0" algn="just">
              <a:tabLst>
                <a:tab pos="230188" algn="l"/>
              </a:tabLst>
            </a:pPr>
            <a:endParaRPr lang="en-US" sz="1400" spc="-5" dirty="0" smtClean="0">
              <a:latin typeface="+mj-lt"/>
              <a:cs typeface="Arial"/>
            </a:endParaRPr>
          </a:p>
          <a:p>
            <a:pPr marL="230188" marR="117475" indent="-230188" algn="just">
              <a:buChar char="•"/>
              <a:tabLst>
                <a:tab pos="230188" algn="l"/>
              </a:tabLst>
            </a:pPr>
            <a:r>
              <a:rPr lang="en-US" sz="1800" spc="-5" dirty="0" smtClean="0">
                <a:latin typeface="+mj-lt"/>
                <a:cs typeface="Arial"/>
              </a:rPr>
              <a:t>Motion </a:t>
            </a:r>
            <a:r>
              <a:rPr lang="en-US" sz="1800" spc="-5" dirty="0">
                <a:latin typeface="+mj-lt"/>
                <a:cs typeface="Arial"/>
              </a:rPr>
              <a:t>#</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2 February 2023 RR-TAG </a:t>
            </a:r>
            <a:r>
              <a:rPr lang="en-US" sz="1800" spc="-5" dirty="0">
                <a:latin typeface="+mj-lt"/>
                <a:cs typeface="Arial"/>
              </a:rPr>
              <a:t>call as shown in the document </a:t>
            </a:r>
            <a:r>
              <a:rPr lang="en-US" sz="1800" spc="-5" dirty="0" smtClean="0">
                <a:solidFill>
                  <a:srgbClr val="FF0000"/>
                </a:solidFill>
                <a:latin typeface="+mj-lt"/>
                <a:cs typeface="Arial"/>
                <a:hlinkClick r:id="rId3"/>
              </a:rPr>
              <a:t>18-23/0023r0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18-22/0035r55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ET, 9 February 2023:</a:t>
            </a:r>
          </a:p>
          <a:p>
            <a:pPr marL="1030288" marR="117475" lvl="2" indent="-230188" algn="just">
              <a:spcBef>
                <a:spcPts val="600"/>
              </a:spcBef>
              <a:buFont typeface="Times New Roman" pitchFamily="16" charset="0"/>
              <a:buChar char="•"/>
              <a:tabLst>
                <a:tab pos="230188" algn="l"/>
              </a:tabLst>
            </a:pPr>
            <a:r>
              <a:rPr lang="en-US" sz="1600" dirty="0"/>
              <a:t>Brazil ANATEL:  </a:t>
            </a:r>
            <a:r>
              <a:rPr lang="en-US" sz="1600" dirty="0">
                <a:hlinkClick r:id="rId4"/>
              </a:rPr>
              <a:t>Automated Frequency Coordination System (5.925-7.125 MHz band)</a:t>
            </a:r>
            <a:endParaRPr lang="en-GB" sz="1600" u="sng" dirty="0"/>
          </a:p>
          <a:p>
            <a:pPr marL="1030288" marR="117475" lvl="2" indent="-230188" algn="just">
              <a:spcBef>
                <a:spcPts val="600"/>
              </a:spcBef>
              <a:buFont typeface="Times New Roman" pitchFamily="16" charset="0"/>
              <a:buChar char="•"/>
              <a:tabLst>
                <a:tab pos="230188" algn="l"/>
              </a:tabLst>
            </a:pPr>
            <a:endParaRPr lang="en-US" sz="1400" dirty="0"/>
          </a:p>
          <a:p>
            <a:pPr marL="1487488" marR="117475" lvl="3"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48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smtClean="0">
                <a:latin typeface="+mj-lt"/>
              </a:rPr>
              <a:t>On 5 September 2018, 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230188" marR="117475" indent="-230188" algn="just">
              <a:buFont typeface="Times New Roman" pitchFamily="16" charset="0"/>
              <a:buChar char="•"/>
              <a:tabLst>
                <a:tab pos="230188" algn="l"/>
              </a:tabLst>
            </a:pPr>
            <a:r>
              <a:rPr lang="en-US" sz="1800" spc="-5" dirty="0">
                <a:cs typeface="Arial"/>
              </a:rPr>
              <a:t>Communications from IEEE 802 EC to IEEE 802.18 on 14 November 2022:</a:t>
            </a:r>
          </a:p>
          <a:p>
            <a:pPr marL="630238" lvl="1" indent="-230188" algn="just">
              <a:buFont typeface="Arial" panose="020B0604020202020204" pitchFamily="34" charset="0"/>
              <a:buChar char="•"/>
            </a:pPr>
            <a:r>
              <a:rPr lang="en-US" altLang="en-US" sz="1600" dirty="0">
                <a:cs typeface="Arial" panose="020B0604020202020204" pitchFamily="34" charset="0"/>
              </a:rPr>
              <a:t>Regarding the IEEE SA Policy Position statement on Intelligent Spectrum Allocation and Management.(approved on 5 September 2018), IEEE 802 EC understands that the recent development on “intelligent spectrum allocation and management” is taking place outside of the IEEE 802 and therefore, IEEE 802 EC understands IEEE 802.18’s recommendation not to prepare a revised position statement.</a:t>
            </a:r>
          </a:p>
          <a:p>
            <a:pPr marL="630238" lvl="1" indent="-230188" algn="just">
              <a:buFont typeface="Arial" panose="020B0604020202020204" pitchFamily="34" charset="0"/>
              <a:buChar char="•"/>
            </a:pPr>
            <a:r>
              <a:rPr lang="en-US" altLang="en-US" sz="1600" dirty="0">
                <a:cs typeface="Arial" panose="020B0604020202020204" pitchFamily="34" charset="0"/>
              </a:rPr>
              <a:t>Nevertheless, IEEE 802 EC believes that it is of strategically importance to have an Policy Statement about IEEE 802 wireless technologies, and therefore IEEE 802 EC tasks IEEE 802.18 to prepare a new IEEE SA Policy Position statement that covers the recent development of wireless technologies being standardized in IEEE 802.</a:t>
            </a: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1861988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a:t>
            </a:r>
            <a:r>
              <a:rPr lang="en-US" sz="2800" dirty="0" smtClean="0">
                <a:solidFill>
                  <a:srgbClr val="0070C0"/>
                </a:solidFill>
              </a:rPr>
              <a:t>(2)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732208197"/>
              </p:ext>
            </p:extLst>
          </p:nvPr>
        </p:nvGraphicFramePr>
        <p:xfrm>
          <a:off x="844697" y="1420277"/>
          <a:ext cx="10659232" cy="5029200"/>
        </p:xfrm>
        <a:graphic>
          <a:graphicData uri="http://schemas.openxmlformats.org/drawingml/2006/table">
            <a:tbl>
              <a:tblPr firstRow="1" bandRow="1">
                <a:tableStyleId>{93296810-A885-4BE3-A3E7-6D5BEEA58F35}</a:tableStyleId>
              </a:tblPr>
              <a:tblGrid>
                <a:gridCol w="6113383"/>
                <a:gridCol w="4545849"/>
              </a:tblGrid>
              <a:tr h="370840">
                <a:tc>
                  <a:txBody>
                    <a:bodyPr/>
                    <a:lstStyle/>
                    <a:p>
                      <a:r>
                        <a:rPr lang="en-US" sz="1300" dirty="0" smtClean="0"/>
                        <a:t>Milestone</a:t>
                      </a:r>
                      <a:endParaRPr lang="en-US" sz="1300" dirty="0"/>
                    </a:p>
                  </a:txBody>
                  <a:tcPr/>
                </a:tc>
                <a:tc>
                  <a:txBody>
                    <a:bodyPr/>
                    <a:lstStyle/>
                    <a:p>
                      <a:r>
                        <a:rPr lang="en-US" sz="1300" dirty="0" smtClean="0"/>
                        <a:t>Expected timeline</a:t>
                      </a:r>
                      <a:endParaRPr lang="en-US" sz="1300" dirty="0"/>
                    </a:p>
                  </a:txBody>
                  <a:tcPr/>
                </a:tc>
              </a:tr>
              <a:tr h="370840">
                <a:tc>
                  <a:txBody>
                    <a:bodyPr/>
                    <a:lstStyle/>
                    <a:p>
                      <a:r>
                        <a:rPr lang="en-US" sz="1300" dirty="0" smtClean="0"/>
                        <a:t>IEEE 802.18 approves the position statement</a:t>
                      </a:r>
                      <a:endParaRPr lang="en-US" sz="1300" dirty="0"/>
                    </a:p>
                  </a:txBody>
                  <a:tcPr/>
                </a:tc>
                <a:tc>
                  <a:txBody>
                    <a:bodyPr/>
                    <a:lstStyle/>
                    <a:p>
                      <a:r>
                        <a:rPr lang="en-US" sz="1300" dirty="0" smtClean="0"/>
                        <a:t>Tentatively today (9 February 2023)</a:t>
                      </a:r>
                      <a:endParaRPr lang="en-US" sz="1300" dirty="0"/>
                    </a:p>
                  </a:txBody>
                  <a:tcPr/>
                </a:tc>
              </a:tr>
              <a:tr h="370840">
                <a:tc>
                  <a:txBody>
                    <a:bodyPr/>
                    <a:lstStyle/>
                    <a:p>
                      <a:r>
                        <a:rPr lang="en-US" sz="1300" dirty="0" smtClean="0"/>
                        <a:t>IEEE 802 LMSC reviews</a:t>
                      </a:r>
                      <a:r>
                        <a:rPr lang="en-US" sz="1300" baseline="0" dirty="0" smtClean="0"/>
                        <a:t> the position statement</a:t>
                      </a:r>
                      <a:endParaRPr lang="en-US" sz="1300" dirty="0"/>
                    </a:p>
                  </a:txBody>
                  <a:tcPr/>
                </a:tc>
                <a:tc>
                  <a:txBody>
                    <a:bodyPr/>
                    <a:lstStyle/>
                    <a:p>
                      <a:r>
                        <a:rPr lang="en-US" sz="1300" dirty="0" smtClean="0"/>
                        <a:t>A</a:t>
                      </a:r>
                      <a:r>
                        <a:rPr lang="en-US" sz="1300" baseline="0" dirty="0" smtClean="0"/>
                        <a:t>fter the statement is approved by IEEE 802.18 till Wednesday, 15 March 2023</a:t>
                      </a:r>
                      <a:endParaRPr lang="en-US" sz="1300" dirty="0"/>
                    </a:p>
                  </a:txBody>
                  <a:tcPr/>
                </a:tc>
              </a:tr>
              <a:tr h="370840">
                <a:tc>
                  <a:txBody>
                    <a:bodyPr/>
                    <a:lstStyle/>
                    <a:p>
                      <a:r>
                        <a:rPr lang="en-US" sz="1300" dirty="0" smtClean="0"/>
                        <a:t>IEEE 802.18 addresses comments from</a:t>
                      </a:r>
                      <a:r>
                        <a:rPr lang="en-US" sz="1300" baseline="0" dirty="0" smtClean="0"/>
                        <a:t> IEEE 802 LMSC</a:t>
                      </a:r>
                      <a:endParaRPr lang="en-US" sz="13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t>Ongoing, </a:t>
                      </a:r>
                      <a:r>
                        <a:rPr lang="en-US" sz="1300" baseline="0" dirty="0" smtClean="0"/>
                        <a:t>till Thursday, 16 March 2023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aseline="0" dirty="0" smtClean="0"/>
                        <a:t>(IEEE 802.18 closing meeting in the IEEE 802 plenary)</a:t>
                      </a:r>
                      <a:endParaRPr lang="en-US" sz="1300" dirty="0" smtClean="0"/>
                    </a:p>
                  </a:txBody>
                  <a:tcPr/>
                </a:tc>
              </a:tr>
              <a:tr h="370840">
                <a:tc>
                  <a:txBody>
                    <a:bodyPr/>
                    <a:lstStyle/>
                    <a:p>
                      <a:r>
                        <a:rPr lang="en-US" sz="1300" dirty="0" smtClean="0"/>
                        <a:t>IEEE 802 LMSC considers a motion to approve the position statement</a:t>
                      </a:r>
                      <a:endParaRPr lang="en-US" sz="1300" dirty="0"/>
                    </a:p>
                  </a:txBody>
                  <a:tcPr/>
                </a:tc>
                <a:tc>
                  <a:txBody>
                    <a:bodyPr/>
                    <a:lstStyle/>
                    <a:p>
                      <a:r>
                        <a:rPr lang="en-US" sz="1300" dirty="0" smtClean="0"/>
                        <a:t>Friday, 17 March 2023</a:t>
                      </a:r>
                    </a:p>
                    <a:p>
                      <a:r>
                        <a:rPr lang="en-US" sz="1300" dirty="0" smtClean="0"/>
                        <a:t>(IEEE 802 </a:t>
                      </a:r>
                      <a:r>
                        <a:rPr lang="en-US" sz="1300" baseline="0" dirty="0" smtClean="0"/>
                        <a:t>EC closing meeting in the IEEE 802 plenary)</a:t>
                      </a:r>
                      <a:endParaRPr lang="en-US" sz="1300" dirty="0"/>
                    </a:p>
                  </a:txBody>
                  <a:tcPr/>
                </a:tc>
              </a:tr>
              <a:tr h="370840">
                <a:tc>
                  <a:txBody>
                    <a:bodyPr/>
                    <a:lstStyle/>
                    <a:p>
                      <a:r>
                        <a:rPr lang="en-US" sz="1300" dirty="0" smtClean="0"/>
                        <a:t>IEEE 802 LMSC submits the position </a:t>
                      </a:r>
                      <a:r>
                        <a:rPr lang="en-US" sz="1300" baseline="0" dirty="0" smtClean="0"/>
                        <a:t>to the IEEE SA Public Affairs (PA) team</a:t>
                      </a:r>
                      <a:endParaRPr lang="en-US" sz="1300" dirty="0"/>
                    </a:p>
                  </a:txBody>
                  <a:tcPr/>
                </a:tc>
                <a:tc>
                  <a:txBody>
                    <a:bodyPr/>
                    <a:lstStyle/>
                    <a:p>
                      <a:r>
                        <a:rPr lang="en-US" sz="1300" dirty="0" smtClean="0"/>
                        <a:t>After the</a:t>
                      </a:r>
                      <a:r>
                        <a:rPr lang="en-US" sz="1300" baseline="0" dirty="0" smtClean="0"/>
                        <a:t> statement is approved by IEEE 802 LMSC</a:t>
                      </a:r>
                      <a:endParaRPr lang="en-US" sz="1300" dirty="0"/>
                    </a:p>
                  </a:txBody>
                  <a:tcPr/>
                </a:tc>
              </a:tr>
              <a:tr h="370840">
                <a:tc>
                  <a:txBody>
                    <a:bodyPr/>
                    <a:lstStyle/>
                    <a:p>
                      <a:r>
                        <a:rPr lang="en-US" sz="1300" b="0" i="0" kern="1200" dirty="0" smtClean="0">
                          <a:solidFill>
                            <a:schemeClr val="dk1"/>
                          </a:solidFill>
                          <a:effectLst/>
                          <a:latin typeface="+mn-lt"/>
                          <a:ea typeface="+mn-ea"/>
                          <a:cs typeface="+mn-cs"/>
                        </a:rPr>
                        <a:t>SA PA staff will alert the Global Public Policy Committee (GPPC) and begin the process of sharing it with IEEE stakeholder groups (other standards committees, societies, initiatives) for awareness and input</a:t>
                      </a:r>
                      <a:endParaRPr lang="en-US" sz="1300" dirty="0"/>
                    </a:p>
                  </a:txBody>
                  <a:tcPr/>
                </a:tc>
                <a:tc>
                  <a:txBody>
                    <a:bodyPr/>
                    <a:lstStyle/>
                    <a:p>
                      <a:r>
                        <a:rPr lang="en-US" sz="1300" dirty="0" smtClean="0"/>
                        <a:t>It is a 2-week process.</a:t>
                      </a:r>
                      <a:r>
                        <a:rPr lang="en-US" sz="1300" baseline="0" dirty="0" smtClean="0"/>
                        <a:t> </a:t>
                      </a:r>
                      <a:r>
                        <a:rPr lang="en-US" sz="1300" dirty="0" smtClean="0"/>
                        <a:t>Exact</a:t>
                      </a:r>
                      <a:r>
                        <a:rPr lang="en-US" sz="1300" baseline="0" dirty="0" smtClean="0"/>
                        <a:t> date to be communicated by the IEEE SA PA staff.  As of now, let’s presume it is the last two weeks of March 2023.</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smtClean="0">
                          <a:solidFill>
                            <a:schemeClr val="dk1"/>
                          </a:solidFill>
                          <a:effectLst/>
                          <a:latin typeface="+mn-lt"/>
                          <a:ea typeface="+mn-ea"/>
                          <a:cs typeface="+mn-cs"/>
                        </a:rPr>
                        <a:t>Inputs </a:t>
                      </a:r>
                      <a:r>
                        <a:rPr lang="en-US" sz="1300" b="0" i="0" kern="1200" baseline="0" dirty="0" smtClean="0">
                          <a:solidFill>
                            <a:schemeClr val="dk1"/>
                          </a:solidFill>
                          <a:effectLst/>
                          <a:latin typeface="+mn-lt"/>
                          <a:ea typeface="+mn-ea"/>
                          <a:cs typeface="+mn-cs"/>
                        </a:rPr>
                        <a:t>received from any IEEE stakeholder groups</a:t>
                      </a:r>
                      <a:r>
                        <a:rPr lang="en-US" sz="1300" b="0" i="0" kern="1200" dirty="0" smtClean="0">
                          <a:solidFill>
                            <a:schemeClr val="dk1"/>
                          </a:solidFill>
                          <a:effectLst/>
                          <a:latin typeface="+mn-lt"/>
                          <a:ea typeface="+mn-ea"/>
                          <a:cs typeface="+mn-cs"/>
                        </a:rPr>
                        <a:t> will be shared with IEEE 802 LMSC</a:t>
                      </a:r>
                      <a:r>
                        <a:rPr lang="en-US" sz="1300" b="0" i="0" kern="1200" baseline="0" dirty="0" smtClean="0">
                          <a:solidFill>
                            <a:schemeClr val="dk1"/>
                          </a:solidFill>
                          <a:effectLst/>
                          <a:latin typeface="+mn-lt"/>
                          <a:ea typeface="+mn-ea"/>
                          <a:cs typeface="+mn-cs"/>
                        </a:rPr>
                        <a:t> </a:t>
                      </a:r>
                      <a:r>
                        <a:rPr lang="en-US" sz="1300" b="0" i="0" kern="1200" dirty="0" smtClean="0">
                          <a:solidFill>
                            <a:schemeClr val="dk1"/>
                          </a:solidFill>
                          <a:effectLst/>
                          <a:latin typeface="+mn-lt"/>
                          <a:ea typeface="+mn-ea"/>
                          <a:cs typeface="+mn-cs"/>
                        </a:rPr>
                        <a:t>for review and possible edits/another possible iteration, as deemed necessary.  The SA PA staff will also inform the GPPC that this process was completed and note input incorporated, as needed.</a:t>
                      </a:r>
                    </a:p>
                  </a:txBody>
                  <a:tcPr/>
                </a:tc>
                <a:tc>
                  <a:txBody>
                    <a:bodyPr/>
                    <a:lstStyle/>
                    <a:p>
                      <a:r>
                        <a:rPr lang="en-US" sz="1300" smtClean="0"/>
                        <a:t>April 2023</a:t>
                      </a:r>
                      <a:endParaRPr lang="en-US" sz="13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kern="1200" dirty="0" smtClean="0">
                          <a:solidFill>
                            <a:schemeClr val="dk1"/>
                          </a:solidFill>
                          <a:effectLst/>
                          <a:latin typeface="+mn-lt"/>
                          <a:ea typeface="+mn-ea"/>
                          <a:cs typeface="+mn-cs"/>
                        </a:rPr>
                        <a:t>The SA PA staff will get the updated draft statement from IEEE 802 LMSC to the IEEE SA Strategic Planning Coordination Committee (SPCC) for its next meeting,</a:t>
                      </a:r>
                      <a:r>
                        <a:rPr lang="en-US" sz="1300" b="0" i="0" kern="1200" baseline="0" dirty="0" smtClean="0">
                          <a:solidFill>
                            <a:schemeClr val="dk1"/>
                          </a:solidFill>
                          <a:effectLst/>
                          <a:latin typeface="+mn-lt"/>
                          <a:ea typeface="+mn-ea"/>
                          <a:cs typeface="+mn-cs"/>
                        </a:rPr>
                        <a:t> </a:t>
                      </a:r>
                      <a:r>
                        <a:rPr lang="en-US" sz="1300" b="0" i="0" kern="1200" dirty="0" smtClean="0">
                          <a:solidFill>
                            <a:schemeClr val="dk1"/>
                          </a:solidFill>
                          <a:effectLst/>
                          <a:latin typeface="+mn-lt"/>
                          <a:ea typeface="+mn-ea"/>
                          <a:cs typeface="+mn-cs"/>
                        </a:rPr>
                        <a:t>where it will be reviewed with a motion for recommendation to the </a:t>
                      </a:r>
                      <a:r>
                        <a:rPr lang="en-US" sz="1300" b="0" i="0" kern="1200" dirty="0" err="1" smtClean="0">
                          <a:solidFill>
                            <a:schemeClr val="dk1"/>
                          </a:solidFill>
                          <a:effectLst/>
                          <a:latin typeface="+mn-lt"/>
                          <a:ea typeface="+mn-ea"/>
                          <a:cs typeface="+mn-cs"/>
                        </a:rPr>
                        <a:t>BoG</a:t>
                      </a:r>
                      <a:r>
                        <a:rPr lang="en-US" sz="1300" b="0" i="0" kern="1200" dirty="0" smtClean="0">
                          <a:solidFill>
                            <a:schemeClr val="dk1"/>
                          </a:solidFill>
                          <a:effectLst/>
                          <a:latin typeface="+mn-lt"/>
                          <a:ea typeface="+mn-ea"/>
                          <a:cs typeface="+mn-cs"/>
                        </a:rPr>
                        <a:t> for review/approval at its 3-4 May meeting</a:t>
                      </a:r>
                    </a:p>
                  </a:txBody>
                  <a:tcPr/>
                </a:tc>
                <a:tc>
                  <a:txBody>
                    <a:bodyPr/>
                    <a:lstStyle/>
                    <a:p>
                      <a:r>
                        <a:rPr lang="en-US" sz="1300" dirty="0" smtClean="0"/>
                        <a:t>28 April, 2023</a:t>
                      </a:r>
                      <a:endParaRPr lang="en-US" sz="1300" dirty="0"/>
                    </a:p>
                  </a:txBody>
                  <a:tcPr/>
                </a:tc>
              </a:tr>
            </a:tbl>
          </a:graphicData>
        </a:graphic>
      </p:graphicFrame>
    </p:spTree>
    <p:extLst>
      <p:ext uri="{BB962C8B-B14F-4D97-AF65-F5344CB8AC3E}">
        <p14:creationId xmlns:p14="http://schemas.microsoft.com/office/powerpoint/2010/main" val="2074599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a:t>
            </a:r>
            <a:r>
              <a:rPr lang="en-US" sz="1800" spc="-5" dirty="0" smtClean="0">
                <a:latin typeface="+mj-lt"/>
                <a:cs typeface="Arial"/>
              </a:rPr>
              <a:t>the draft position statement on IEEE 802 wireless, </a:t>
            </a:r>
            <a:r>
              <a:rPr lang="en-US" sz="1800" spc="-5" dirty="0" smtClean="0">
                <a:solidFill>
                  <a:srgbClr val="3333CC"/>
                </a:solidFill>
                <a:latin typeface="+mj-lt"/>
                <a:cs typeface="Arial"/>
                <a:hlinkClick r:id="rId3"/>
              </a:rPr>
              <a:t>18-23/0015r8</a:t>
            </a:r>
            <a:r>
              <a:rPr lang="en-US" sz="1800" spc="-5" dirty="0" smtClean="0">
                <a:solidFill>
                  <a:srgbClr val="3333CC"/>
                </a:solidFill>
                <a:latin typeface="+mj-lt"/>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a:t>
            </a:r>
            <a:r>
              <a:rPr lang="en-US" sz="1800" spc="-5" dirty="0" smtClean="0">
                <a:latin typeface="+mj-lt"/>
                <a:cs typeface="Arial"/>
              </a:rPr>
              <a:t>to </a:t>
            </a:r>
            <a:r>
              <a:rPr lang="en-US" sz="1800" spc="-5" dirty="0">
                <a:latin typeface="+mj-lt"/>
                <a:cs typeface="Arial"/>
              </a:rPr>
              <a:t>IEEE SA Public Affairs </a:t>
            </a:r>
            <a:r>
              <a:rPr lang="en-US" sz="1800" spc="-5" dirty="0" smtClean="0">
                <a:latin typeface="+mj-lt"/>
                <a:cs typeface="Arial"/>
              </a:rPr>
              <a:t>team</a:t>
            </a:r>
            <a:r>
              <a:rPr lang="en-US" sz="1800" spc="-1" dirty="0" smtClean="0">
                <a:latin typeface="+mj-lt"/>
              </a:rPr>
              <a:t> </a:t>
            </a:r>
            <a:r>
              <a:rPr lang="en-US" sz="1800" spc="-5" dirty="0" smtClean="0">
                <a:latin typeface="+mj-lt"/>
                <a:cs typeface="Arial"/>
              </a:rPr>
              <a:t>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SA Position Statement on IEEE 802 wireless </a:t>
            </a:r>
            <a:r>
              <a:rPr lang="en-US" sz="2800" dirty="0" smtClean="0">
                <a:solidFill>
                  <a:srgbClr val="0070C0"/>
                </a:solidFill>
              </a:rPr>
              <a:t>(3)</a:t>
            </a:r>
            <a:endParaRPr lang="en-US" sz="2800" dirty="0">
              <a:solidFill>
                <a:srgbClr val="0070C0"/>
              </a:solidFill>
            </a:endParaRPr>
          </a:p>
        </p:txBody>
      </p:sp>
      <p:sp>
        <p:nvSpPr>
          <p:cNvPr id="11"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3" name="Rectangle 2"/>
          <p:cNvSpPr/>
          <p:nvPr/>
        </p:nvSpPr>
        <p:spPr>
          <a:xfrm>
            <a:off x="838200" y="6019800"/>
            <a:ext cx="6324600" cy="369332"/>
          </a:xfrm>
          <a:prstGeom prst="rect">
            <a:avLst/>
          </a:prstGeom>
        </p:spPr>
        <p:txBody>
          <a:bodyPr wrap="square">
            <a:spAutoFit/>
          </a:bodyPr>
          <a:lstStyle/>
          <a:p>
            <a:r>
              <a:rPr lang="en-US" sz="1800" b="1" dirty="0" smtClean="0">
                <a:solidFill>
                  <a:schemeClr val="tx1"/>
                </a:solidFill>
              </a:rPr>
              <a:t>NOTE - Motion result in </a:t>
            </a:r>
            <a:r>
              <a:rPr lang="en-US" sz="1800" b="1" dirty="0" smtClean="0">
                <a:solidFill>
                  <a:schemeClr val="tx1"/>
                </a:solidFill>
                <a:hlinkClick r:id="rId5"/>
              </a:rPr>
              <a:t>ISUS ad-hoc</a:t>
            </a:r>
            <a:r>
              <a:rPr lang="en-US" sz="1800" b="1" dirty="0" smtClean="0">
                <a:solidFill>
                  <a:schemeClr val="tx1"/>
                </a:solidFill>
              </a:rPr>
              <a:t>: 7 Yes, 0 No, 1 Abstain.</a:t>
            </a:r>
            <a:endParaRPr lang="en-US" sz="1800" b="1" dirty="0">
              <a:solidFill>
                <a:schemeClr val="tx1"/>
              </a:solidFill>
            </a:endParaRPr>
          </a:p>
        </p:txBody>
      </p:sp>
    </p:spTree>
    <p:extLst>
      <p:ext uri="{BB962C8B-B14F-4D97-AF65-F5344CB8AC3E}">
        <p14:creationId xmlns:p14="http://schemas.microsoft.com/office/powerpoint/2010/main" val="3116300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Europe, Middle East, and Africa</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EU</a:t>
            </a: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a:t>
            </a:r>
            <a:r>
              <a:rPr lang="en-US" sz="1600" dirty="0" smtClean="0">
                <a:hlinkClick r:id="rId3"/>
              </a:rPr>
              <a:t>February Open Commission Meeting</a:t>
            </a:r>
            <a:r>
              <a:rPr lang="en-US" sz="1600" dirty="0" smtClean="0"/>
              <a:t> is scheduled at 10:30am ET on 16 February 2023.</a:t>
            </a:r>
            <a:endParaRPr lang="en-US" sz="1600" dirty="0"/>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a:t>
            </a:r>
            <a:r>
              <a:rPr lang="en-US" sz="1800" spc="-5" dirty="0" smtClean="0">
                <a:cs typeface="Arial"/>
              </a:rPr>
              <a:t>Pacific</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APT</a:t>
            </a:r>
          </a:p>
          <a:p>
            <a:pPr marL="1030288" marR="117475" lvl="2" indent="-230188" algn="just">
              <a:buClrTx/>
              <a:buFont typeface="Times New Roman" pitchFamily="16" charset="0"/>
              <a:buChar char="•"/>
              <a:tabLst>
                <a:tab pos="230188" algn="l"/>
              </a:tabLst>
            </a:pPr>
            <a:r>
              <a:rPr lang="en-US" sz="1600" kern="1200" dirty="0">
                <a:solidFill>
                  <a:schemeClr val="tx1"/>
                </a:solidFill>
              </a:rPr>
              <a:t>The 5th Meeting of the APT Conference Preparatory Group for WRC-23 (</a:t>
            </a:r>
            <a:r>
              <a:rPr lang="en-US" sz="1600" kern="1200" dirty="0">
                <a:solidFill>
                  <a:schemeClr val="tx1"/>
                </a:solidFill>
                <a:hlinkClick r:id="rId3"/>
              </a:rPr>
              <a:t>APG23-5</a:t>
            </a:r>
            <a:r>
              <a:rPr lang="en-US" sz="1600" kern="1200" dirty="0" smtClean="0">
                <a:solidFill>
                  <a:schemeClr val="tx1"/>
                </a:solidFill>
              </a:rPr>
              <a:t>)</a:t>
            </a:r>
            <a:r>
              <a:rPr lang="en-US" sz="1600" dirty="0" smtClean="0"/>
              <a:t> will be held in Busan, Korea, from 20 February to 25 February, 2023.  </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 in the next 8 days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20552562"/>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2133600"/>
                <a:gridCol w="8153400"/>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ISUS</a:t>
                      </a:r>
                      <a:r>
                        <a:rPr lang="en-US" sz="1500" baseline="0" dirty="0" smtClean="0"/>
                        <a:t> ad-hoc </a:t>
                      </a:r>
                      <a:endParaRPr lang="en-US" sz="1500" dirty="0">
                        <a:solidFill>
                          <a:srgbClr val="FF0000"/>
                        </a:solidFill>
                      </a:endParaRPr>
                    </a:p>
                  </a:txBody>
                  <a:tcPr/>
                </a:tc>
                <a:tc>
                  <a:txBody>
                    <a:bodyPr/>
                    <a:lstStyle/>
                    <a:p>
                      <a:r>
                        <a:rPr lang="en-US" sz="1500" baseline="0" dirty="0" smtClean="0"/>
                        <a:t>Friday, 10 February 2023, 12:00pm ET to 1:00pm ET</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Weekly teleconference </a:t>
                      </a:r>
                    </a:p>
                  </a:txBody>
                  <a:tcPr/>
                </a:tc>
                <a:tc>
                  <a:txBody>
                    <a:bodyPr/>
                    <a:lstStyle/>
                    <a:p>
                      <a:r>
                        <a:rPr lang="en-US" sz="1500" dirty="0" smtClean="0"/>
                        <a:t>Thursday,</a:t>
                      </a:r>
                      <a:r>
                        <a:rPr lang="en-US" sz="1500" baseline="0" dirty="0" smtClean="0"/>
                        <a:t> 16 February 2023, 3:00pm ET to 3:55pm ET</a:t>
                      </a:r>
                      <a:endParaRPr lang="en-US" sz="1500" dirty="0"/>
                    </a:p>
                  </a:txBody>
                  <a:tcPr/>
                </a:tc>
              </a:tr>
              <a:tr h="370840">
                <a:tc>
                  <a:txBody>
                    <a:bodyPr/>
                    <a:lstStyle/>
                    <a:p>
                      <a:r>
                        <a:rPr lang="en-US" sz="1500" dirty="0" smtClean="0"/>
                        <a:t>ISUS</a:t>
                      </a:r>
                      <a:r>
                        <a:rPr lang="en-US" sz="1500" baseline="0" dirty="0" smtClean="0"/>
                        <a:t> ad-hoc </a:t>
                      </a:r>
                      <a:endParaRPr lang="en-US" sz="1500" dirty="0">
                        <a:solidFill>
                          <a:srgbClr val="FF0000"/>
                        </a:solidFill>
                      </a:endParaRPr>
                    </a:p>
                  </a:txBody>
                  <a:tcPr/>
                </a:tc>
                <a:tc>
                  <a:txBody>
                    <a:bodyPr/>
                    <a:lstStyle/>
                    <a:p>
                      <a:r>
                        <a:rPr lang="en-US" sz="1500" baseline="0" dirty="0" smtClean="0"/>
                        <a:t>Friday</a:t>
                      </a:r>
                      <a:r>
                        <a:rPr lang="en-US" sz="1500" baseline="0" smtClean="0"/>
                        <a:t>, 17 </a:t>
                      </a:r>
                      <a:r>
                        <a:rPr lang="en-US" sz="1500" baseline="0" dirty="0" smtClean="0"/>
                        <a:t>February 2023, 12:00pm ET to 1:00pm ET</a:t>
                      </a:r>
                    </a:p>
                  </a:txBody>
                  <a:tcP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reservation</a:t>
            </a:r>
            <a:r>
              <a:rPr lang="en-US" sz="1800" spc="-5" dirty="0" smtClean="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a:t>
            </a:r>
            <a:r>
              <a:rPr lang="en-US" sz="1400" dirty="0">
                <a:solidFill>
                  <a:schemeClr val="tx1"/>
                </a:solidFill>
                <a:latin typeface="Times New Roman" panose="02020603050405020304" pitchFamily="18" charset="0"/>
                <a:ea typeface="Times New Roman" panose="02020603050405020304" pitchFamily="18" charset="0"/>
              </a:rPr>
              <a:t>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a:t>
            </a:r>
            <a:r>
              <a:rPr lang="en-US" sz="1400" strike="sngStrike" dirty="0" smtClean="0">
                <a:solidFill>
                  <a:schemeClr val="tx1"/>
                </a:solidFill>
                <a:latin typeface="Times New Roman" panose="02020603050405020304" pitchFamily="18" charset="0"/>
                <a:ea typeface="Times New Roman" panose="02020603050405020304" pitchFamily="18" charset="0"/>
              </a:rPr>
              <a:t>Registration until 27 January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US$ 600.00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a:t>
            </a:r>
            <a:r>
              <a:rPr lang="en-US" sz="1400" dirty="0" smtClean="0">
                <a:solidFill>
                  <a:srgbClr val="FF0000"/>
                </a:solidFill>
                <a:latin typeface="Times New Roman" panose="02020603050405020304" pitchFamily="18" charset="0"/>
                <a:ea typeface="Times New Roman" panose="02020603050405020304" pitchFamily="18" charset="0"/>
              </a:rPr>
              <a:t>Registration until 3 March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US$ 800.00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3 March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27 January 2023, </a:t>
            </a:r>
            <a:r>
              <a:rPr lang="en-US" sz="1400" strike="sngStrike"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After 27 January 2023 until 3 March 2023, </a:t>
            </a:r>
            <a:r>
              <a:rPr lang="en-US" sz="1400" dirty="0">
                <a:solidFill>
                  <a:srgbClr val="FF0000"/>
                </a:solidFill>
                <a:latin typeface="Times New Roman" panose="02020603050405020304" pitchFamily="18" charset="0"/>
                <a:ea typeface="Times New Roman" panose="02020603050405020304" pitchFamily="18" charset="0"/>
              </a:rPr>
              <a:t>cancellations will incur a US</a:t>
            </a:r>
            <a:r>
              <a:rPr lang="en-US" sz="1400" dirty="0" smtClean="0">
                <a:solidFill>
                  <a:srgbClr val="FF0000"/>
                </a:solidFill>
                <a:latin typeface="Times New Roman" panose="02020603050405020304" pitchFamily="18" charset="0"/>
                <a:ea typeface="Times New Roman" panose="02020603050405020304" pitchFamily="18" charset="0"/>
              </a:rPr>
              <a:t>$ 150 </a:t>
            </a:r>
            <a:r>
              <a:rPr lang="en-US" sz="1400" dirty="0">
                <a:solidFill>
                  <a:srgbClr val="FF0000"/>
                </a:solidFill>
                <a:latin typeface="Times New Roman" panose="02020603050405020304" pitchFamily="18" charset="0"/>
                <a:ea typeface="Times New Roman" panose="02020603050405020304" pitchFamily="18" charset="0"/>
              </a:rPr>
              <a:t>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 March 2023,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
            </a:r>
            <a:r>
              <a:rPr lang="en-US" sz="1800" dirty="0" smtClean="0"/>
              <a:t>Atlanta, Atlanta, GA, </a:t>
            </a:r>
            <a:r>
              <a:rPr lang="en-US" sz="1800" dirty="0"/>
              <a:t>United States) </a:t>
            </a:r>
            <a:r>
              <a:rPr lang="en-US" sz="1800" spc="-5" dirty="0" smtClean="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a:t>
            </a:r>
            <a:r>
              <a:rPr lang="en-US" sz="1400" dirty="0" smtClean="0">
                <a:solidFill>
                  <a:schemeClr val="tx1"/>
                </a:solidFill>
                <a:latin typeface="Times New Roman" panose="02020603050405020304" pitchFamily="18" charset="0"/>
                <a:ea typeface="Times New Roman" panose="02020603050405020304" pitchFamily="18" charset="0"/>
              </a:rPr>
              <a:t>rate</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US199.00 </a:t>
            </a:r>
            <a:r>
              <a:rPr lang="en-US" sz="1400" dirty="0">
                <a:solidFill>
                  <a:schemeClr val="tx1"/>
                </a:solidFill>
                <a:latin typeface="Times New Roman" panose="02020603050405020304" pitchFamily="18" charset="0"/>
                <a:ea typeface="Times New Roman" panose="02020603050405020304" pitchFamily="18" charset="0"/>
              </a:rPr>
              <a:t>per night </a:t>
            </a:r>
            <a:r>
              <a:rPr lang="en-US" sz="1400" dirty="0" smtClean="0">
                <a:solidFill>
                  <a:schemeClr val="tx1"/>
                </a:solidFill>
                <a:latin typeface="Times New Roman" panose="02020603050405020304" pitchFamily="18" charset="0"/>
                <a:ea typeface="Times New Roman" panose="02020603050405020304" pitchFamily="18" charset="0"/>
              </a:rPr>
              <a:t>until </a:t>
            </a:r>
            <a:r>
              <a:rPr lang="en-US" sz="1400" dirty="0">
                <a:solidFill>
                  <a:schemeClr val="tx1"/>
                </a:solidFill>
                <a:latin typeface="Times New Roman" panose="02020603050405020304" pitchFamily="18" charset="0"/>
                <a:ea typeface="Times New Roman" panose="02020603050405020304" pitchFamily="18" charset="0"/>
              </a:rPr>
              <a:t>the </a:t>
            </a:r>
            <a:r>
              <a:rPr lang="en-US" sz="1400" dirty="0" smtClean="0">
                <a:solidFill>
                  <a:schemeClr val="tx1"/>
                </a:solidFill>
                <a:latin typeface="Times New Roman" panose="02020603050405020304" pitchFamily="18" charset="0"/>
                <a:ea typeface="Times New Roman" panose="02020603050405020304" pitchFamily="18" charset="0"/>
              </a:rPr>
              <a:t>room block </a:t>
            </a:r>
            <a:r>
              <a:rPr lang="en-US" sz="1400" dirty="0">
                <a:solidFill>
                  <a:schemeClr val="tx1"/>
                </a:solidFill>
                <a:latin typeface="Times New Roman" panose="02020603050405020304" pitchFamily="18" charset="0"/>
                <a:ea typeface="Times New Roman" panose="02020603050405020304" pitchFamily="18" charset="0"/>
              </a:rPr>
              <a:t>is sold out or </a:t>
            </a:r>
            <a:r>
              <a:rPr lang="en-US" sz="1400" dirty="0" smtClean="0">
                <a:solidFill>
                  <a:schemeClr val="tx1"/>
                </a:solidFill>
                <a:latin typeface="Times New Roman" panose="02020603050405020304" pitchFamily="18" charset="0"/>
                <a:ea typeface="Times New Roman" panose="02020603050405020304" pitchFamily="18" charset="0"/>
              </a:rPr>
              <a:t>5pm ET, Friday, 17 February, 2023,</a:t>
            </a:r>
            <a:r>
              <a:rPr lang="en-US" sz="1400" dirty="0">
                <a:solidFill>
                  <a:schemeClr val="tx1"/>
                </a:solidFill>
                <a:latin typeface="Times New Roman" panose="02020603050405020304" pitchFamily="18" charset="0"/>
                <a:ea typeface="Times New Roman" panose="02020603050405020304" pitchFamily="18" charset="0"/>
              </a:rPr>
              <a:t> whichever comes first.</a:t>
            </a:r>
          </a:p>
          <a:p>
            <a:pPr marL="630238" marR="117475" lvl="1" indent="-230188" algn="just">
              <a:buFont typeface="Times New Roman" pitchFamily="16" charset="0"/>
              <a:buChar char="•"/>
              <a:tabLst>
                <a:tab pos="230188" algn="l"/>
              </a:tabLst>
            </a:pP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Tree>
    <p:extLst>
      <p:ext uri="{BB962C8B-B14F-4D97-AF65-F5344CB8AC3E}">
        <p14:creationId xmlns:p14="http://schemas.microsoft.com/office/powerpoint/2010/main" val="2487948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smtClean="0">
              <a:latin typeface="+mj-lt"/>
              <a:cs typeface="Arial"/>
            </a:endParaRPr>
          </a:p>
          <a:p>
            <a:pPr marL="230188" marR="117475" indent="-230188" algn="just">
              <a:buFont typeface="Times New Roman" pitchFamily="16" charset="0"/>
              <a:buChar char="•"/>
              <a:tabLst>
                <a:tab pos="230188" algn="l"/>
              </a:tabLst>
            </a:pPr>
            <a:endParaRPr lang="en-US" sz="1600" kern="0" spc="-5" dirty="0" smtClean="0">
              <a:latin typeface="Arial"/>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a:t>
            </a:r>
            <a:r>
              <a:rPr lang="en-US" altLang="en-US" sz="1800" b="1" dirty="0" smtClean="0">
                <a:solidFill>
                  <a:schemeClr val="tx1"/>
                </a:solidFill>
                <a:latin typeface="+mj-lt"/>
                <a:cs typeface="Arial" panose="020B0604020202020204" pitchFamily="34" charset="0"/>
              </a:rPr>
              <a:t>RR-TAG:</a:t>
            </a:r>
            <a:r>
              <a:rPr lang="en-US" altLang="en-US" sz="1800" b="1" dirty="0">
                <a:solidFill>
                  <a:schemeClr val="tx1"/>
                </a:solidFill>
                <a:latin typeface="+mj-lt"/>
                <a:cs typeface="Arial" panose="020B0604020202020204" pitchFamily="34" charset="0"/>
              </a:rPr>
              <a:t>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a:t>
            </a:r>
            <a:r>
              <a:rPr lang="en-US" altLang="en-US" sz="1600" dirty="0" smtClean="0">
                <a:solidFill>
                  <a:schemeClr val="tx1"/>
                </a:solidFill>
                <a:latin typeface="+mj-lt"/>
                <a:cs typeface="Arial" panose="020B0604020202020204" pitchFamily="34" charset="0"/>
              </a:rPr>
              <a:t>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Group/Comcast)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(Sky Group/Comcast)</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as of 23 January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49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February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a:t>
            </a:r>
            <a:r>
              <a:rPr lang="en-US" sz="1600" spc="-5" dirty="0" smtClean="0">
                <a:solidFill>
                  <a:schemeClr val="tx1"/>
                </a:solidFill>
                <a:latin typeface="+mj-lt"/>
                <a:cs typeface="Arial"/>
              </a:rPr>
              <a:t>:</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a:t>
            </a:r>
          </a:p>
          <a:p>
            <a:pPr marL="230188" marR="117475" indent="-230188" algn="just">
              <a:spcBef>
                <a:spcPts val="1200"/>
              </a:spcBef>
              <a:buFont typeface="Times New Roman" pitchFamily="16" charset="0"/>
              <a:buChar char="•"/>
              <a:tabLst>
                <a:tab pos="230188" algn="l"/>
              </a:tabLst>
            </a:pPr>
            <a:r>
              <a:rPr lang="en-US" sz="1800" spc="-5" dirty="0" smtClean="0">
                <a:cs typeface="Arial"/>
              </a:rPr>
              <a:t>Next 802.18 plenary/interim</a:t>
            </a:r>
          </a:p>
          <a:p>
            <a:pPr marL="630238" marR="117475" lvl="1" indent="-230188" algn="just">
              <a:buFont typeface="Times New Roman" pitchFamily="16" charset="0"/>
              <a:buChar char="•"/>
              <a:tabLst>
                <a:tab pos="230188" algn="l"/>
              </a:tabLst>
            </a:pPr>
            <a:r>
              <a:rPr lang="en-US" sz="1600" spc="-5" dirty="0" smtClean="0">
                <a:cs typeface="Arial"/>
              </a:rPr>
              <a:t>IEEE 802 plenary from 12 March 2023 to 17 March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r>
              <a:rPr lang="en-US" sz="1800" spc="-5" dirty="0">
                <a:latin typeface="+mj-lt"/>
                <a:cs typeface="Arial"/>
              </a:rPr>
              <a:t>:</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February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a:t>
            </a:r>
            <a:r>
              <a:rPr lang="en-US" sz="1600" i="1" spc="-5" dirty="0" smtClean="0">
                <a:latin typeface="+mj-lt"/>
                <a:cs typeface="Arial"/>
              </a:rPr>
              <a:t>external </a:t>
            </a:r>
            <a:r>
              <a:rPr lang="en-US" sz="1600" i="1" spc="-5" dirty="0">
                <a:latin typeface="+mj-lt"/>
                <a:cs typeface="Arial"/>
              </a:rPr>
              <a:t>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a:t>
            </a:r>
            <a:r>
              <a:rPr lang="en-US" sz="1600" i="1" spc="-5" dirty="0" smtClean="0">
                <a:latin typeface="+mj-lt"/>
                <a:cs typeface="Arial"/>
              </a:rPr>
              <a:t>their </a:t>
            </a:r>
            <a:r>
              <a:rPr lang="en-US" sz="1600" i="1" spc="-5" dirty="0">
                <a:latin typeface="+mj-lt"/>
                <a:cs typeface="Arial"/>
              </a:rPr>
              <a:t>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a:t>
            </a:r>
            <a:r>
              <a:rPr lang="en-US" sz="1600" b="0" i="1" spc="-5" dirty="0" smtClean="0">
                <a:latin typeface="+mj-lt"/>
                <a:cs typeface="Arial"/>
              </a:rPr>
              <a:t>fair </a:t>
            </a:r>
            <a:r>
              <a:rPr lang="en-US" sz="1600" b="0" i="1" spc="-5" dirty="0">
                <a:latin typeface="+mj-lt"/>
                <a:cs typeface="Arial"/>
              </a:rPr>
              <a:t>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February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dirty="0"/>
              <a:t>Press are required (i.e., anyone reporting publicly on this meeting) to announce their presence (per IEEE-SA Standards Board Ops Manual</a:t>
            </a:r>
            <a:r>
              <a:rPr lang="en-US" sz="1600" dirty="0" smtClean="0"/>
              <a:t>)</a:t>
            </a: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February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IEEE SA position statement on IEEE 802 wireless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Meeting schedule in the next 8 days</a:t>
            </a:r>
          </a:p>
          <a:p>
            <a:pPr marL="230188" marR="117475" indent="-230188" algn="just">
              <a:buFont typeface="Times New Roman" pitchFamily="16" charset="0"/>
              <a:buChar char="•"/>
              <a:tabLst>
                <a:tab pos="230188" algn="l"/>
              </a:tabLst>
            </a:pPr>
            <a:r>
              <a:rPr lang="en-US" sz="1800" spc="-5" dirty="0" smtClean="0">
                <a:cs typeface="Arial"/>
              </a:rPr>
              <a:t>Reminder:  Meeting and hotel reservation for the 2023 March plenary</a:t>
            </a:r>
          </a:p>
          <a:p>
            <a:pPr marL="230188" marR="117475" indent="-230188" algn="just">
              <a:buFont typeface="Times New Roman" pitchFamily="16" charset="0"/>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70632</TotalTime>
  <Words>1971</Words>
  <Application>Microsoft Office PowerPoint</Application>
  <PresentationFormat>Widescreen</PresentationFormat>
  <Paragraphs>355</Paragraphs>
  <Slides>20</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IEEE SA Position Statement on IEEE 802 wireless (1)</vt:lpstr>
      <vt:lpstr>IEEE SA Position Statement on IEEE 802 wireless (2)</vt:lpstr>
      <vt:lpstr>IEEE SA Position Statement on IEEE 802 wireless (3)</vt:lpstr>
      <vt:lpstr>General discussion items (1)</vt:lpstr>
      <vt:lpstr>General discussion items (2)</vt:lpstr>
      <vt:lpstr>Meeting schedule in the next 8 days</vt:lpstr>
      <vt:lpstr>Meeting and hotel reservation for the 2023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23/0019r1</dc:title>
  <dc:creator/>
  <cp:keywords>9 February 2023</cp:keywords>
  <cp:lastModifiedBy>Edward Au</cp:lastModifiedBy>
  <cp:revision>5136</cp:revision>
  <cp:lastPrinted>1601-01-01T00:00:00Z</cp:lastPrinted>
  <dcterms:created xsi:type="dcterms:W3CDTF">2016-03-03T14:54:45Z</dcterms:created>
  <dcterms:modified xsi:type="dcterms:W3CDTF">2023-02-09T17:23:51Z</dcterms:modified>
  <cp:category>IEEE 802.18 RR-TAG agenda</cp:category>
</cp:coreProperties>
</file>