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1"/>
  </p:notesMasterIdLst>
  <p:handoutMasterIdLst>
    <p:handoutMasterId r:id="rId22"/>
  </p:handoutMasterIdLst>
  <p:sldIdLst>
    <p:sldId id="256" r:id="rId2"/>
    <p:sldId id="876" r:id="rId3"/>
    <p:sldId id="857" r:id="rId4"/>
    <p:sldId id="329" r:id="rId5"/>
    <p:sldId id="604" r:id="rId6"/>
    <p:sldId id="624" r:id="rId7"/>
    <p:sldId id="605" r:id="rId8"/>
    <p:sldId id="843" r:id="rId9"/>
    <p:sldId id="866" r:id="rId10"/>
    <p:sldId id="845" r:id="rId11"/>
    <p:sldId id="877" r:id="rId12"/>
    <p:sldId id="903" r:id="rId13"/>
    <p:sldId id="904" r:id="rId14"/>
    <p:sldId id="882" r:id="rId15"/>
    <p:sldId id="901" r:id="rId16"/>
    <p:sldId id="898" r:id="rId17"/>
    <p:sldId id="902" r:id="rId18"/>
    <p:sldId id="856" r:id="rId19"/>
    <p:sldId id="8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19" autoAdjust="0"/>
    <p:restoredTop sz="95405" autoAdjust="0"/>
  </p:normalViewPr>
  <p:slideViewPr>
    <p:cSldViewPr>
      <p:cViewPr varScale="1">
        <p:scale>
          <a:sx n="82" d="100"/>
          <a:sy n="82" d="100"/>
        </p:scale>
        <p:origin x="994" y="5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331"/>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2/6/2023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2087934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0504820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317822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February 2023</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February 2023</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February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802.18-23/0019r0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Microsoft_Word_97_-_2003_Document1.doc"/><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22/18-22-0035-55-0000-status-of-ongoing-consultations-and-tag-documents-for-approval.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apps.anatel.gov.br/ParticipaAnatel/VisualizarTextoConsulta.aspx?TelaDeOrigem=2&amp;ConsultaId=10088"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globalpolicy.ieee.org/wp-content/uploads/2018/09/IEEE18014.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ieee.org/content/dam/ieee-org/ieee/web/org/about/whatis/global_public_policy_opsman.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3/18-23-0015-06-ISUS-isus-clean-version-of-spectrum-statement.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s://mentor.ieee.org/802.18/dcn/23/18-23-0017-01-ISUS-27-january-2023-isus-ad-hoc-agenda.pptx" TargetMode="Externa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news-events/events/2023/02/february-2023-open-commission-meeting"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www.apt.int/2023-APG23-5"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cn/16/18-16-0038-29-0000-teleconference-call-in-info.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eb.cvent.com/event/732be71f-e82d-472d-bf2d-059ca6106a28/regProcessStep1"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book.passkey.com/gt/218468247?gtid=348ecbb9bead68246538a44579a39b47"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ec/documents?is_dcn=207&amp;is_year=2021"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February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9</a:t>
            </a:r>
            <a:r>
              <a:rPr lang="en-GB" sz="2000" b="0" dirty="0" smtClean="0"/>
              <a:t> February 2023</a:t>
            </a:r>
            <a:endParaRPr lang="en-GB" sz="2000" b="0" dirty="0"/>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12" name="Object 11"/>
          <p:cNvGraphicFramePr>
            <a:graphicFrameLocks noChangeAspect="1"/>
          </p:cNvGraphicFramePr>
          <p:nvPr>
            <p:extLst>
              <p:ext uri="{D42A27DB-BD31-4B8C-83A1-F6EECF244321}">
                <p14:modId xmlns:p14="http://schemas.microsoft.com/office/powerpoint/2010/main" val="1695817213"/>
              </p:ext>
            </p:extLst>
          </p:nvPr>
        </p:nvGraphicFramePr>
        <p:xfrm>
          <a:off x="2971801" y="4191000"/>
          <a:ext cx="8686799" cy="5181600"/>
        </p:xfrm>
        <a:graphic>
          <a:graphicData uri="http://schemas.openxmlformats.org/presentationml/2006/ole">
            <mc:AlternateContent xmlns:mc="http://schemas.openxmlformats.org/markup-compatibility/2006">
              <mc:Choice xmlns:v="urn:schemas-microsoft-com:vml" Requires="v">
                <p:oleObj spid="_x0000_s3287" name="Document" r:id="rId6" imgW="8284803" imgH="4499241" progId="Word.Document.8">
                  <p:embed/>
                </p:oleObj>
              </mc:Choice>
              <mc:Fallback>
                <p:oleObj name="Document" r:id="rId6" imgW="8284803" imgH="4499241" progId="Word.Document.8">
                  <p:embed/>
                  <p:pic>
                    <p:nvPicPr>
                      <p:cNvPr id="0" name=""/>
                      <p:cNvPicPr>
                        <a:picLocks noChangeAspect="1" noChangeArrowheads="1"/>
                      </p:cNvPicPr>
                      <p:nvPr/>
                    </p:nvPicPr>
                    <p:blipFill>
                      <a:blip r:embed="rId7"/>
                      <a:srcRect/>
                      <a:stretch>
                        <a:fillRect/>
                      </a:stretch>
                    </p:blipFill>
                    <p:spPr bwMode="auto">
                      <a:xfrm>
                        <a:off x="2971801" y="4191000"/>
                        <a:ext cx="8686799" cy="5181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Seconded:</a:t>
            </a:r>
          </a:p>
          <a:p>
            <a:pPr marL="630238" marR="117475" lvl="1" indent="-230188" algn="just">
              <a:buChar char="•"/>
              <a:tabLst>
                <a:tab pos="230188" algn="l"/>
              </a:tabLst>
            </a:pPr>
            <a:r>
              <a:rPr lang="en-US" sz="1600" spc="-5" dirty="0" smtClean="0">
                <a:latin typeface="+mj-lt"/>
                <a:cs typeface="Arial"/>
              </a:rPr>
              <a:t>Discussion: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p>
          <a:p>
            <a:pPr marL="400050" marR="117475" lvl="1" indent="0" algn="just">
              <a:tabLst>
                <a:tab pos="230188" algn="l"/>
              </a:tabLst>
            </a:pPr>
            <a:endParaRPr lang="en-US" sz="1400" spc="-5" dirty="0" smtClean="0">
              <a:latin typeface="+mj-lt"/>
              <a:cs typeface="Arial"/>
            </a:endParaRPr>
          </a:p>
          <a:p>
            <a:pPr marL="230188" marR="117475" indent="-230188" algn="just">
              <a:buChar char="•"/>
              <a:tabLst>
                <a:tab pos="230188" algn="l"/>
              </a:tabLst>
            </a:pPr>
            <a:r>
              <a:rPr lang="en-US" sz="1800" spc="-5" dirty="0" smtClean="0">
                <a:latin typeface="+mj-lt"/>
                <a:cs typeface="Arial"/>
              </a:rPr>
              <a:t>Motion </a:t>
            </a:r>
            <a:r>
              <a:rPr lang="en-US" sz="1800" spc="-5" dirty="0">
                <a:latin typeface="+mj-lt"/>
                <a:cs typeface="Arial"/>
              </a:rPr>
              <a:t>#</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weekly meeting </a:t>
            </a:r>
            <a:r>
              <a:rPr lang="en-US" sz="1800" spc="-5" dirty="0">
                <a:latin typeface="+mj-lt"/>
                <a:cs typeface="Arial"/>
              </a:rPr>
              <a:t>minutes of the </a:t>
            </a:r>
            <a:r>
              <a:rPr lang="en-US" sz="1800" spc="-5" dirty="0" smtClean="0">
                <a:latin typeface="+mj-lt"/>
                <a:cs typeface="Arial"/>
              </a:rPr>
              <a:t>2 February 2023 RR-TAG </a:t>
            </a:r>
            <a:r>
              <a:rPr lang="en-US" sz="1800" spc="-5" dirty="0">
                <a:latin typeface="+mj-lt"/>
                <a:cs typeface="Arial"/>
              </a:rPr>
              <a:t>call as shown in the document </a:t>
            </a:r>
            <a:r>
              <a:rPr lang="en-US" sz="1800" spc="-5" dirty="0" smtClean="0">
                <a:solidFill>
                  <a:srgbClr val="FF0000"/>
                </a:solidFill>
                <a:latin typeface="+mj-lt"/>
                <a:cs typeface="Arial"/>
              </a:rPr>
              <a:t>18-23/00XXr0 [Placeholder]</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Seconded: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18-22/0035r55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ET, 9 February 2023:</a:t>
            </a:r>
          </a:p>
          <a:p>
            <a:pPr marL="1030288" marR="117475" lvl="2" indent="-230188" algn="just">
              <a:spcBef>
                <a:spcPts val="600"/>
              </a:spcBef>
              <a:buFont typeface="Times New Roman" pitchFamily="16" charset="0"/>
              <a:buChar char="•"/>
              <a:tabLst>
                <a:tab pos="230188" algn="l"/>
              </a:tabLst>
            </a:pPr>
            <a:r>
              <a:rPr lang="en-US" sz="1600" dirty="0"/>
              <a:t>Brazil ANATEL:  </a:t>
            </a:r>
            <a:r>
              <a:rPr lang="en-US" sz="1600" dirty="0">
                <a:hlinkClick r:id="rId4"/>
              </a:rPr>
              <a:t>Automated Frequency Coordination System (5.925-7.125 MHz band)</a:t>
            </a:r>
            <a:endParaRPr lang="en-GB" sz="1600" u="sng" dirty="0"/>
          </a:p>
          <a:p>
            <a:pPr marL="1030288" marR="117475" lvl="2" indent="-230188" algn="just">
              <a:spcBef>
                <a:spcPts val="600"/>
              </a:spcBef>
              <a:buFont typeface="Times New Roman" pitchFamily="16" charset="0"/>
              <a:buChar char="•"/>
              <a:tabLst>
                <a:tab pos="230188" algn="l"/>
              </a:tabLst>
            </a:pPr>
            <a:endParaRPr lang="en-US" sz="1400" dirty="0"/>
          </a:p>
          <a:p>
            <a:pPr marL="1487488" marR="117475" lvl="3"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SA Position Statement on IEEE 802 wireless (1)</a:t>
            </a:r>
            <a:endParaRPr lang="en-US" sz="2800" dirty="0">
              <a:solidFill>
                <a:srgbClr val="0070C0"/>
              </a:solidFill>
            </a:endParaRPr>
          </a:p>
        </p:txBody>
      </p:sp>
      <p:sp>
        <p:nvSpPr>
          <p:cNvPr id="10" name="Content Placeholder 2"/>
          <p:cNvSpPr>
            <a:spLocks noGrp="1"/>
          </p:cNvSpPr>
          <p:nvPr>
            <p:ph idx="1"/>
          </p:nvPr>
        </p:nvSpPr>
        <p:spPr>
          <a:xfrm>
            <a:off x="914400" y="1524000"/>
            <a:ext cx="10475384" cy="41148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Background</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600" dirty="0" smtClean="0">
                <a:latin typeface="+mj-lt"/>
              </a:rPr>
              <a:t>On 5 September 2018, IEEE SA </a:t>
            </a:r>
            <a:r>
              <a:rPr lang="en-US" sz="1600" dirty="0">
                <a:latin typeface="+mj-lt"/>
              </a:rPr>
              <a:t>developed (and was approved by the </a:t>
            </a:r>
            <a:r>
              <a:rPr lang="en-US" sz="1600" dirty="0" smtClean="0">
                <a:latin typeface="+mj-lt"/>
              </a:rPr>
              <a:t>Board of Governor (</a:t>
            </a:r>
            <a:r>
              <a:rPr lang="en-US" sz="1600" dirty="0" err="1" smtClean="0">
                <a:latin typeface="+mj-lt"/>
              </a:rPr>
              <a:t>BoG</a:t>
            </a:r>
            <a:r>
              <a:rPr lang="en-US" sz="1600" dirty="0" smtClean="0">
                <a:latin typeface="+mj-lt"/>
              </a:rPr>
              <a:t>)) </a:t>
            </a:r>
            <a:r>
              <a:rPr lang="en-US" sz="1600" dirty="0">
                <a:latin typeface="+mj-lt"/>
              </a:rPr>
              <a:t>an IEEE SA (OU) Policy Position statement on </a:t>
            </a:r>
            <a:r>
              <a:rPr lang="en-US" sz="1600" dirty="0">
                <a:latin typeface="+mj-lt"/>
                <a:hlinkClick r:id="rId3"/>
              </a:rPr>
              <a:t>Intelligent Spectrum Allocation and </a:t>
            </a:r>
            <a:r>
              <a:rPr lang="en-US" sz="1600" dirty="0" smtClean="0">
                <a:latin typeface="+mj-lt"/>
                <a:hlinkClick r:id="rId3"/>
              </a:rPr>
              <a:t>Management</a:t>
            </a:r>
            <a:r>
              <a:rPr lang="en-US" sz="1600" dirty="0" smtClean="0">
                <a:latin typeface="+mj-lt"/>
              </a:rPr>
              <a:t>.</a:t>
            </a:r>
          </a:p>
          <a:p>
            <a:pPr marL="630238" marR="117475" lvl="1" indent="-230188" algn="just">
              <a:buClrTx/>
              <a:buFont typeface="Times New Roman" pitchFamily="16" charset="0"/>
              <a:buChar char="•"/>
              <a:tabLst>
                <a:tab pos="230188" algn="l"/>
              </a:tabLst>
            </a:pPr>
            <a:r>
              <a:rPr lang="en-US" sz="1600" dirty="0">
                <a:latin typeface="+mj-lt"/>
              </a:rPr>
              <a:t>Per the </a:t>
            </a:r>
            <a:r>
              <a:rPr lang="en-US" sz="1600" dirty="0" smtClean="0">
                <a:latin typeface="+mj-lt"/>
                <a:hlinkClick r:id="rId4"/>
              </a:rPr>
              <a:t>IEEE </a:t>
            </a:r>
            <a:r>
              <a:rPr lang="en-US" sz="1600" dirty="0">
                <a:latin typeface="+mj-lt"/>
                <a:hlinkClick r:id="rId4"/>
              </a:rPr>
              <a:t>Global Public Policy Committee (GPPC) procedures/process</a:t>
            </a:r>
            <a:r>
              <a:rPr lang="en-US" sz="1600" dirty="0">
                <a:latin typeface="+mj-lt"/>
              </a:rPr>
              <a:t>, after three years public policy statements need to be reviewed for renewal, update or archival. </a:t>
            </a:r>
            <a:r>
              <a:rPr lang="en-US" sz="1600" dirty="0" smtClean="0">
                <a:latin typeface="+mj-lt"/>
              </a:rPr>
              <a:t>IEEE SA is </a:t>
            </a:r>
            <a:r>
              <a:rPr lang="en-US" sz="1600" dirty="0">
                <a:latin typeface="+mj-lt"/>
              </a:rPr>
              <a:t>at this point with the Intelligent Spectrum Allocation and Management statement</a:t>
            </a:r>
            <a:r>
              <a:rPr lang="en-US" sz="1600" dirty="0" smtClean="0">
                <a:latin typeface="+mj-lt"/>
              </a:rPr>
              <a:t>.</a:t>
            </a:r>
          </a:p>
          <a:p>
            <a:pPr marL="230188" marR="117475" indent="-230188" algn="just">
              <a:buFont typeface="Times New Roman" pitchFamily="16" charset="0"/>
              <a:buChar char="•"/>
              <a:tabLst>
                <a:tab pos="230188" algn="l"/>
              </a:tabLst>
            </a:pPr>
            <a:r>
              <a:rPr lang="en-US" sz="1800" spc="-5" dirty="0">
                <a:cs typeface="Arial"/>
              </a:rPr>
              <a:t>Communications from IEEE 802 EC to IEEE 802.18 on 14 November 2022:</a:t>
            </a:r>
          </a:p>
          <a:p>
            <a:pPr marL="630238" lvl="1" indent="-230188" algn="just">
              <a:buFont typeface="Arial" panose="020B0604020202020204" pitchFamily="34" charset="0"/>
              <a:buChar char="•"/>
            </a:pPr>
            <a:r>
              <a:rPr lang="en-US" altLang="en-US" sz="1600" dirty="0">
                <a:cs typeface="Arial" panose="020B0604020202020204" pitchFamily="34" charset="0"/>
              </a:rPr>
              <a:t>Regarding the IEEE SA Policy Position statement on Intelligent Spectrum Allocation and Management.(approved on 5 September 2018), IEEE 802 EC understands that the recent development on “intelligent spectrum allocation and management” is taking place outside of the IEEE 802 and therefore, IEEE 802 EC understands IEEE 802.18’s recommendation not to prepare a revised position statement.</a:t>
            </a:r>
          </a:p>
          <a:p>
            <a:pPr marL="630238" lvl="1" indent="-230188" algn="just">
              <a:buFont typeface="Arial" panose="020B0604020202020204" pitchFamily="34" charset="0"/>
              <a:buChar char="•"/>
            </a:pPr>
            <a:r>
              <a:rPr lang="en-US" altLang="en-US" sz="1600" dirty="0">
                <a:cs typeface="Arial" panose="020B0604020202020204" pitchFamily="34" charset="0"/>
              </a:rPr>
              <a:t>Nevertheless, IEEE 802 EC believes that it is of strategically importance to have an Policy Statement about IEEE 802 wireless technologies, and therefore IEEE 802 EC tasks IEEE 802.18 to prepare a new IEEE SA Policy Position statement that covers the recent development of wireless technologies being standardized in IEEE 802.</a:t>
            </a: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Tree>
    <p:extLst>
      <p:ext uri="{BB962C8B-B14F-4D97-AF65-F5344CB8AC3E}">
        <p14:creationId xmlns:p14="http://schemas.microsoft.com/office/powerpoint/2010/main" val="18619886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(External):  </a:t>
            </a:r>
            <a:r>
              <a:rPr lang="en-US" sz="1800" spc="-5" dirty="0">
                <a:latin typeface="+mj-lt"/>
                <a:cs typeface="Arial"/>
              </a:rPr>
              <a:t>Move to approve </a:t>
            </a:r>
            <a:r>
              <a:rPr lang="en-US" sz="1800" spc="-5" dirty="0" smtClean="0">
                <a:latin typeface="+mj-lt"/>
                <a:cs typeface="Arial"/>
              </a:rPr>
              <a:t>the draft position statement on IEEE 802 wireless, </a:t>
            </a:r>
            <a:r>
              <a:rPr lang="en-US" sz="1800" spc="-5" dirty="0" smtClean="0">
                <a:solidFill>
                  <a:srgbClr val="3333CC"/>
                </a:solidFill>
                <a:latin typeface="+mj-lt"/>
                <a:cs typeface="Arial"/>
                <a:hlinkClick r:id="rId3"/>
              </a:rPr>
              <a:t>18-23/0015r6</a:t>
            </a:r>
            <a:r>
              <a:rPr lang="en-US" sz="1800" spc="-5" dirty="0" smtClean="0">
                <a:solidFill>
                  <a:srgbClr val="3333CC"/>
                </a:solidFill>
                <a:latin typeface="+mj-lt"/>
                <a:cs typeface="Arial"/>
              </a:rPr>
              <a:t>, </a:t>
            </a:r>
            <a:r>
              <a:rPr lang="en-US" sz="1800" spc="-5" dirty="0" smtClean="0">
                <a:latin typeface="+mj-lt"/>
                <a:cs typeface="Arial"/>
              </a:rPr>
              <a:t>for </a:t>
            </a:r>
            <a:r>
              <a:rPr lang="en-US" sz="1800" spc="-5" dirty="0">
                <a:latin typeface="+mj-lt"/>
                <a:cs typeface="Arial"/>
              </a:rPr>
              <a:t>review and approval by the IEEE </a:t>
            </a:r>
            <a:r>
              <a:rPr lang="en-US" sz="1800" spc="-5" dirty="0" smtClean="0">
                <a:latin typeface="+mj-lt"/>
                <a:cs typeface="Arial"/>
              </a:rPr>
              <a:t>802 LMSC for </a:t>
            </a:r>
            <a:r>
              <a:rPr lang="en-US" sz="1800" spc="-5" dirty="0">
                <a:latin typeface="+mj-lt"/>
                <a:cs typeface="Arial"/>
              </a:rPr>
              <a:t>submission </a:t>
            </a:r>
            <a:r>
              <a:rPr lang="en-US" sz="1800" spc="-5" dirty="0" smtClean="0">
                <a:latin typeface="+mj-lt"/>
                <a:cs typeface="Arial"/>
              </a:rPr>
              <a:t>to IEEE SA </a:t>
            </a:r>
            <a:r>
              <a:rPr lang="en-US" sz="1800" spc="-1" dirty="0" smtClean="0">
                <a:latin typeface="+mj-lt"/>
              </a:rPr>
              <a:t>Strategic </a:t>
            </a:r>
            <a:r>
              <a:rPr lang="en-US" sz="1800" spc="-1" dirty="0">
                <a:latin typeface="+mj-lt"/>
              </a:rPr>
              <a:t>Planning Coordinating </a:t>
            </a:r>
            <a:r>
              <a:rPr lang="en-US" sz="1800" spc="-1" dirty="0" smtClean="0">
                <a:latin typeface="+mj-lt"/>
              </a:rPr>
              <a:t>Committee (</a:t>
            </a:r>
            <a:r>
              <a:rPr lang="en-US" sz="1800" spc="-1" dirty="0" smtClean="0"/>
              <a:t>SPCC</a:t>
            </a:r>
            <a:r>
              <a:rPr lang="en-US" sz="1800" spc="-1" dirty="0" smtClean="0">
                <a:latin typeface="+mj-lt"/>
              </a:rPr>
              <a:t>) </a:t>
            </a:r>
            <a:r>
              <a:rPr lang="en-US" sz="1800" spc="-5" dirty="0" smtClean="0">
                <a:latin typeface="+mj-lt"/>
                <a:cs typeface="Arial"/>
              </a:rPr>
              <a:t>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a:t>
            </a: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Remarks:</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SA Position Statement on IEEE 802 wireless (2)</a:t>
            </a:r>
            <a:endParaRPr lang="en-US" sz="2800" dirty="0">
              <a:solidFill>
                <a:srgbClr val="0070C0"/>
              </a:solidFill>
            </a:endParaRPr>
          </a:p>
        </p:txBody>
      </p:sp>
      <p:sp>
        <p:nvSpPr>
          <p:cNvPr id="11"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
        <p:nvSpPr>
          <p:cNvPr id="3" name="Rectangle 2"/>
          <p:cNvSpPr/>
          <p:nvPr/>
        </p:nvSpPr>
        <p:spPr>
          <a:xfrm>
            <a:off x="838200" y="6019800"/>
            <a:ext cx="6324600" cy="369332"/>
          </a:xfrm>
          <a:prstGeom prst="rect">
            <a:avLst/>
          </a:prstGeom>
        </p:spPr>
        <p:txBody>
          <a:bodyPr wrap="square">
            <a:spAutoFit/>
          </a:bodyPr>
          <a:lstStyle/>
          <a:p>
            <a:r>
              <a:rPr lang="en-US" sz="1800" b="1" dirty="0" smtClean="0">
                <a:solidFill>
                  <a:schemeClr val="tx1"/>
                </a:solidFill>
              </a:rPr>
              <a:t>NOTE - Motion result in </a:t>
            </a:r>
            <a:r>
              <a:rPr lang="en-US" sz="1800" b="1" dirty="0" smtClean="0">
                <a:solidFill>
                  <a:schemeClr val="tx1"/>
                </a:solidFill>
                <a:hlinkClick r:id="rId5"/>
              </a:rPr>
              <a:t>ISUS ad-hoc</a:t>
            </a:r>
            <a:r>
              <a:rPr lang="en-US" sz="1800" b="1" dirty="0" smtClean="0">
                <a:solidFill>
                  <a:schemeClr val="tx1"/>
                </a:solidFill>
              </a:rPr>
              <a:t>: 7 Yes, 0 No, 1 Abstain.</a:t>
            </a:r>
            <a:endParaRPr lang="en-US" sz="1800" b="1" dirty="0">
              <a:solidFill>
                <a:schemeClr val="tx1"/>
              </a:solidFill>
            </a:endParaRPr>
          </a:p>
        </p:txBody>
      </p:sp>
    </p:spTree>
    <p:extLst>
      <p:ext uri="{BB962C8B-B14F-4D97-AF65-F5344CB8AC3E}">
        <p14:creationId xmlns:p14="http://schemas.microsoft.com/office/powerpoint/2010/main" val="31163001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Europe, Middle East, and Africa</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EU</a:t>
            </a:r>
          </a:p>
          <a:p>
            <a:pPr marL="630238" marR="117475" lvl="1" indent="-230188" algn="just">
              <a:buClrTx/>
              <a:buFont typeface="Times New Roman" pitchFamily="16" charset="0"/>
              <a:buChar char="•"/>
              <a:tabLst>
                <a:tab pos="230188" algn="l"/>
              </a:tabLst>
            </a:pPr>
            <a:r>
              <a:rPr lang="en-US" sz="1800" spc="-5" dirty="0" smtClean="0">
                <a:cs typeface="Arial"/>
              </a:rPr>
              <a:t>ETSI BRAN</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t>The </a:t>
            </a:r>
            <a:r>
              <a:rPr lang="en-US" sz="1600" dirty="0" smtClean="0">
                <a:hlinkClick r:id="rId3"/>
              </a:rPr>
              <a:t>February Open Commission Meeting</a:t>
            </a:r>
            <a:r>
              <a:rPr lang="en-US" sz="1600" dirty="0" smtClean="0"/>
              <a:t> is scheduled at 10:30am ET on 16 February 2023.</a:t>
            </a:r>
            <a:endParaRPr lang="en-US" sz="1600" dirty="0"/>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(2)</a:t>
            </a:r>
            <a:endParaRPr lang="en-US" sz="2800" dirty="0">
              <a:solidFill>
                <a:srgbClr val="0070C0"/>
              </a:solidFill>
            </a:endParaRP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a:t>
            </a:r>
            <a:r>
              <a:rPr lang="en-US" sz="1800" spc="-5" dirty="0" smtClean="0">
                <a:cs typeface="Arial"/>
              </a:rPr>
              <a:t>Pacific</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APT</a:t>
            </a:r>
          </a:p>
          <a:p>
            <a:pPr marL="1030288" marR="117475" lvl="2" indent="-230188" algn="just">
              <a:buClrTx/>
              <a:buFont typeface="Times New Roman" pitchFamily="16" charset="0"/>
              <a:buChar char="•"/>
              <a:tabLst>
                <a:tab pos="230188" algn="l"/>
              </a:tabLst>
            </a:pPr>
            <a:r>
              <a:rPr lang="en-US" sz="1600" kern="1200" dirty="0">
                <a:solidFill>
                  <a:schemeClr val="tx1"/>
                </a:solidFill>
              </a:rPr>
              <a:t>The 5th Meeting of the APT Conference Preparatory Group for WRC-23 (</a:t>
            </a:r>
            <a:r>
              <a:rPr lang="en-US" sz="1600" kern="1200" dirty="0">
                <a:solidFill>
                  <a:schemeClr val="tx1"/>
                </a:solidFill>
                <a:hlinkClick r:id="rId3"/>
              </a:rPr>
              <a:t>APG23-5</a:t>
            </a:r>
            <a:r>
              <a:rPr lang="en-US" sz="1600" kern="1200" dirty="0" smtClean="0">
                <a:solidFill>
                  <a:schemeClr val="tx1"/>
                </a:solidFill>
              </a:rPr>
              <a:t>)</a:t>
            </a:r>
            <a:r>
              <a:rPr lang="en-US" sz="1600" dirty="0" smtClean="0"/>
              <a:t> will be held in Busan, Korea, from 20 February to 25 February, 2023.  </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dirty="0">
                <a:solidFill>
                  <a:schemeClr val="tx1"/>
                </a:solidFill>
              </a:rPr>
              <a:t>Other </a:t>
            </a:r>
            <a:r>
              <a:rPr lang="en-US" sz="1800" dirty="0" smtClean="0">
                <a:solidFill>
                  <a:schemeClr val="tx1"/>
                </a:solidFill>
              </a:rPr>
              <a:t>countries/regions	</a:t>
            </a: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schedule in the next 8 days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20552562"/>
              </p:ext>
            </p:extLst>
          </p:nvPr>
        </p:nvGraphicFramePr>
        <p:xfrm>
          <a:off x="914400" y="1705690"/>
          <a:ext cx="10287000" cy="1483360"/>
        </p:xfrm>
        <a:graphic>
          <a:graphicData uri="http://schemas.openxmlformats.org/drawingml/2006/table">
            <a:tbl>
              <a:tblPr firstRow="1" bandRow="1">
                <a:tableStyleId>{21E4AEA4-8DFA-4A89-87EB-49C32662AFE0}</a:tableStyleId>
              </a:tblPr>
              <a:tblGrid>
                <a:gridCol w="2133600"/>
                <a:gridCol w="8153400"/>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ISUS</a:t>
                      </a:r>
                      <a:r>
                        <a:rPr lang="en-US" sz="1500" baseline="0" dirty="0" smtClean="0"/>
                        <a:t> ad-hoc </a:t>
                      </a:r>
                      <a:endParaRPr lang="en-US" sz="1500" dirty="0">
                        <a:solidFill>
                          <a:srgbClr val="FF0000"/>
                        </a:solidFill>
                      </a:endParaRPr>
                    </a:p>
                  </a:txBody>
                  <a:tcPr/>
                </a:tc>
                <a:tc>
                  <a:txBody>
                    <a:bodyPr/>
                    <a:lstStyle/>
                    <a:p>
                      <a:r>
                        <a:rPr lang="en-US" sz="1500" baseline="0" dirty="0" smtClean="0"/>
                        <a:t>Friday, 10 February 2023, 12:00pm ET to 1:00pm ET</a:t>
                      </a: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Weekly teleconference </a:t>
                      </a:r>
                    </a:p>
                  </a:txBody>
                  <a:tcPr/>
                </a:tc>
                <a:tc>
                  <a:txBody>
                    <a:bodyPr/>
                    <a:lstStyle/>
                    <a:p>
                      <a:r>
                        <a:rPr lang="en-US" sz="1500" dirty="0" smtClean="0"/>
                        <a:t>Thursday,</a:t>
                      </a:r>
                      <a:r>
                        <a:rPr lang="en-US" sz="1500" baseline="0" dirty="0" smtClean="0"/>
                        <a:t> 16 February 2023, 3:00pm ET to 3:55pm ET</a:t>
                      </a:r>
                      <a:endParaRPr lang="en-US" sz="1500" dirty="0"/>
                    </a:p>
                  </a:txBody>
                  <a:tcPr/>
                </a:tc>
              </a:tr>
              <a:tr h="370840">
                <a:tc>
                  <a:txBody>
                    <a:bodyPr/>
                    <a:lstStyle/>
                    <a:p>
                      <a:r>
                        <a:rPr lang="en-US" sz="1500" dirty="0" smtClean="0"/>
                        <a:t>ISUS</a:t>
                      </a:r>
                      <a:r>
                        <a:rPr lang="en-US" sz="1500" baseline="0" dirty="0" smtClean="0"/>
                        <a:t> ad-hoc </a:t>
                      </a:r>
                      <a:endParaRPr lang="en-US" sz="1500" dirty="0">
                        <a:solidFill>
                          <a:srgbClr val="FF0000"/>
                        </a:solidFill>
                      </a:endParaRPr>
                    </a:p>
                  </a:txBody>
                  <a:tcPr/>
                </a:tc>
                <a:tc>
                  <a:txBody>
                    <a:bodyPr/>
                    <a:lstStyle/>
                    <a:p>
                      <a:r>
                        <a:rPr lang="en-US" sz="1500" baseline="0" dirty="0" smtClean="0"/>
                        <a:t>Friday</a:t>
                      </a:r>
                      <a:r>
                        <a:rPr lang="en-US" sz="1500" baseline="0" smtClean="0"/>
                        <a:t>, 17 </a:t>
                      </a:r>
                      <a:r>
                        <a:rPr lang="en-US" sz="1500" baseline="0" dirty="0" smtClean="0"/>
                        <a:t>February 2023, 12:00pm ET to 1:00pm ET</a:t>
                      </a:r>
                    </a:p>
                  </a:txBody>
                  <a:tcP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hlinkClick r:id="rId4"/>
              </a:rPr>
              <a:t>18-16/0038r29</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2023 March plenary</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hlinkClick r:id="rId3"/>
              </a:rPr>
              <a:t>Meeting reservation</a:t>
            </a:r>
            <a:r>
              <a:rPr lang="en-US" sz="1800" spc="-5" dirty="0" smtClean="0">
                <a:cs typeface="Arial"/>
              </a:rPr>
              <a:t> begins on 16 December 2022</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a:t>
            </a:r>
            <a:r>
              <a:rPr lang="en-US" sz="1400" dirty="0">
                <a:solidFill>
                  <a:schemeClr val="tx1"/>
                </a:solidFill>
                <a:latin typeface="Times New Roman" panose="02020603050405020304" pitchFamily="18" charset="0"/>
                <a:ea typeface="Times New Roman" panose="02020603050405020304" pitchFamily="18" charset="0"/>
              </a:rPr>
              <a:t>fee</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Early </a:t>
            </a:r>
            <a:r>
              <a:rPr lang="en-US" sz="1400" strike="sngStrike" dirty="0" smtClean="0">
                <a:solidFill>
                  <a:schemeClr val="tx1"/>
                </a:solidFill>
                <a:latin typeface="Times New Roman" panose="02020603050405020304" pitchFamily="18" charset="0"/>
                <a:ea typeface="Times New Roman" panose="02020603050405020304" pitchFamily="18" charset="0"/>
              </a:rPr>
              <a:t>Registration until 27 January 2023</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US$ 600.00</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Standard </a:t>
            </a:r>
            <a:r>
              <a:rPr lang="en-US" sz="1400" dirty="0" smtClean="0">
                <a:solidFill>
                  <a:srgbClr val="FF0000"/>
                </a:solidFill>
                <a:latin typeface="Times New Roman" panose="02020603050405020304" pitchFamily="18" charset="0"/>
                <a:ea typeface="Times New Roman" panose="02020603050405020304" pitchFamily="18" charset="0"/>
              </a:rPr>
              <a:t>Registration until 3 March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US$ 800.00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a:t>
            </a:r>
            <a:r>
              <a:rPr lang="en-US" sz="1400" dirty="0" smtClean="0">
                <a:solidFill>
                  <a:schemeClr val="tx1"/>
                </a:solidFill>
                <a:latin typeface="Times New Roman" panose="02020603050405020304" pitchFamily="18" charset="0"/>
                <a:ea typeface="Times New Roman" panose="02020603050405020304" pitchFamily="18" charset="0"/>
              </a:rPr>
              <a:t>Registration after 3 March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US$ 1000.00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Until </a:t>
            </a:r>
            <a:r>
              <a:rPr lang="en-US" sz="1400" strike="sngStrike" dirty="0" smtClean="0">
                <a:solidFill>
                  <a:schemeClr val="tx1"/>
                </a:solidFill>
                <a:latin typeface="Times New Roman" panose="02020603050405020304" pitchFamily="18" charset="0"/>
                <a:ea typeface="Times New Roman" panose="02020603050405020304" pitchFamily="18" charset="0"/>
              </a:rPr>
              <a:t>27 January 2023, </a:t>
            </a:r>
            <a:r>
              <a:rPr lang="en-US" sz="1400" strike="sngStrike" dirty="0">
                <a:solidFill>
                  <a:schemeClr val="tx1"/>
                </a:solidFill>
                <a:latin typeface="Times New Roman" panose="02020603050405020304" pitchFamily="18" charset="0"/>
                <a:ea typeface="Times New Roman" panose="02020603050405020304" pitchFamily="18" charset="0"/>
              </a:rPr>
              <a:t>cancellations will not incur a cancellation fee</a:t>
            </a:r>
          </a:p>
          <a:p>
            <a:pPr marL="1030288" marR="117475" lvl="2"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After 27 January 2023 until 3 March 2023, </a:t>
            </a:r>
            <a:r>
              <a:rPr lang="en-US" sz="1400" dirty="0">
                <a:solidFill>
                  <a:srgbClr val="FF0000"/>
                </a:solidFill>
                <a:latin typeface="Times New Roman" panose="02020603050405020304" pitchFamily="18" charset="0"/>
                <a:ea typeface="Times New Roman" panose="02020603050405020304" pitchFamily="18" charset="0"/>
              </a:rPr>
              <a:t>cancellations will incur a US</a:t>
            </a:r>
            <a:r>
              <a:rPr lang="en-US" sz="1400" dirty="0" smtClean="0">
                <a:solidFill>
                  <a:srgbClr val="FF0000"/>
                </a:solidFill>
                <a:latin typeface="Times New Roman" panose="02020603050405020304" pitchFamily="18" charset="0"/>
                <a:ea typeface="Times New Roman" panose="02020603050405020304" pitchFamily="18" charset="0"/>
              </a:rPr>
              <a:t>$ 150 </a:t>
            </a:r>
            <a:r>
              <a:rPr lang="en-US" sz="1400" dirty="0">
                <a:solidFill>
                  <a:srgbClr val="FF0000"/>
                </a:solidFill>
                <a:latin typeface="Times New Roman" panose="02020603050405020304" pitchFamily="18" charset="0"/>
                <a:ea typeface="Times New Roman" panose="02020603050405020304" pitchFamily="18" charset="0"/>
              </a:rPr>
              <a:t>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3 March 2023, </a:t>
            </a:r>
            <a:r>
              <a:rPr lang="en-US" sz="1400" dirty="0">
                <a:solidFill>
                  <a:schemeClr val="tx1"/>
                </a:solidFill>
                <a:latin typeface="Times New Roman" panose="02020603050405020304" pitchFamily="18" charset="0"/>
                <a:ea typeface="Times New Roman" panose="02020603050405020304" pitchFamily="18" charset="0"/>
              </a:rPr>
              <a:t>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dirty="0"/>
              <a:t>Hilton </a:t>
            </a:r>
            <a:r>
              <a:rPr lang="en-US" sz="1800" dirty="0" smtClean="0"/>
              <a:t>Atlanta, Atlanta, GA, </a:t>
            </a:r>
            <a:r>
              <a:rPr lang="en-US" sz="1800" dirty="0"/>
              <a:t>United States) </a:t>
            </a:r>
            <a:r>
              <a:rPr lang="en-US" sz="1800" spc="-5" dirty="0" smtClean="0">
                <a:cs typeface="Arial"/>
              </a:rPr>
              <a:t>begins on 28 November 2022</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IEEE 802 </a:t>
            </a:r>
            <a:r>
              <a:rPr lang="en-US" sz="1400" dirty="0" smtClean="0">
                <a:solidFill>
                  <a:schemeClr val="tx1"/>
                </a:solidFill>
                <a:latin typeface="Times New Roman" panose="02020603050405020304" pitchFamily="18" charset="0"/>
                <a:ea typeface="Times New Roman" panose="02020603050405020304" pitchFamily="18" charset="0"/>
              </a:rPr>
              <a:t>rate</a:t>
            </a:r>
            <a:r>
              <a:rPr lang="en-US" sz="1400" dirty="0">
                <a:solidFill>
                  <a:schemeClr val="tx1"/>
                </a:solidFill>
                <a:latin typeface="Times New Roman" panose="02020603050405020304" pitchFamily="18" charset="0"/>
                <a:ea typeface="Times New Roman" panose="02020603050405020304" pitchFamily="18" charset="0"/>
              </a:rPr>
              <a:t>: $</a:t>
            </a:r>
            <a:r>
              <a:rPr lang="en-US" sz="1400" dirty="0" smtClean="0">
                <a:solidFill>
                  <a:schemeClr val="tx1"/>
                </a:solidFill>
                <a:latin typeface="Times New Roman" panose="02020603050405020304" pitchFamily="18" charset="0"/>
                <a:ea typeface="Times New Roman" panose="02020603050405020304" pitchFamily="18" charset="0"/>
              </a:rPr>
              <a:t>US199.00 </a:t>
            </a:r>
            <a:r>
              <a:rPr lang="en-US" sz="1400" dirty="0">
                <a:solidFill>
                  <a:schemeClr val="tx1"/>
                </a:solidFill>
                <a:latin typeface="Times New Roman" panose="02020603050405020304" pitchFamily="18" charset="0"/>
                <a:ea typeface="Times New Roman" panose="02020603050405020304" pitchFamily="18" charset="0"/>
              </a:rPr>
              <a:t>per night </a:t>
            </a:r>
            <a:r>
              <a:rPr lang="en-US" sz="1400" dirty="0" smtClean="0">
                <a:solidFill>
                  <a:schemeClr val="tx1"/>
                </a:solidFill>
                <a:latin typeface="Times New Roman" panose="02020603050405020304" pitchFamily="18" charset="0"/>
                <a:ea typeface="Times New Roman" panose="02020603050405020304" pitchFamily="18" charset="0"/>
              </a:rPr>
              <a:t>until </a:t>
            </a:r>
            <a:r>
              <a:rPr lang="en-US" sz="1400" dirty="0">
                <a:solidFill>
                  <a:schemeClr val="tx1"/>
                </a:solidFill>
                <a:latin typeface="Times New Roman" panose="02020603050405020304" pitchFamily="18" charset="0"/>
                <a:ea typeface="Times New Roman" panose="02020603050405020304" pitchFamily="18" charset="0"/>
              </a:rPr>
              <a:t>the </a:t>
            </a:r>
            <a:r>
              <a:rPr lang="en-US" sz="1400" dirty="0" smtClean="0">
                <a:solidFill>
                  <a:schemeClr val="tx1"/>
                </a:solidFill>
                <a:latin typeface="Times New Roman" panose="02020603050405020304" pitchFamily="18" charset="0"/>
                <a:ea typeface="Times New Roman" panose="02020603050405020304" pitchFamily="18" charset="0"/>
              </a:rPr>
              <a:t>room block </a:t>
            </a:r>
            <a:r>
              <a:rPr lang="en-US" sz="1400" dirty="0">
                <a:solidFill>
                  <a:schemeClr val="tx1"/>
                </a:solidFill>
                <a:latin typeface="Times New Roman" panose="02020603050405020304" pitchFamily="18" charset="0"/>
                <a:ea typeface="Times New Roman" panose="02020603050405020304" pitchFamily="18" charset="0"/>
              </a:rPr>
              <a:t>is sold out or </a:t>
            </a:r>
            <a:r>
              <a:rPr lang="en-US" sz="1400" dirty="0" smtClean="0">
                <a:solidFill>
                  <a:schemeClr val="tx1"/>
                </a:solidFill>
                <a:latin typeface="Times New Roman" panose="02020603050405020304" pitchFamily="18" charset="0"/>
                <a:ea typeface="Times New Roman" panose="02020603050405020304" pitchFamily="18" charset="0"/>
              </a:rPr>
              <a:t>5pm ET, Friday, 17 February, 2023,</a:t>
            </a:r>
            <a:r>
              <a:rPr lang="en-US" sz="1400" dirty="0">
                <a:solidFill>
                  <a:schemeClr val="tx1"/>
                </a:solidFill>
                <a:latin typeface="Times New Roman" panose="02020603050405020304" pitchFamily="18" charset="0"/>
                <a:ea typeface="Times New Roman" panose="02020603050405020304" pitchFamily="18" charset="0"/>
              </a:rPr>
              <a:t> whichever comes first.</a:t>
            </a:r>
          </a:p>
          <a:p>
            <a:pPr marL="630238" marR="117475" lvl="1" indent="-230188" algn="just">
              <a:buFont typeface="Times New Roman" pitchFamily="16" charset="0"/>
              <a:buChar char="•"/>
              <a:tabLst>
                <a:tab pos="230188" algn="l"/>
              </a:tabLst>
            </a:pPr>
            <a:endParaRPr lang="en-GB"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Tree>
    <p:extLst>
      <p:ext uri="{BB962C8B-B14F-4D97-AF65-F5344CB8AC3E}">
        <p14:creationId xmlns:p14="http://schemas.microsoft.com/office/powerpoint/2010/main" val="24879482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smtClean="0">
              <a:latin typeface="+mj-lt"/>
              <a:cs typeface="Arial"/>
            </a:endParaRPr>
          </a:p>
          <a:p>
            <a:pPr marL="230188" marR="117475" indent="-230188" algn="just">
              <a:buFont typeface="Times New Roman" pitchFamily="16" charset="0"/>
              <a:buChar char="•"/>
              <a:tabLst>
                <a:tab pos="230188" algn="l"/>
              </a:tabLst>
            </a:pPr>
            <a:endParaRPr lang="en-US" sz="1600" kern="0" spc="-5" dirty="0" smtClean="0">
              <a:latin typeface="Arial"/>
              <a:cs typeface="Arial"/>
            </a:endParaRPr>
          </a:p>
          <a:p>
            <a:pPr marL="630238" marR="117475" lvl="1" indent="-230188" algn="just">
              <a:buFont typeface="Times New Roman" pitchFamily="16" charset="0"/>
              <a:buChar char="•"/>
              <a:tabLst>
                <a:tab pos="230188" algn="l"/>
              </a:tabLst>
            </a:pPr>
            <a:endParaRPr lang="en-US" sz="1600" kern="0" spc="-5" dirty="0" smtClean="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a:t>
            </a:r>
            <a:r>
              <a:rPr lang="en-US" sz="1600" spc="-5" dirty="0" smtClean="0">
                <a:solidFill>
                  <a:schemeClr val="tx1"/>
                </a:solidFill>
                <a:latin typeface="+mj-lt"/>
                <a:cs typeface="Arial"/>
              </a:rPr>
              <a:t>:</a:t>
            </a:r>
            <a:endParaRPr lang="en-US" sz="16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chemeClr val="tx1"/>
                </a:solidFill>
                <a:latin typeface="+mj-lt"/>
                <a:cs typeface="Arial"/>
              </a:rPr>
              <a:t>Voters:</a:t>
            </a:r>
          </a:p>
          <a:p>
            <a:pPr marL="230188" marR="117475" indent="-230188" algn="just">
              <a:spcBef>
                <a:spcPts val="1200"/>
              </a:spcBef>
              <a:buFont typeface="Times New Roman" pitchFamily="16" charset="0"/>
              <a:buChar char="•"/>
              <a:tabLst>
                <a:tab pos="230188" algn="l"/>
              </a:tabLst>
            </a:pPr>
            <a:r>
              <a:rPr lang="en-US" sz="1800" spc="-5" dirty="0" smtClean="0">
                <a:cs typeface="Arial"/>
              </a:rPr>
              <a:t>Next 802.18 plenary/interim</a:t>
            </a:r>
          </a:p>
          <a:p>
            <a:pPr marL="630238" marR="117475" lvl="1" indent="-230188" algn="just">
              <a:buFont typeface="Times New Roman" pitchFamily="16" charset="0"/>
              <a:buChar char="•"/>
              <a:tabLst>
                <a:tab pos="230188" algn="l"/>
              </a:tabLst>
            </a:pPr>
            <a:r>
              <a:rPr lang="en-US" sz="1600" spc="-5" dirty="0" smtClean="0">
                <a:cs typeface="Arial"/>
              </a:rPr>
              <a:t>IEEE 802 plenary from 12 March 2023 to 17 March 2023</a:t>
            </a:r>
            <a:endParaRPr lang="en-US" sz="1600" spc="-5" dirty="0">
              <a:cs typeface="Arial"/>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Adjourn</a:t>
            </a:r>
            <a:r>
              <a:rPr lang="en-US" sz="1800" spc="-5" dirty="0">
                <a:latin typeface="+mj-lt"/>
                <a:cs typeface="Arial"/>
              </a:rPr>
              <a:t>:</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February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a:t>
            </a:r>
            <a:r>
              <a:rPr lang="en-US" altLang="en-US" sz="1800" b="1" dirty="0" smtClean="0">
                <a:solidFill>
                  <a:schemeClr val="tx1"/>
                </a:solidFill>
                <a:latin typeface="+mj-lt"/>
                <a:cs typeface="Arial" panose="020B0604020202020204" pitchFamily="34" charset="0"/>
              </a:rPr>
              <a:t>RR-TAG:</a:t>
            </a:r>
            <a:r>
              <a:rPr lang="en-US" altLang="en-US" sz="1800" b="1" dirty="0">
                <a:solidFill>
                  <a:schemeClr val="tx1"/>
                </a:solidFill>
                <a:latin typeface="+mj-lt"/>
                <a:cs typeface="Arial" panose="020B0604020202020204" pitchFamily="34" charset="0"/>
              </a:rPr>
              <a:t>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a:t>
            </a:r>
            <a:r>
              <a:rPr lang="en-US" altLang="en-US" sz="1600" dirty="0" smtClean="0">
                <a:solidFill>
                  <a:schemeClr val="tx1"/>
                </a:solidFill>
                <a:latin typeface="+mj-lt"/>
                <a:cs typeface="Arial" panose="020B0604020202020204" pitchFamily="34" charset="0"/>
              </a:rPr>
              <a:t>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Secretary:  Amelia </a:t>
            </a:r>
            <a:r>
              <a:rPr lang="en-US" altLang="en-US" sz="1600" dirty="0" err="1" smtClean="0">
                <a:solidFill>
                  <a:schemeClr val="tx1"/>
                </a:solidFill>
                <a:latin typeface="+mj-lt"/>
                <a:cs typeface="Arial" panose="020B0604020202020204" pitchFamily="34" charset="0"/>
              </a:rPr>
              <a:t>Andersdotter</a:t>
            </a:r>
            <a:r>
              <a:rPr lang="en-US" altLang="en-US" sz="1600" dirty="0" smtClean="0">
                <a:solidFill>
                  <a:schemeClr val="tx1"/>
                </a:solidFill>
                <a:latin typeface="+mj-lt"/>
                <a:cs typeface="Arial" panose="020B0604020202020204" pitchFamily="34" charset="0"/>
              </a:rPr>
              <a:t> (Sky Group/Comcast)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IEEE Statement Update on Spectrum (ISUS) ad-hoc chair: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rPr>
              <a:t>(Sky Group/Comcast)</a:t>
            </a:r>
          </a:p>
          <a:p>
            <a:pPr marL="285750">
              <a:spcBef>
                <a:spcPts val="300"/>
              </a:spcBef>
              <a:spcAft>
                <a:spcPts val="0"/>
              </a:spcAft>
              <a:buFont typeface="Arial" panose="020B0604020202020204" pitchFamily="34" charset="0"/>
              <a:buChar char="•"/>
              <a:defRPr/>
            </a:pPr>
            <a:r>
              <a:rPr lang="en-US" altLang="en-US" sz="1600" dirty="0" smtClean="0">
                <a:solidFill>
                  <a:schemeClr val="tx1"/>
                </a:solidFill>
                <a:latin typeface="+mj-lt"/>
                <a:cs typeface="Arial" panose="020B0604020202020204" pitchFamily="34" charset="0"/>
              </a:rPr>
              <a:t>  IEEE SA Program Manager:  Jodi </a:t>
            </a:r>
            <a:r>
              <a:rPr lang="en-US" altLang="en-US" sz="1600" dirty="0" err="1" smtClean="0">
                <a:solidFill>
                  <a:schemeClr val="tx1"/>
                </a:solidFill>
                <a:latin typeface="+mj-lt"/>
                <a:cs typeface="Arial" panose="020B0604020202020204" pitchFamily="34" charset="0"/>
              </a:rPr>
              <a:t>Haasz</a:t>
            </a:r>
            <a:r>
              <a:rPr lang="en-US" altLang="en-US" sz="1600" dirty="0" smtClean="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Membership</a:t>
            </a:r>
            <a:r>
              <a:rPr lang="en-US" altLang="en-US" sz="1800" b="1" dirty="0" smtClean="0">
                <a:solidFill>
                  <a:schemeClr val="tx1"/>
                </a:solidFill>
                <a:latin typeface="+mj-lt"/>
                <a:cs typeface="Arial" panose="020B0604020202020204" pitchFamily="34" charset="0"/>
              </a:rPr>
              <a:t> as of 23 January 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49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4</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12</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February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February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2023</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a:t>
            </a:r>
            <a:r>
              <a:rPr lang="en-US" sz="1600" i="1" spc="-5" dirty="0" smtClean="0">
                <a:latin typeface="+mj-lt"/>
                <a:cs typeface="Arial"/>
              </a:rPr>
              <a:t>external </a:t>
            </a:r>
            <a:r>
              <a:rPr lang="en-US" sz="1600" i="1" spc="-5" dirty="0">
                <a:latin typeface="+mj-lt"/>
                <a:cs typeface="Arial"/>
              </a:rPr>
              <a:t>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a:t>
            </a:r>
            <a:r>
              <a:rPr lang="en-US" sz="1600" i="1" spc="-5" dirty="0" smtClean="0">
                <a:latin typeface="+mj-lt"/>
                <a:cs typeface="Arial"/>
              </a:rPr>
              <a:t>their </a:t>
            </a:r>
            <a:r>
              <a:rPr lang="en-US" sz="1600" i="1" spc="-5" dirty="0">
                <a:latin typeface="+mj-lt"/>
                <a:cs typeface="Arial"/>
              </a:rPr>
              <a:t>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a:t>
            </a:r>
            <a:r>
              <a:rPr lang="en-US" sz="1600" b="0" i="1" spc="-5" dirty="0" smtClean="0">
                <a:latin typeface="+mj-lt"/>
                <a:cs typeface="Arial"/>
              </a:rPr>
              <a:t>fair </a:t>
            </a:r>
            <a:r>
              <a:rPr lang="en-US" sz="1600" b="0" i="1" spc="-5" dirty="0">
                <a:latin typeface="+mj-lt"/>
                <a:cs typeface="Arial"/>
              </a:rPr>
              <a:t>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chemeClr val="tx1"/>
                </a:solidFill>
              </a:rPr>
              <a:t>Housekeeping reminder</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Weekly 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IMAT is </a:t>
            </a:r>
            <a:r>
              <a:rPr lang="en-US" sz="1600" spc="-5" dirty="0">
                <a:latin typeface="+mj-lt"/>
                <a:cs typeface="Arial"/>
              </a:rPr>
              <a:t>NOT being used for this </a:t>
            </a:r>
            <a:r>
              <a:rPr lang="en-US" sz="1600" spc="-5" dirty="0" smtClean="0">
                <a:latin typeface="+mj-lt"/>
                <a:cs typeface="Arial"/>
              </a:rPr>
              <a:t>session</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dirty="0"/>
              <a:t>Press are required (i.e., anyone reporting publicly on this meeting) to announce their presence (per IEEE-SA Standards Board Ops Manual</a:t>
            </a:r>
            <a:r>
              <a:rPr lang="en-US" sz="1600" dirty="0" smtClean="0"/>
              <a:t>)</a:t>
            </a: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t>
            </a:r>
            <a:r>
              <a:rPr lang="en-US" sz="1800" spc="-5" dirty="0" smtClean="0">
                <a:latin typeface="+mj-lt"/>
                <a:cs typeface="Arial"/>
              </a:rPr>
              <a:t>and </a:t>
            </a:r>
            <a:r>
              <a:rPr lang="en-US" sz="1800" spc="-5" dirty="0">
                <a:latin typeface="+mj-lt"/>
                <a:cs typeface="Arial"/>
              </a:rPr>
              <a:t>approve the </a:t>
            </a:r>
            <a:r>
              <a:rPr lang="en-US" sz="1800" spc="-5" dirty="0" smtClean="0">
                <a:latin typeface="+mj-lt"/>
                <a:cs typeface="Arial"/>
              </a:rPr>
              <a:t>weekly </a:t>
            </a:r>
            <a:r>
              <a:rPr lang="en-US" sz="1800" spc="-5" dirty="0">
                <a:latin typeface="+mj-lt"/>
                <a:cs typeface="Arial"/>
              </a:rPr>
              <a:t>meeting </a:t>
            </a:r>
            <a:r>
              <a:rPr lang="en-US" sz="1800" spc="-5" dirty="0" smtClean="0">
                <a:latin typeface="+mj-lt"/>
                <a:cs typeface="Arial"/>
              </a:rPr>
              <a:t>minutes</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endParaRPr lang="en-US" sz="1800" spc="-5" dirty="0" smtClean="0">
              <a:latin typeface="+mj-lt"/>
              <a:cs typeface="Arial"/>
            </a:endParaRP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and Motion:  IEEE SA position statement on IEEE 802 wireless</a:t>
            </a: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a:t>
            </a:r>
            <a:r>
              <a:rPr lang="en-US" sz="1800" spc="-5" dirty="0" smtClean="0">
                <a:cs typeface="Arial"/>
              </a:rPr>
              <a:t>items</a:t>
            </a:r>
          </a:p>
          <a:p>
            <a:pPr marL="230188" marR="117475" indent="-230188" algn="just">
              <a:buFont typeface="Times New Roman" pitchFamily="16" charset="0"/>
              <a:buChar char="•"/>
              <a:tabLst>
                <a:tab pos="230188" algn="l"/>
              </a:tabLst>
            </a:pPr>
            <a:r>
              <a:rPr lang="en-US" sz="1800" spc="-5" dirty="0" smtClean="0">
                <a:cs typeface="Arial"/>
              </a:rPr>
              <a:t>Reminder:  Meeting schedule in the next 8 days</a:t>
            </a:r>
          </a:p>
          <a:p>
            <a:pPr marL="230188" marR="117475" indent="-230188" algn="just">
              <a:buFont typeface="Times New Roman" pitchFamily="16" charset="0"/>
              <a:buChar char="•"/>
              <a:tabLst>
                <a:tab pos="230188" algn="l"/>
              </a:tabLst>
            </a:pPr>
            <a:r>
              <a:rPr lang="en-US" sz="1800" spc="-5" dirty="0" smtClean="0">
                <a:cs typeface="Arial"/>
              </a:rPr>
              <a:t>Reminder:  Meeting and hotel reservation for the 2023 March plenary</a:t>
            </a:r>
          </a:p>
          <a:p>
            <a:pPr marL="230188" marR="117475" indent="-230188" algn="just">
              <a:buFont typeface="Times New Roman" pitchFamily="16" charset="0"/>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Adjourn</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70618</TotalTime>
  <Words>1684</Words>
  <Application>Microsoft Office PowerPoint</Application>
  <PresentationFormat>Widescreen</PresentationFormat>
  <Paragraphs>328</Paragraphs>
  <Slides>19</Slides>
  <Notes>16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8" baseType="lpstr">
      <vt:lpstr>Arial Unicode MS</vt:lpstr>
      <vt:lpstr>Monotype Sorts</vt:lpstr>
      <vt:lpstr>MS Gothic</vt:lpstr>
      <vt:lpstr>MS PGothic</vt:lpstr>
      <vt:lpstr>Arial</vt:lpstr>
      <vt:lpstr>Calibri</vt:lpstr>
      <vt:lpstr>Times New Roman</vt:lpstr>
      <vt:lpstr>Office Theme</vt:lpstr>
      <vt:lpstr>Document</vt:lpstr>
      <vt:lpstr>IEEE 802.18 RR-TAG Weekly Teleconference Agenda</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Status of ongoing consultations</vt:lpstr>
      <vt:lpstr>IEEE SA Position Statement on IEEE 802 wireless (1)</vt:lpstr>
      <vt:lpstr>IEEE SA Position Statement on IEEE 802 wireless (2)</vt:lpstr>
      <vt:lpstr>General discussion items (1)</vt:lpstr>
      <vt:lpstr>General discussion items (2)</vt:lpstr>
      <vt:lpstr>Meeting schedule in the next 8 days</vt:lpstr>
      <vt:lpstr>Meeting and hotel reservation for the 2023 March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23/0019r0</dc:title>
  <dc:creator/>
  <cp:keywords>9 February 2023</cp:keywords>
  <cp:lastModifiedBy>Edward Au</cp:lastModifiedBy>
  <cp:revision>5129</cp:revision>
  <cp:lastPrinted>1601-01-01T00:00:00Z</cp:lastPrinted>
  <dcterms:created xsi:type="dcterms:W3CDTF">2016-03-03T14:54:45Z</dcterms:created>
  <dcterms:modified xsi:type="dcterms:W3CDTF">2023-02-06T07:57:04Z</dcterms:modified>
  <cp:category>IEEE 802.18 RR-TAG agenda</cp:category>
</cp:coreProperties>
</file>