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1"/>
  </p:notesMasterIdLst>
  <p:handoutMasterIdLst>
    <p:handoutMasterId r:id="rId42"/>
  </p:handoutMasterIdLst>
  <p:sldIdLst>
    <p:sldId id="256" r:id="rId2"/>
    <p:sldId id="962" r:id="rId3"/>
    <p:sldId id="892" r:id="rId4"/>
    <p:sldId id="961" r:id="rId5"/>
    <p:sldId id="857" r:id="rId6"/>
    <p:sldId id="329" r:id="rId7"/>
    <p:sldId id="604" r:id="rId8"/>
    <p:sldId id="624" r:id="rId9"/>
    <p:sldId id="605" r:id="rId10"/>
    <p:sldId id="963" r:id="rId11"/>
    <p:sldId id="843" r:id="rId12"/>
    <p:sldId id="923" r:id="rId13"/>
    <p:sldId id="947" r:id="rId14"/>
    <p:sldId id="914" r:id="rId15"/>
    <p:sldId id="971" r:id="rId16"/>
    <p:sldId id="979" r:id="rId17"/>
    <p:sldId id="980" r:id="rId18"/>
    <p:sldId id="966" r:id="rId19"/>
    <p:sldId id="845" r:id="rId20"/>
    <p:sldId id="970" r:id="rId21"/>
    <p:sldId id="933" r:id="rId22"/>
    <p:sldId id="972" r:id="rId23"/>
    <p:sldId id="864" r:id="rId24"/>
    <p:sldId id="973" r:id="rId25"/>
    <p:sldId id="981" r:id="rId26"/>
    <p:sldId id="982" r:id="rId27"/>
    <p:sldId id="991" r:id="rId28"/>
    <p:sldId id="989" r:id="rId29"/>
    <p:sldId id="990" r:id="rId30"/>
    <p:sldId id="985" r:id="rId31"/>
    <p:sldId id="986" r:id="rId32"/>
    <p:sldId id="992" r:id="rId33"/>
    <p:sldId id="993" r:id="rId34"/>
    <p:sldId id="978" r:id="rId35"/>
    <p:sldId id="900" r:id="rId36"/>
    <p:sldId id="983" r:id="rId37"/>
    <p:sldId id="954" r:id="rId38"/>
    <p:sldId id="887" r:id="rId39"/>
    <p:sldId id="888" r:id="rId4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32" autoAdjust="0"/>
    <p:restoredTop sz="95405" autoAdjust="0"/>
  </p:normalViewPr>
  <p:slideViewPr>
    <p:cSldViewPr>
      <p:cViewPr varScale="1">
        <p:scale>
          <a:sx n="86" d="100"/>
          <a:sy n="86" d="100"/>
        </p:scale>
        <p:origin x="82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00" d="100"/>
        <a:sy n="100" d="100"/>
      </p:scale>
      <p:origin x="0" y="-7291"/>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6650030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8943721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4600659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5341186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9595209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41951498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2893386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21813286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3812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January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802.18-22/0157r2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2/ec-22-0204-00-00EC-2022-nov-ieee-802-mixed-mode-plenary-meeting-av-training.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2/18-22-0146-00-0000-november-2022-plenary-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ocuments?is_dcn=35&amp;is_year=2022" TargetMode="External"/><Relationship Id="rId7"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www.anacom.pt/render.jsp?contentId=1735787" TargetMode="External"/><Relationship Id="rId5" Type="http://schemas.openxmlformats.org/officeDocument/2006/relationships/hyperlink" Target="https://www.miit.gov.cn/gzcy/yjzj/art/2023/art_42a55669ef094373a01a838e235088c1.html" TargetMode="External"/><Relationship Id="rId4" Type="http://schemas.openxmlformats.org/officeDocument/2006/relationships/hyperlink" Target="https://www.berec.europa.eu/en/public-consultations/ongoing-public-consultations-and-calls-for-inputs/public-consultation-on-the-draft-berec-report-on-challenges-and-benefits-of-impact-of-artificial-intelligence-ai-solutions-in-the-telecommunications-sector-including-use-cases"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ocuments?is_dcn=38&amp;is_year=2016"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berec.europa.eu/en/public-consultations/ongoing-public-consultations-and-calls-for-inputs/public-consultation-on-the-draft-berec-report-on-challenges-and-benefits-of-impact-of-artificial-intelligence-ai-solutions-in-the-telecommunications-sector-including-use-cases"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42bd3c17-b02d-4d4b-beb8-727d49ca7af1/registe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globalpolicy.ieee.org/wp-content/uploads/2018/09/IEEE18014.pdf"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ieee.org/content/dam/ieee-org/ieee/web/org/about/whatis/global_public_policy_opsman.pdf"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year=2016"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web.cvent.com/event/732be71f-e82d-472d-bf2d-059ca6106a28/regProcessStep1"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passkey.com/gt/218468247?gtid=348ecbb9bead68246538a44579a39b47"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January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2023 January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17 January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2930"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Housekeeping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10</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smtClean="0">
                <a:latin typeface="+mj-lt"/>
                <a:cs typeface="Arial"/>
              </a:rPr>
              <a:t>Press </a:t>
            </a:r>
            <a:r>
              <a:rPr lang="en-US" sz="1600" spc="-5" dirty="0">
                <a:latin typeface="+mj-lt"/>
                <a:cs typeface="Arial"/>
              </a:rPr>
              <a:t>are required (i.e., anyone reporting publicly on this meeting) </a:t>
            </a:r>
            <a:r>
              <a:rPr lang="en-US" sz="1600" spc="-5" dirty="0" smtClean="0">
                <a:latin typeface="+mj-lt"/>
                <a:cs typeface="Arial"/>
              </a:rPr>
              <a:t>to </a:t>
            </a:r>
            <a:r>
              <a:rPr lang="en-US" sz="1600" spc="-5" dirty="0">
                <a:latin typeface="+mj-lt"/>
                <a:cs typeface="Arial"/>
              </a:rPr>
              <a:t>announce their presence (Jan 2019 IEEE-SA Standards Board Ops Manual 5.3.3.2)</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January 2023</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room is </a:t>
            </a:r>
            <a:r>
              <a:rPr lang="en-US" sz="1400" dirty="0"/>
              <a:t>Carroll </a:t>
            </a:r>
            <a:r>
              <a:rPr lang="en-US" sz="1400" dirty="0" smtClean="0"/>
              <a:t>AB/Carroll A at 3</a:t>
            </a:r>
            <a:r>
              <a:rPr lang="en-US" sz="1400" baseline="30000" dirty="0" smtClean="0"/>
              <a:t>rd</a:t>
            </a:r>
            <a:r>
              <a:rPr lang="en-US" sz="1400" dirty="0" smtClean="0"/>
              <a:t> Floor</a:t>
            </a:r>
            <a:r>
              <a:rPr lang="en-US" sz="1400" spc="-5" dirty="0" smtClean="0">
                <a:latin typeface="+mj-lt"/>
                <a:cs typeface="Arial"/>
              </a:rPr>
              <a:t>, Hilton Baltimore Inner Harbor</a:t>
            </a: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18</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January 2023</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latin typeface="+mj-lt"/>
              </a:rPr>
              <a:t>is </a:t>
            </a:r>
            <a:r>
              <a:rPr lang="en-US" sz="1800" dirty="0">
                <a:latin typeface="+mj-lt"/>
              </a:rPr>
              <a:t>provided to 802.18 voters for attendance at 802.11 on Tuesday AM2 and Thursday AM1</a:t>
            </a:r>
            <a:endParaRPr lang="en-US" sz="18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January 2023</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286416822"/>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16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17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18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19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20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Second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800" b="0" i="0" kern="1200" dirty="0" smtClean="0">
                          <a:solidFill>
                            <a:schemeClr val="tx1"/>
                          </a:solidFill>
                          <a:effectLst/>
                          <a:latin typeface="+mn-lt"/>
                          <a:ea typeface="+mn-ea"/>
                          <a:cs typeface="+mn-cs"/>
                        </a:rPr>
                        <a:t>Carroll A, 3/F)</a:t>
                      </a: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First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800" b="0" i="0" kern="1200" dirty="0" smtClean="0">
                          <a:solidFill>
                            <a:schemeClr val="tx1"/>
                          </a:solidFill>
                          <a:effectLst/>
                          <a:latin typeface="+mn-lt"/>
                          <a:ea typeface="+mn-ea"/>
                          <a:cs typeface="+mn-cs"/>
                        </a:rPr>
                        <a:t>Carroll AB, 3/F)</a:t>
                      </a: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Social evening</a:t>
                      </a:r>
                    </a:p>
                    <a:p>
                      <a:pPr algn="ctr"/>
                      <a:r>
                        <a:rPr lang="en-US" dirty="0" smtClean="0"/>
                        <a:t>(</a:t>
                      </a:r>
                      <a:r>
                        <a:rPr lang="en-US" sz="1800" b="0" i="0" kern="1200" dirty="0" smtClean="0">
                          <a:solidFill>
                            <a:schemeClr val="tx1"/>
                          </a:solidFill>
                          <a:effectLst/>
                          <a:latin typeface="+mn-lt"/>
                          <a:ea typeface="+mn-ea"/>
                          <a:cs typeface="+mn-cs"/>
                        </a:rPr>
                        <a:t>South Foyer, 2/F)</a:t>
                      </a: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Supplementary materials for the Opening 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15</a:t>
            </a:r>
            <a:endParaRPr lang="en-US" dirty="0"/>
          </a:p>
        </p:txBody>
      </p:sp>
    </p:spTree>
    <p:extLst>
      <p:ext uri="{BB962C8B-B14F-4D97-AF65-F5344CB8AC3E}">
        <p14:creationId xmlns:p14="http://schemas.microsoft.com/office/powerpoint/2010/main" val="323442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8279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Opening” tab of the document 18-22/0156r1.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Ian Sherlock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Clarification on the document number.</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2307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November 2022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2022 November plenary session as </a:t>
            </a:r>
            <a:r>
              <a:rPr lang="en-US" sz="1800" spc="-5" dirty="0">
                <a:latin typeface="+mj-lt"/>
                <a:cs typeface="Arial"/>
              </a:rPr>
              <a:t>shown in the document </a:t>
            </a:r>
            <a:r>
              <a:rPr lang="en-US" sz="1800" spc="-5" dirty="0" smtClean="0">
                <a:latin typeface="+mj-lt"/>
                <a:cs typeface="Arial"/>
                <a:hlinkClick r:id="rId3"/>
              </a:rPr>
              <a:t>18-22/0146r0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Andy Scott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a:cs typeface="Arial"/>
              </a:rPr>
              <a:t>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8am </a:t>
            </a:r>
            <a:r>
              <a:rPr lang="en-US" sz="1600" spc="-5" dirty="0">
                <a:solidFill>
                  <a:schemeClr val="tx1"/>
                </a:solidFill>
                <a:cs typeface="Arial"/>
              </a:rPr>
              <a:t>ET, 19 January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 BEREC: </a:t>
            </a:r>
            <a:r>
              <a:rPr lang="en-US" sz="1400" spc="-5" dirty="0" smtClean="0">
                <a:solidFill>
                  <a:schemeClr val="tx1"/>
                </a:solidFill>
                <a:cs typeface="Arial"/>
              </a:rPr>
              <a:t> </a:t>
            </a:r>
            <a:r>
              <a:rPr lang="en-US" sz="1400" dirty="0">
                <a:hlinkClick r:id="rId4"/>
              </a:rPr>
              <a:t>Public consultation on the draft BEREC Report on challenges and benefits of impact of Artificial Intelligence (AI) solutions in the telecommunications sector (including use cases)</a:t>
            </a:r>
            <a:endParaRPr lang="en-US" sz="1400" dirty="0"/>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China MIIT:  </a:t>
            </a:r>
            <a:r>
              <a:rPr lang="en-GB" sz="1400" u="sng" dirty="0">
                <a:hlinkClick r:id="rId5"/>
              </a:rPr>
              <a:t>Consultation on the “900MHz Frequency Band Radio Frequency Identification (RFID) Equipment Radio Management Regulations (Draft for Comments)” and “Ultra Wideband (UWB) Equipment Radio Management Regulations (Draft for Comments)”</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Portugal </a:t>
            </a:r>
            <a:r>
              <a:rPr lang="en-US" sz="1400" spc="-5" dirty="0">
                <a:solidFill>
                  <a:schemeClr val="tx1"/>
                </a:solidFill>
                <a:cs typeface="Arial"/>
              </a:rPr>
              <a:t>ANACOM:  </a:t>
            </a:r>
            <a:r>
              <a:rPr lang="en-GB" sz="1400" u="sng" dirty="0">
                <a:hlinkClick r:id="rId6"/>
              </a:rPr>
              <a:t>Consultation on availability of spectrum in the 700 MHz band (duplex gap and guard bands)</a:t>
            </a:r>
            <a:endParaRPr lang="en-GB" sz="1400" u="sng" dirty="0"/>
          </a:p>
          <a:p>
            <a:pPr marL="630238" marR="117475" lvl="1" indent="-230188" algn="just">
              <a:spcBef>
                <a:spcPts val="600"/>
              </a:spcBef>
              <a:buFont typeface="Times New Roman" pitchFamily="16" charset="0"/>
              <a:buChar char="•"/>
              <a:tabLst>
                <a:tab pos="230188" algn="l"/>
              </a:tabLst>
            </a:pPr>
            <a:endParaRPr lang="en-GB" sz="1400" u="sng" dirty="0"/>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Recess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124191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19 January 2023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ET, 19 January 2023</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12:08pm ET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Supplementary materials </a:t>
            </a:r>
            <a:r>
              <a:rPr lang="en-US" kern="0" dirty="0" smtClean="0">
                <a:latin typeface="Times New Roman" charset="0"/>
              </a:rPr>
              <a:t>for the Closing </a:t>
            </a:r>
            <a:r>
              <a:rPr lang="en-US" kern="0" dirty="0">
                <a:latin typeface="Times New Roman" charset="0"/>
              </a:rPr>
              <a:t>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24</a:t>
            </a:r>
            <a:endParaRPr lang="en-US" dirty="0"/>
          </a:p>
        </p:txBody>
      </p:sp>
    </p:spTree>
    <p:extLst>
      <p:ext uri="{BB962C8B-B14F-4D97-AF65-F5344CB8AC3E}">
        <p14:creationId xmlns:p14="http://schemas.microsoft.com/office/powerpoint/2010/main" val="35988761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00146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Closing” tab of the document 18-22/0156r1.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18758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90845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EU BEREC’s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GB" sz="1800" dirty="0" smtClean="0"/>
              <a:t>Consultation on </a:t>
            </a:r>
            <a:r>
              <a:rPr lang="en-US" sz="1800" dirty="0" smtClean="0"/>
              <a:t>the </a:t>
            </a:r>
            <a:r>
              <a:rPr lang="en-US" sz="1800" dirty="0"/>
              <a:t>draft BEREC Report on challenges and benefits of impact of Artificial Intelligence (AI) solutions in the telecommunications sector (including use cases</a:t>
            </a:r>
            <a:r>
              <a:rPr lang="en-US" sz="1800" dirty="0" smtClean="0"/>
              <a:t>)</a:t>
            </a:r>
            <a:endParaRPr lang="en-US" sz="1800" spc="-5" dirty="0">
              <a:latin typeface="+mj-lt"/>
              <a:cs typeface="Arial"/>
            </a:endParaRPr>
          </a:p>
          <a:p>
            <a:pPr marL="630238" marR="117475" lvl="1" indent="-230188" algn="just">
              <a:buChar char="•"/>
              <a:tabLst>
                <a:tab pos="230188" algn="l"/>
              </a:tabLst>
            </a:pPr>
            <a:r>
              <a:rPr lang="en-US" sz="1600" spc="-5" dirty="0" smtClean="0">
                <a:latin typeface="+mj-lt"/>
                <a:cs typeface="Arial"/>
              </a:rPr>
              <a:t>Publication date:  13 December 2022</a:t>
            </a:r>
          </a:p>
          <a:p>
            <a:pPr marL="630238" marR="117475" lvl="1" indent="-230188" algn="just">
              <a:buChar char="•"/>
              <a:tabLst>
                <a:tab pos="230188" algn="l"/>
              </a:tabLst>
            </a:pPr>
            <a:r>
              <a:rPr lang="en-US" sz="1600" spc="-5" dirty="0" smtClean="0">
                <a:latin typeface="+mj-lt"/>
                <a:cs typeface="Arial"/>
              </a:rPr>
              <a:t>Closing date for response:  3 February 2023 </a:t>
            </a:r>
          </a:p>
          <a:p>
            <a:pPr marL="1030288" marR="117475" lvl="2" indent="-230188" algn="just">
              <a:buChar char="•"/>
              <a:tabLst>
                <a:tab pos="230188" algn="l"/>
              </a:tabLst>
            </a:pPr>
            <a:r>
              <a:rPr lang="en-US" sz="1400" spc="-5" dirty="0" smtClean="0">
                <a:solidFill>
                  <a:srgbClr val="FF0000"/>
                </a:solidFill>
                <a:latin typeface="+mj-lt"/>
                <a:cs typeface="Arial"/>
              </a:rPr>
              <a:t>Internal 802.18 deadline t</a:t>
            </a:r>
            <a:r>
              <a:rPr lang="en-US" sz="1400" spc="-5" dirty="0" smtClean="0">
                <a:solidFill>
                  <a:srgbClr val="FF0000"/>
                </a:solidFill>
                <a:cs typeface="Arial"/>
              </a:rPr>
              <a:t>o allow for 10 day EC ballot</a:t>
            </a:r>
            <a:r>
              <a:rPr lang="en-US" sz="1400" spc="-5" dirty="0" smtClean="0">
                <a:solidFill>
                  <a:srgbClr val="FF0000"/>
                </a:solidFill>
                <a:latin typeface="+mj-lt"/>
                <a:cs typeface="Arial"/>
              </a:rPr>
              <a:t>:  8am ET, 19 January 2023 </a:t>
            </a:r>
          </a:p>
          <a:p>
            <a:pPr marL="630238" marR="117475" lvl="1" indent="-230188" algn="just">
              <a:buChar char="•"/>
              <a:tabLst>
                <a:tab pos="230188" algn="l"/>
              </a:tabLst>
            </a:pPr>
            <a:r>
              <a:rPr lang="en-US" sz="1600" spc="-5" dirty="0" smtClean="0">
                <a:cs typeface="Arial"/>
              </a:rPr>
              <a:t>Note</a:t>
            </a:r>
            <a:endParaRPr lang="en-US" sz="1600" spc="-5" dirty="0">
              <a:cs typeface="Arial"/>
            </a:endParaRPr>
          </a:p>
          <a:p>
            <a:pPr marL="1030288" marR="117475" lvl="2" indent="-230188" algn="just">
              <a:buChar char="•"/>
              <a:tabLst>
                <a:tab pos="230188" algn="l"/>
              </a:tabLst>
            </a:pPr>
            <a:r>
              <a:rPr lang="en-US" sz="1400" dirty="0" smtClean="0"/>
              <a:t>BEREC:  Body </a:t>
            </a:r>
            <a:r>
              <a:rPr lang="en-US" sz="1400" dirty="0"/>
              <a:t>of European Regulators for Electronic Communications</a:t>
            </a:r>
            <a:endParaRPr lang="en-US" sz="1400" spc="-5" dirty="0" smtClean="0">
              <a:solidFill>
                <a:srgbClr val="FF0000"/>
              </a:solidFill>
              <a:latin typeface="+mj-lt"/>
              <a:cs typeface="Arial"/>
            </a:endParaRP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www.berec.europa.eu/en/public-consultations/ongoing-public-consultations-and-calls-for-inputs/public-consultation-on-the-draft-berec-report-on-challenges-and-benefits-of-impact-of-artificial-intelligence-ai-solutions-in-the-telecommunications-sector-including-use-cases</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600" spc="-5" dirty="0" smtClean="0">
              <a:solidFill>
                <a:srgbClr val="3333CC"/>
              </a:solidFill>
              <a:cs typeface="Arial"/>
            </a:endParaRPr>
          </a:p>
          <a:p>
            <a:pPr marL="630238" marR="117475" lvl="1" indent="-230188" algn="just">
              <a:spcBef>
                <a:spcPts val="600"/>
              </a:spcBef>
              <a:buChar char="•"/>
              <a:tabLst>
                <a:tab pos="230188" algn="l"/>
              </a:tabLst>
            </a:pPr>
            <a:r>
              <a:rPr lang="en-US" sz="1600" spc="-5" smtClean="0">
                <a:solidFill>
                  <a:srgbClr val="3333CC"/>
                </a:solidFill>
                <a:cs typeface="Arial"/>
              </a:rPr>
              <a:t>18-23/0012r0 </a:t>
            </a:r>
            <a:r>
              <a:rPr lang="en-US" sz="1600" spc="-5" dirty="0">
                <a:solidFill>
                  <a:srgbClr val="3333CC"/>
                </a:solidFill>
                <a:cs typeface="Arial"/>
              </a:rPr>
              <a:t>[</a:t>
            </a:r>
            <a:r>
              <a:rPr lang="en-US" sz="1600" spc="-5" dirty="0" smtClean="0">
                <a:solidFill>
                  <a:srgbClr val="3333CC"/>
                </a:solidFill>
                <a:cs typeface="Arial"/>
              </a:rPr>
              <a:t>Placeholder]</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Tree>
    <p:extLst>
      <p:ext uri="{BB962C8B-B14F-4D97-AF65-F5344CB8AC3E}">
        <p14:creationId xmlns:p14="http://schemas.microsoft.com/office/powerpoint/2010/main" val="11678247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#4 (External):  </a:t>
            </a:r>
            <a:r>
              <a:rPr lang="en-US" sz="1800" spc="-5" dirty="0">
                <a:latin typeface="+mj-lt"/>
                <a:cs typeface="Arial"/>
              </a:rPr>
              <a:t>Move to approve document </a:t>
            </a:r>
            <a:r>
              <a:rPr lang="en-US" sz="1800" spc="-5" dirty="0" smtClean="0">
                <a:solidFill>
                  <a:srgbClr val="3333CC"/>
                </a:solidFill>
                <a:latin typeface="+mj-lt"/>
                <a:cs typeface="Arial"/>
              </a:rPr>
              <a:t>18-23/0012r0 </a:t>
            </a:r>
            <a:r>
              <a:rPr lang="en-US" sz="1800" spc="-5" dirty="0" smtClean="0">
                <a:solidFill>
                  <a:srgbClr val="3333CC"/>
                </a:solidFill>
                <a:latin typeface="+mj-lt"/>
                <a:cs typeface="Arial"/>
              </a:rPr>
              <a:t>[Placeholder]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EU BEREC’s </a:t>
            </a:r>
            <a:r>
              <a:rPr lang="en-GB" sz="1800" dirty="0" smtClean="0"/>
              <a:t>consultation on </a:t>
            </a:r>
            <a:r>
              <a:rPr lang="en-US" sz="1800" dirty="0"/>
              <a:t>the draft BEREC Report on challenges and benefits of impact of Artificial Intelligence (AI) solutions in the telecommunications sector (including use </a:t>
            </a:r>
            <a:r>
              <a:rPr lang="en-US" sz="1800" dirty="0" smtClean="0"/>
              <a:t>cases)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a:t>
            </a:r>
            <a:r>
              <a:rPr lang="en-US" sz="1800" spc="-5" dirty="0" smtClean="0">
                <a:latin typeface="+mj-lt"/>
                <a:cs typeface="Arial"/>
              </a:rPr>
              <a:t>to EU BEREC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EU BEREC’s consultation (2)</a:t>
            </a:r>
            <a:endParaRPr lang="en-US" sz="2800" dirty="0">
              <a:solidFill>
                <a:srgbClr val="0070C0"/>
              </a:solidFill>
            </a:endParaRPr>
          </a:p>
        </p:txBody>
      </p:sp>
      <p:sp>
        <p:nvSpPr>
          <p:cNvPr id="7"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Tree>
    <p:extLst>
      <p:ext uri="{BB962C8B-B14F-4D97-AF65-F5344CB8AC3E}">
        <p14:creationId xmlns:p14="http://schemas.microsoft.com/office/powerpoint/2010/main" val="1957998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January IEEE 802 wireless plenary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15 January 2023 to 20 January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web.cvent.com/event/42bd3c17-b02d-4d4b-beb8-727d49ca7af1/register</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SA Position Statement </a:t>
            </a:r>
            <a:br>
              <a:rPr lang="en-US" sz="2800" dirty="0" smtClean="0">
                <a:solidFill>
                  <a:srgbClr val="0070C0"/>
                </a:solidFill>
              </a:rPr>
            </a:br>
            <a:r>
              <a:rPr lang="en-US" sz="2800" dirty="0" smtClean="0">
                <a:solidFill>
                  <a:srgbClr val="0070C0"/>
                </a:solidFill>
              </a:rPr>
              <a:t>“Intelligent Spectrum Allocation and Management” (1)</a:t>
            </a:r>
            <a:endParaRPr lang="en-US" sz="2800" dirty="0">
              <a:solidFill>
                <a:srgbClr val="0070C0"/>
              </a:solidFill>
            </a:endParaRPr>
          </a:p>
        </p:txBody>
      </p:sp>
      <p:sp>
        <p:nvSpPr>
          <p:cNvPr id="10" name="Content Placeholder 2"/>
          <p:cNvSpPr>
            <a:spLocks noGrp="1"/>
          </p:cNvSpPr>
          <p:nvPr>
            <p:ph idx="1"/>
          </p:nvPr>
        </p:nvSpPr>
        <p:spPr>
          <a:xfrm>
            <a:off x="914400" y="1524000"/>
            <a:ext cx="10475384" cy="41148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Background</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600" dirty="0" smtClean="0">
                <a:latin typeface="+mj-lt"/>
              </a:rPr>
              <a:t>On 5 September 2018, IEEE SA </a:t>
            </a:r>
            <a:r>
              <a:rPr lang="en-US" sz="1600" dirty="0">
                <a:latin typeface="+mj-lt"/>
              </a:rPr>
              <a:t>developed (and was approved by the </a:t>
            </a:r>
            <a:r>
              <a:rPr lang="en-US" sz="1600" dirty="0" smtClean="0">
                <a:latin typeface="+mj-lt"/>
              </a:rPr>
              <a:t>Board of Governor (</a:t>
            </a:r>
            <a:r>
              <a:rPr lang="en-US" sz="1600" dirty="0" err="1" smtClean="0">
                <a:latin typeface="+mj-lt"/>
              </a:rPr>
              <a:t>BoG</a:t>
            </a:r>
            <a:r>
              <a:rPr lang="en-US" sz="1600" dirty="0" smtClean="0">
                <a:latin typeface="+mj-lt"/>
              </a:rPr>
              <a:t>)) </a:t>
            </a:r>
            <a:r>
              <a:rPr lang="en-US" sz="1600" dirty="0">
                <a:latin typeface="+mj-lt"/>
              </a:rPr>
              <a:t>an IEEE SA (OU) Policy Position statement on </a:t>
            </a:r>
            <a:r>
              <a:rPr lang="en-US" sz="1600" dirty="0">
                <a:latin typeface="+mj-lt"/>
                <a:hlinkClick r:id="rId3"/>
              </a:rPr>
              <a:t>Intelligent Spectrum Allocation and </a:t>
            </a:r>
            <a:r>
              <a:rPr lang="en-US" sz="1600" dirty="0" smtClean="0">
                <a:latin typeface="+mj-lt"/>
                <a:hlinkClick r:id="rId3"/>
              </a:rPr>
              <a:t>Management</a:t>
            </a:r>
            <a:r>
              <a:rPr lang="en-US" sz="1600" dirty="0" smtClean="0">
                <a:latin typeface="+mj-lt"/>
              </a:rPr>
              <a:t>.</a:t>
            </a:r>
          </a:p>
          <a:p>
            <a:pPr marL="630238" marR="117475" lvl="1" indent="-230188" algn="just">
              <a:buClrTx/>
              <a:buFont typeface="Times New Roman" pitchFamily="16" charset="0"/>
              <a:buChar char="•"/>
              <a:tabLst>
                <a:tab pos="230188" algn="l"/>
              </a:tabLst>
            </a:pPr>
            <a:r>
              <a:rPr lang="en-US" sz="1600" dirty="0">
                <a:latin typeface="+mj-lt"/>
              </a:rPr>
              <a:t>Per the </a:t>
            </a:r>
            <a:r>
              <a:rPr lang="en-US" sz="1600" dirty="0" smtClean="0">
                <a:latin typeface="+mj-lt"/>
                <a:hlinkClick r:id="rId4"/>
              </a:rPr>
              <a:t>IEEE </a:t>
            </a:r>
            <a:r>
              <a:rPr lang="en-US" sz="1600" dirty="0">
                <a:latin typeface="+mj-lt"/>
                <a:hlinkClick r:id="rId4"/>
              </a:rPr>
              <a:t>Global Public Policy Committee (GPPC) procedures/process</a:t>
            </a:r>
            <a:r>
              <a:rPr lang="en-US" sz="1600" dirty="0">
                <a:latin typeface="+mj-lt"/>
              </a:rPr>
              <a:t>, after three years public policy statements need to be reviewed for renewal, update or archival. </a:t>
            </a:r>
            <a:r>
              <a:rPr lang="en-US" sz="1600" dirty="0" smtClean="0">
                <a:latin typeface="+mj-lt"/>
              </a:rPr>
              <a:t>IEEE SA is </a:t>
            </a:r>
            <a:r>
              <a:rPr lang="en-US" sz="1600" dirty="0">
                <a:latin typeface="+mj-lt"/>
              </a:rPr>
              <a:t>at this point with the Intelligent Spectrum Allocation and Management statement</a:t>
            </a:r>
            <a:r>
              <a:rPr lang="en-US" sz="1600" dirty="0" smtClean="0">
                <a:latin typeface="+mj-lt"/>
              </a:rPr>
              <a:t>.</a:t>
            </a:r>
          </a:p>
          <a:p>
            <a:pPr marL="230188" marR="117475" indent="-230188" algn="just">
              <a:buFont typeface="Times New Roman" pitchFamily="16" charset="0"/>
              <a:buChar char="•"/>
              <a:tabLst>
                <a:tab pos="230188" algn="l"/>
              </a:tabLst>
            </a:pPr>
            <a:r>
              <a:rPr lang="en-US" sz="1800" spc="-5" dirty="0">
                <a:cs typeface="Arial"/>
              </a:rPr>
              <a:t>Communications from IEEE 802 EC to IEEE 802.18 on 14 November 2022:</a:t>
            </a:r>
          </a:p>
          <a:p>
            <a:pPr marL="630238" lvl="1" indent="-230188" algn="just">
              <a:buFont typeface="Arial" panose="020B0604020202020204" pitchFamily="34" charset="0"/>
              <a:buChar char="•"/>
            </a:pPr>
            <a:r>
              <a:rPr lang="en-US" altLang="en-US" sz="1600" dirty="0">
                <a:cs typeface="Arial" panose="020B0604020202020204" pitchFamily="34" charset="0"/>
              </a:rPr>
              <a:t>Regarding the IEEE SA Policy Position statement on Intelligent Spectrum Allocation and Management.(approved on 5 September 2018), IEEE 802 EC understands that the recent development on “intelligent spectrum allocation and management” is taking place outside of the IEEE 802 and therefore, IEEE 802 EC understands IEEE 802.18’s recommendation not to prepare a revised position statement.</a:t>
            </a:r>
          </a:p>
          <a:p>
            <a:pPr marL="630238" lvl="1" indent="-230188" algn="just">
              <a:buFont typeface="Arial" panose="020B0604020202020204" pitchFamily="34" charset="0"/>
              <a:buChar char="•"/>
            </a:pPr>
            <a:r>
              <a:rPr lang="en-US" altLang="en-US" sz="1600" dirty="0">
                <a:cs typeface="Arial" panose="020B0604020202020204" pitchFamily="34" charset="0"/>
              </a:rPr>
              <a:t>Nevertheless, IEEE 802 EC believes that it is of strategically importance to have an Policy Statement about IEEE 802 wireless technologies, and therefore IEEE 802 EC tasks IEEE 802.18 to prepare a new IEEE SA Policy Position statement that covers the recent development of wireless technologies being standardized in IEEE 802.</a:t>
            </a: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Tree>
    <p:extLst>
      <p:ext uri="{BB962C8B-B14F-4D97-AF65-F5344CB8AC3E}">
        <p14:creationId xmlns:p14="http://schemas.microsoft.com/office/powerpoint/2010/main" val="37149875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#5 (External):  </a:t>
            </a:r>
            <a:r>
              <a:rPr lang="en-US" sz="1800" spc="-5" dirty="0">
                <a:latin typeface="+mj-lt"/>
                <a:cs typeface="Arial"/>
              </a:rPr>
              <a:t>Move to approve </a:t>
            </a:r>
            <a:r>
              <a:rPr lang="en-US" sz="1800" spc="-5" dirty="0" smtClean="0">
                <a:latin typeface="+mj-lt"/>
                <a:cs typeface="Arial"/>
              </a:rPr>
              <a:t>the draft policy statement on IEEE 802 wireless, </a:t>
            </a:r>
            <a:r>
              <a:rPr lang="en-US" sz="1800" spc="-5" dirty="0" smtClean="0">
                <a:solidFill>
                  <a:srgbClr val="3333CC"/>
                </a:solidFill>
                <a:latin typeface="+mj-lt"/>
                <a:cs typeface="Arial"/>
              </a:rPr>
              <a:t>18-22/0087rX [Placeholder],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a:t>
            </a:r>
            <a:r>
              <a:rPr lang="en-US" sz="1800" spc="-5" dirty="0" smtClean="0">
                <a:latin typeface="+mj-lt"/>
                <a:cs typeface="Arial"/>
              </a:rPr>
              <a:t>to IEEE SA </a:t>
            </a:r>
            <a:r>
              <a:rPr lang="en-US" sz="1800" spc="-1" dirty="0" smtClean="0">
                <a:latin typeface="+mj-lt"/>
              </a:rPr>
              <a:t>Strategic </a:t>
            </a:r>
            <a:r>
              <a:rPr lang="en-US" sz="1800" spc="-1" dirty="0">
                <a:latin typeface="+mj-lt"/>
              </a:rPr>
              <a:t>Planning Coordinating </a:t>
            </a:r>
            <a:r>
              <a:rPr lang="en-US" sz="1800" spc="-1" dirty="0" smtClean="0">
                <a:latin typeface="+mj-lt"/>
              </a:rPr>
              <a:t>Committee (</a:t>
            </a:r>
            <a:r>
              <a:rPr lang="en-US" sz="1800" spc="-1" dirty="0" smtClean="0"/>
              <a:t>SPCC</a:t>
            </a:r>
            <a:r>
              <a:rPr lang="en-US" sz="1800" spc="-1" dirty="0" smtClean="0">
                <a:latin typeface="+mj-lt"/>
              </a:rPr>
              <a:t>) </a:t>
            </a:r>
            <a:r>
              <a:rPr lang="en-US" sz="1800" spc="-5" dirty="0" smtClean="0">
                <a:latin typeface="+mj-lt"/>
                <a:cs typeface="Arial"/>
              </a:rPr>
              <a:t>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SA Position Statement </a:t>
            </a:r>
            <a:br>
              <a:rPr lang="en-US" sz="2800" dirty="0" smtClean="0">
                <a:solidFill>
                  <a:srgbClr val="0070C0"/>
                </a:solidFill>
              </a:rPr>
            </a:br>
            <a:r>
              <a:rPr lang="en-US" sz="2800" dirty="0" smtClean="0">
                <a:solidFill>
                  <a:srgbClr val="0070C0"/>
                </a:solidFill>
              </a:rPr>
              <a:t>“Intelligent Spectrum Allocation and Management” (2)</a:t>
            </a:r>
            <a:endParaRPr lang="en-US" sz="2800" dirty="0">
              <a:solidFill>
                <a:srgbClr val="0070C0"/>
              </a:solidFill>
            </a:endParaRPr>
          </a:p>
        </p:txBody>
      </p:sp>
    </p:spTree>
    <p:extLst>
      <p:ext uri="{BB962C8B-B14F-4D97-AF65-F5344CB8AC3E}">
        <p14:creationId xmlns:p14="http://schemas.microsoft.com/office/powerpoint/2010/main" val="11122736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797432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ETSI BRAN</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a:solidFill>
                  <a:schemeClr val="tx1"/>
                </a:solidFill>
                <a:cs typeface="Arial"/>
              </a:rPr>
              <a:t>Ofcom</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895829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 (till the 2023 March plenary)</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569308583"/>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2639008"/>
                <a:gridCol w="77004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a:t>
                      </a:r>
                      <a:r>
                        <a:rPr lang="en-US" sz="1500" dirty="0" smtClean="0"/>
                        <a:t>19</a:t>
                      </a:r>
                      <a:r>
                        <a:rPr lang="en-US" sz="1500" baseline="0" dirty="0" smtClean="0"/>
                        <a:t> </a:t>
                      </a:r>
                      <a:r>
                        <a:rPr lang="en-US" sz="1500" dirty="0" smtClean="0"/>
                        <a:t>January 2023 to 9 March</a:t>
                      </a:r>
                      <a:r>
                        <a:rPr lang="en-US" sz="1500" baseline="0" dirty="0" smtClean="0"/>
                        <a:t> 2023</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20 </a:t>
                      </a:r>
                      <a:r>
                        <a:rPr lang="en-US" sz="1500" dirty="0" smtClean="0"/>
                        <a:t>January 2023 to 10 March</a:t>
                      </a:r>
                      <a:r>
                        <a:rPr lang="en-US" sz="1500" baseline="0" dirty="0" smtClean="0"/>
                        <a:t> 2023</a:t>
                      </a:r>
                      <a:endParaRPr lang="en-US" sz="1500" dirty="0"/>
                    </a:p>
                  </a:txBody>
                  <a:tcPr/>
                </a:tc>
              </a:tr>
              <a:tr h="370840">
                <a:tc>
                  <a:txBody>
                    <a:bodyPr/>
                    <a:lstStyle/>
                    <a:p>
                      <a:r>
                        <a:rPr lang="en-US" sz="1500" dirty="0" smtClean="0"/>
                        <a:t>2023</a:t>
                      </a:r>
                      <a:r>
                        <a:rPr lang="en-US" sz="1500" baseline="0" dirty="0" smtClean="0"/>
                        <a:t> March plenary</a:t>
                      </a:r>
                      <a:endParaRPr lang="en-US" sz="1500" dirty="0"/>
                    </a:p>
                  </a:txBody>
                  <a:tcPr/>
                </a:tc>
                <a:tc>
                  <a:txBody>
                    <a:bodyPr/>
                    <a:lstStyle/>
                    <a:p>
                      <a:r>
                        <a:rPr lang="en-US" sz="1500" dirty="0" smtClean="0"/>
                        <a:t>Tuesday AM2 on 14 March</a:t>
                      </a:r>
                      <a:r>
                        <a:rPr lang="en-US" sz="1500" baseline="0" dirty="0" smtClean="0"/>
                        <a:t> 2023</a:t>
                      </a:r>
                      <a:r>
                        <a:rPr lang="en-US" sz="1500" dirty="0" smtClean="0"/>
                        <a:t>, </a:t>
                      </a:r>
                    </a:p>
                    <a:p>
                      <a:r>
                        <a:rPr lang="en-US" sz="1500" dirty="0" smtClean="0"/>
                        <a:t>Thursday AM1 on 16 March 2023</a:t>
                      </a:r>
                    </a:p>
                    <a:p>
                      <a:r>
                        <a:rPr lang="en-US" sz="1500" dirty="0" smtClean="0"/>
                        <a:t>(both are subject</a:t>
                      </a:r>
                      <a:r>
                        <a:rPr lang="en-US" sz="1500" baseline="0" dirty="0" smtClean="0"/>
                        <a:t> to confirmation)</a:t>
                      </a:r>
                      <a:endParaRPr lang="en-US" sz="1500" dirty="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2023 March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reservation</a:t>
            </a:r>
            <a:r>
              <a:rPr lang="en-US" sz="1800" spc="-5" dirty="0" smtClean="0">
                <a:cs typeface="Arial"/>
              </a:rPr>
              <a:t> begins on 16 December 2022</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a:t>
            </a:r>
            <a:r>
              <a:rPr lang="en-US" sz="1400" dirty="0">
                <a:solidFill>
                  <a:schemeClr val="tx1"/>
                </a:solidFill>
                <a:latin typeface="Times New Roman" panose="02020603050405020304" pitchFamily="18" charset="0"/>
                <a:ea typeface="Times New Roman" panose="02020603050405020304" pitchFamily="18" charset="0"/>
              </a:rPr>
              <a:t>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Early </a:t>
            </a:r>
            <a:r>
              <a:rPr lang="en-US" sz="1400" dirty="0" smtClean="0">
                <a:solidFill>
                  <a:schemeClr val="tx1"/>
                </a:solidFill>
                <a:latin typeface="Times New Roman" panose="02020603050405020304" pitchFamily="18" charset="0"/>
                <a:ea typeface="Times New Roman" panose="02020603050405020304" pitchFamily="18" charset="0"/>
              </a:rPr>
              <a:t>Registration until 27 January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US$ 600.00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3 March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US$ 800.00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3 March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US$ 1000.00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27 January 2023, </a:t>
            </a:r>
            <a:r>
              <a:rPr lang="en-US" sz="1400" dirty="0">
                <a:solidFill>
                  <a:schemeClr val="tx1"/>
                </a:solidFill>
                <a:latin typeface="Times New Roman" panose="02020603050405020304" pitchFamily="18" charset="0"/>
                <a:ea typeface="Times New Roman" panose="02020603050405020304" pitchFamily="18" charset="0"/>
              </a:rPr>
              <a:t>cancellations will not incur a cancellation fee</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27 January 2023 until 3 March 2023, </a:t>
            </a:r>
            <a:r>
              <a:rPr lang="en-US" sz="1400" dirty="0">
                <a:solidFill>
                  <a:schemeClr val="tx1"/>
                </a:solidFill>
                <a:latin typeface="Times New Roman" panose="02020603050405020304" pitchFamily="18" charset="0"/>
                <a:ea typeface="Times New Roman" panose="02020603050405020304" pitchFamily="18" charset="0"/>
              </a:rPr>
              <a:t>cancellations will incur a US</a:t>
            </a:r>
            <a:r>
              <a:rPr lang="en-US" sz="1400" dirty="0" smtClean="0">
                <a:solidFill>
                  <a:schemeClr val="tx1"/>
                </a:solidFill>
                <a:latin typeface="Times New Roman" panose="02020603050405020304" pitchFamily="18" charset="0"/>
                <a:ea typeface="Times New Roman" panose="02020603050405020304" pitchFamily="18" charset="0"/>
              </a:rPr>
              <a:t>$ 150 </a:t>
            </a:r>
            <a:r>
              <a:rPr lang="en-US" sz="1400" dirty="0">
                <a:solidFill>
                  <a:schemeClr val="tx1"/>
                </a:solidFill>
                <a:latin typeface="Times New Roman" panose="02020603050405020304" pitchFamily="18" charset="0"/>
                <a:ea typeface="Times New Roman" panose="02020603050405020304" pitchFamily="18" charset="0"/>
              </a:rPr>
              <a:t>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 March 2023,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dirty="0"/>
              <a:t>Hilton </a:t>
            </a:r>
            <a:r>
              <a:rPr lang="en-US" sz="1800" dirty="0" smtClean="0"/>
              <a:t>Atlanta, Atlanta, GA, </a:t>
            </a:r>
            <a:r>
              <a:rPr lang="en-US" sz="1800" dirty="0"/>
              <a:t>United States) </a:t>
            </a:r>
            <a:r>
              <a:rPr lang="en-US" sz="1800" spc="-5" dirty="0" smtClean="0">
                <a:cs typeface="Arial"/>
              </a:rPr>
              <a:t>begins on 28 November 2022</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a:t>
            </a:r>
            <a:r>
              <a:rPr lang="en-US" sz="1400" dirty="0" smtClean="0">
                <a:solidFill>
                  <a:schemeClr val="tx1"/>
                </a:solidFill>
                <a:latin typeface="Times New Roman" panose="02020603050405020304" pitchFamily="18" charset="0"/>
                <a:ea typeface="Times New Roman" panose="02020603050405020304" pitchFamily="18" charset="0"/>
              </a:rPr>
              <a:t>rate</a:t>
            </a:r>
            <a:r>
              <a:rPr lang="en-US" sz="1400" dirty="0">
                <a:solidFill>
                  <a:schemeClr val="tx1"/>
                </a:solidFill>
                <a:latin typeface="Times New Roman" panose="02020603050405020304" pitchFamily="18" charset="0"/>
                <a:ea typeface="Times New Roman" panose="02020603050405020304" pitchFamily="18" charset="0"/>
              </a:rPr>
              <a:t>: $</a:t>
            </a:r>
            <a:r>
              <a:rPr lang="en-US" sz="1400" dirty="0" smtClean="0">
                <a:solidFill>
                  <a:schemeClr val="tx1"/>
                </a:solidFill>
                <a:latin typeface="Times New Roman" panose="02020603050405020304" pitchFamily="18" charset="0"/>
                <a:ea typeface="Times New Roman" panose="02020603050405020304" pitchFamily="18" charset="0"/>
              </a:rPr>
              <a:t>US199.00 </a:t>
            </a:r>
            <a:r>
              <a:rPr lang="en-US" sz="1400" dirty="0">
                <a:solidFill>
                  <a:schemeClr val="tx1"/>
                </a:solidFill>
                <a:latin typeface="Times New Roman" panose="02020603050405020304" pitchFamily="18" charset="0"/>
                <a:ea typeface="Times New Roman" panose="02020603050405020304" pitchFamily="18" charset="0"/>
              </a:rPr>
              <a:t>per night </a:t>
            </a:r>
            <a:r>
              <a:rPr lang="en-US" sz="1400" dirty="0" smtClean="0">
                <a:solidFill>
                  <a:schemeClr val="tx1"/>
                </a:solidFill>
                <a:latin typeface="Times New Roman" panose="02020603050405020304" pitchFamily="18" charset="0"/>
                <a:ea typeface="Times New Roman" panose="02020603050405020304" pitchFamily="18" charset="0"/>
              </a:rPr>
              <a:t>until </a:t>
            </a:r>
            <a:r>
              <a:rPr lang="en-US" sz="1400" dirty="0">
                <a:solidFill>
                  <a:schemeClr val="tx1"/>
                </a:solidFill>
                <a:latin typeface="Times New Roman" panose="02020603050405020304" pitchFamily="18" charset="0"/>
                <a:ea typeface="Times New Roman" panose="02020603050405020304" pitchFamily="18" charset="0"/>
              </a:rPr>
              <a:t>the </a:t>
            </a:r>
            <a:r>
              <a:rPr lang="en-US" sz="1400" dirty="0" smtClean="0">
                <a:solidFill>
                  <a:schemeClr val="tx1"/>
                </a:solidFill>
                <a:latin typeface="Times New Roman" panose="02020603050405020304" pitchFamily="18" charset="0"/>
                <a:ea typeface="Times New Roman" panose="02020603050405020304" pitchFamily="18" charset="0"/>
              </a:rPr>
              <a:t>room block </a:t>
            </a:r>
            <a:r>
              <a:rPr lang="en-US" sz="1400" dirty="0">
                <a:solidFill>
                  <a:schemeClr val="tx1"/>
                </a:solidFill>
                <a:latin typeface="Times New Roman" panose="02020603050405020304" pitchFamily="18" charset="0"/>
                <a:ea typeface="Times New Roman" panose="02020603050405020304" pitchFamily="18" charset="0"/>
              </a:rPr>
              <a:t>is sold out or </a:t>
            </a:r>
            <a:r>
              <a:rPr lang="en-US" sz="1400" dirty="0" smtClean="0">
                <a:solidFill>
                  <a:schemeClr val="tx1"/>
                </a:solidFill>
                <a:latin typeface="Times New Roman" panose="02020603050405020304" pitchFamily="18" charset="0"/>
                <a:ea typeface="Times New Roman" panose="02020603050405020304" pitchFamily="18" charset="0"/>
              </a:rPr>
              <a:t>5pm ET, Friday, 17 February, 2023,</a:t>
            </a:r>
            <a:r>
              <a:rPr lang="en-US" sz="1400" dirty="0">
                <a:solidFill>
                  <a:schemeClr val="tx1"/>
                </a:solidFill>
                <a:latin typeface="Times New Roman" panose="02020603050405020304" pitchFamily="18" charset="0"/>
                <a:ea typeface="Times New Roman" panose="02020603050405020304" pitchFamily="18" charset="0"/>
              </a:rPr>
              <a:t> whichever comes first.</a:t>
            </a:r>
          </a:p>
          <a:p>
            <a:pPr marL="630238" marR="117475" lvl="1" indent="-230188" algn="just">
              <a:buFont typeface="Times New Roman" pitchFamily="16" charset="0"/>
              <a:buChar char="•"/>
              <a:tabLst>
                <a:tab pos="230188" algn="l"/>
              </a:tabLst>
            </a:pPr>
            <a:endParaRPr lang="en-GB"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Tree>
    <p:extLst>
      <p:ext uri="{BB962C8B-B14F-4D97-AF65-F5344CB8AC3E}">
        <p14:creationId xmlns:p14="http://schemas.microsoft.com/office/powerpoint/2010/main" val="2471049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Straw polls:  Type of participation for the 2023 March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Question 1:  </a:t>
            </a:r>
            <a:r>
              <a:rPr lang="en-US" sz="1800" dirty="0" smtClean="0">
                <a:latin typeface="+mj-lt"/>
              </a:rPr>
              <a:t>If </a:t>
            </a:r>
            <a:r>
              <a:rPr lang="en-US" sz="1800" dirty="0">
                <a:latin typeface="+mj-lt"/>
              </a:rPr>
              <a:t>the 2023 March Plenary Session were held at the Hilton Atlanta, GA </a:t>
            </a:r>
            <a:r>
              <a:rPr lang="en-US" sz="1800" dirty="0" smtClean="0">
                <a:latin typeface="+mj-lt"/>
              </a:rPr>
              <a:t>as </a:t>
            </a:r>
            <a:r>
              <a:rPr lang="en-US" sz="1800" dirty="0">
                <a:latin typeface="+mj-lt"/>
              </a:rPr>
              <a:t>an in-person only session, would you </a:t>
            </a:r>
            <a:r>
              <a:rPr lang="en-US" sz="1800" dirty="0" smtClean="0">
                <a:latin typeface="+mj-lt"/>
              </a:rPr>
              <a:t>attend?</a:t>
            </a:r>
          </a:p>
          <a:p>
            <a:pPr marL="230188" marR="117475" indent="-230188" algn="just">
              <a:buFont typeface="Times New Roman" pitchFamily="16" charset="0"/>
              <a:buChar char="•"/>
              <a:tabLst>
                <a:tab pos="230188" algn="l"/>
              </a:tabLst>
            </a:pPr>
            <a:r>
              <a:rPr lang="en-US" sz="1600" b="0" dirty="0" smtClean="0">
                <a:latin typeface="+mj-lt"/>
              </a:rPr>
              <a:t>Yes/No/Abstain:  </a:t>
            </a:r>
          </a:p>
          <a:p>
            <a:pPr marL="230188" marR="117475" indent="-230188" algn="just">
              <a:buFont typeface="Times New Roman" pitchFamily="16" charset="0"/>
              <a:buChar char="•"/>
              <a:tabLst>
                <a:tab pos="230188" algn="l"/>
              </a:tabLst>
            </a:pPr>
            <a:endParaRPr lang="en-US" sz="1800" dirty="0">
              <a:latin typeface="+mj-lt"/>
            </a:endParaRPr>
          </a:p>
          <a:p>
            <a:pPr marL="0" marR="117475" indent="0" algn="just">
              <a:tabLst>
                <a:tab pos="230188" algn="l"/>
              </a:tabLst>
            </a:pPr>
            <a:r>
              <a:rPr lang="en-US" sz="1800" dirty="0" smtClean="0">
                <a:latin typeface="+mj-lt"/>
              </a:rPr>
              <a:t>Question 2:  If </a:t>
            </a:r>
            <a:r>
              <a:rPr lang="en-US" sz="1800" dirty="0">
                <a:latin typeface="+mj-lt"/>
              </a:rPr>
              <a:t>the 2023 March Plenary Session is held in as a mixed-mode session, will 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In-person: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Attend Virtually (remotely</a:t>
            </a:r>
            <a:r>
              <a:rPr lang="en-US" sz="1600" b="0" dirty="0" smtClean="0">
                <a:latin typeface="+mj-lt"/>
              </a:rPr>
              <a:t>):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Will not attend </a:t>
            </a:r>
            <a:r>
              <a:rPr lang="en-US" sz="1600" b="0" dirty="0" smtClean="0">
                <a:latin typeface="+mj-lt"/>
              </a:rPr>
              <a:t>plenary:  </a:t>
            </a:r>
          </a:p>
          <a:p>
            <a:pPr marL="285750" marR="117475" indent="-285750" algn="just">
              <a:buFont typeface="Arial" panose="020B0604020202020204" pitchFamily="34" charset="0"/>
              <a:buChar char="•"/>
              <a:tabLst>
                <a:tab pos="230188" algn="l"/>
              </a:tabLst>
            </a:pPr>
            <a:r>
              <a:rPr lang="en-US" sz="1600" b="0" dirty="0" smtClean="0">
                <a:latin typeface="+mj-lt"/>
              </a:rPr>
              <a:t>Abstain:  </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279209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January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January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Other </a:t>
            </a:r>
            <a:r>
              <a:rPr lang="en-US" sz="2800" dirty="0">
                <a:solidFill>
                  <a:srgbClr val="0070C0"/>
                </a:solidFill>
              </a:rPr>
              <a:t>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6</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January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January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68375</TotalTime>
  <Words>2476</Words>
  <Application>Microsoft Office PowerPoint</Application>
  <PresentationFormat>Widescreen</PresentationFormat>
  <Paragraphs>468</Paragraphs>
  <Slides>39</Slides>
  <Notes>23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8" baseType="lpstr">
      <vt:lpstr>Arial Unicode MS</vt:lpstr>
      <vt:lpstr>Monotype Sorts</vt:lpstr>
      <vt:lpstr>MS Gothic</vt:lpstr>
      <vt:lpstr>MS PGothic</vt:lpstr>
      <vt:lpstr>Arial</vt:lpstr>
      <vt:lpstr>Calibri</vt:lpstr>
      <vt:lpstr>Times New Roman</vt:lpstr>
      <vt:lpstr>Office Theme</vt:lpstr>
      <vt:lpstr>Document</vt:lpstr>
      <vt:lpstr>2023 January RR-TAG  Supplementary Materials</vt:lpstr>
      <vt:lpstr>PowerPoint Presentation</vt:lpstr>
      <vt:lpstr>Registration is required to attend this meeting </vt:lpstr>
      <vt:lpstr>PowerPoint Presentation</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Review and approve the 802.18 opening agenda</vt:lpstr>
      <vt:lpstr>PowerPoint Presentation</vt:lpstr>
      <vt:lpstr>Review and approve the November 2022 plenary minutes</vt:lpstr>
      <vt:lpstr>PowerPoint Presentation</vt:lpstr>
      <vt:lpstr>Status of ongoing consultations</vt:lpstr>
      <vt:lpstr>PowerPoint Presentation</vt:lpstr>
      <vt:lpstr>Recess until Thursday AM1, 19 January 2023</vt:lpstr>
      <vt:lpstr>PowerPoint Presentation</vt:lpstr>
      <vt:lpstr>PowerPoint Presentation</vt:lpstr>
      <vt:lpstr>Review and approve the 802.18 closing agenda</vt:lpstr>
      <vt:lpstr>PowerPoint Presentation</vt:lpstr>
      <vt:lpstr>EU BEREC’s consultation (1)</vt:lpstr>
      <vt:lpstr>EU BEREC’s consultation (2)</vt:lpstr>
      <vt:lpstr>IEEE SA Position Statement  “Intelligent Spectrum Allocation and Management” (1)</vt:lpstr>
      <vt:lpstr>IEEE SA Position Statement  “Intelligent Spectrum Allocation and Management” (2)</vt:lpstr>
      <vt:lpstr>PowerPoint Presentation</vt:lpstr>
      <vt:lpstr>General discussion items</vt:lpstr>
      <vt:lpstr>PowerPoint Presentation</vt:lpstr>
      <vt:lpstr>Future RR-TAG meetings (till the 2023 March plenary)</vt:lpstr>
      <vt:lpstr>Meeting and hotel reservation for the 2023 March plenary</vt:lpstr>
      <vt:lpstr>Straw polls:  Type of participation for the 2023 March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18-22/0157r2</dc:title>
  <dc:creator>Edward Au</dc:creator>
  <cp:keywords>2023 January RR-TAG Supplementary Materials</cp:keywords>
  <cp:lastModifiedBy>Edward Au</cp:lastModifiedBy>
  <cp:revision>4757</cp:revision>
  <cp:lastPrinted>1601-01-01T00:00:00Z</cp:lastPrinted>
  <dcterms:created xsi:type="dcterms:W3CDTF">2016-03-03T14:54:45Z</dcterms:created>
  <dcterms:modified xsi:type="dcterms:W3CDTF">2023-01-18T15:45:00Z</dcterms:modified>
  <cp:category>IEEE 802.18 RR-TAG </cp:category>
</cp:coreProperties>
</file>