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41"/>
  </p:notesMasterIdLst>
  <p:handoutMasterIdLst>
    <p:handoutMasterId r:id="rId42"/>
  </p:handoutMasterIdLst>
  <p:sldIdLst>
    <p:sldId id="256" r:id="rId2"/>
    <p:sldId id="892" r:id="rId3"/>
    <p:sldId id="863" r:id="rId4"/>
    <p:sldId id="857" r:id="rId5"/>
    <p:sldId id="329" r:id="rId6"/>
    <p:sldId id="604" r:id="rId7"/>
    <p:sldId id="624" r:id="rId8"/>
    <p:sldId id="605" r:id="rId9"/>
    <p:sldId id="843" r:id="rId10"/>
    <p:sldId id="923" r:id="rId11"/>
    <p:sldId id="947" r:id="rId12"/>
    <p:sldId id="914" r:id="rId13"/>
    <p:sldId id="866" r:id="rId14"/>
    <p:sldId id="845" r:id="rId15"/>
    <p:sldId id="878" r:id="rId16"/>
    <p:sldId id="946" r:id="rId17"/>
    <p:sldId id="948" r:id="rId18"/>
    <p:sldId id="933" r:id="rId19"/>
    <p:sldId id="953" r:id="rId20"/>
    <p:sldId id="856" r:id="rId21"/>
    <p:sldId id="864" r:id="rId22"/>
    <p:sldId id="879" r:id="rId23"/>
    <p:sldId id="880" r:id="rId24"/>
    <p:sldId id="952" r:id="rId25"/>
    <p:sldId id="949" r:id="rId26"/>
    <p:sldId id="950" r:id="rId27"/>
    <p:sldId id="951" r:id="rId28"/>
    <p:sldId id="940" r:id="rId29"/>
    <p:sldId id="934" r:id="rId30"/>
    <p:sldId id="935" r:id="rId31"/>
    <p:sldId id="936" r:id="rId32"/>
    <p:sldId id="937" r:id="rId33"/>
    <p:sldId id="941" r:id="rId34"/>
    <p:sldId id="942" r:id="rId35"/>
    <p:sldId id="900" r:id="rId36"/>
    <p:sldId id="901" r:id="rId37"/>
    <p:sldId id="945" r:id="rId38"/>
    <p:sldId id="887" r:id="rId39"/>
    <p:sldId id="888" r:id="rId4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732" autoAdjust="0"/>
    <p:restoredTop sz="95405" autoAdjust="0"/>
  </p:normalViewPr>
  <p:slideViewPr>
    <p:cSldViewPr>
      <p:cViewPr varScale="1">
        <p:scale>
          <a:sx n="86" d="100"/>
          <a:sy n="86" d="100"/>
        </p:scale>
        <p:origin x="821"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373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11/11/2022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6999345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7610201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4625395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293135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716462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5953442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9184895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3604814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5319406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2435638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7522508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281867664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22734936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350204326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3897292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6940063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242686432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238453294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361654381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101032408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5</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1687612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2022</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November 2022</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802.18-22/0126r1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Microsoft_Word_97_-_2003_Document1.doc"/><Relationship Id="rId5" Type="http://schemas.openxmlformats.org/officeDocument/2006/relationships/oleObject" Target="../embeddings/oleObject1.bin"/><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ec/dcn/22/ec-22-0183-02-WCSG-2022-sept-ieee-802w-mixed-mode-interim-av-training.ppt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alendar.google.com/calendar/u/0/embed?src=c2gedttabtbj4bps23j4847004@group.calendar.google.com&amp;ctz=America/New_York&amp;pli=1" TargetMode="External"/><Relationship Id="rId4" Type="http://schemas.openxmlformats.org/officeDocument/2006/relationships/hyperlink" Target="https://mentor.ieee.org/802.18/dcn/16/18-16-0038-27-0000-teleconference-call-in-info.pptx"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22/18-22-0117-01-0000-rr-tag-september-2022-interim-minutes.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ocuments?is_dcn=127&amp;is_group=0000&amp;is_year=2022"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22/18-22-0141-00-0000-new-uwb-regulation-in-europe.ppt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22/18-22-0035-44-0000-status-of-ongoing-consultations-and-tag-documents-for-approv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acma.gov.au/consultations/2022-10/new-arrangements-low-interference-potential-devices-consultation-352022" TargetMode="External"/><Relationship Id="rId4" Type="http://schemas.openxmlformats.org/officeDocument/2006/relationships/hyperlink" Target="https://www.miit.gov.cn/gzcy/yjzj/art/2022/art_1fade0b65d8140698eb6c7ae1714ec73.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acma.gov.au/consultations/2022-10/new-arrangements-low-interference-potential-devices-consultation-352022"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s://web.cvent.com/event/840c257d-5d52-4eff-94b4-39d2aafda56b/"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16/18-16-0038-27-0000-teleconference-call-in-info.ppt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8/dcn/22/18-22-0035-44-0000-status-of-ongoing-consultations-and-tag-documents-for-approval.doc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acma.gov.au/consultations/2022-10/new-arrangements-low-interference-potential-devices-consultation-352022" TargetMode="External"/><Relationship Id="rId4" Type="http://schemas.openxmlformats.org/officeDocument/2006/relationships/hyperlink" Target="https://www.miit.gov.cn/gzcy/yjzj/art/2022/art_1fade0b65d8140698eb6c7ae1714ec73.html"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www.acma.gov.au/consultations/2022-10/new-arrangements-low-interference-potential-devices-consultation-352022"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ec/dcn/22/ec-22-0181-00-00EC-second-update-on-the-ieee-sa-position-statement-intelligent-spectrum-allocation-and-management.pptx"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mentor.ieee.org/802-ec/dcn/21/ec-21-0207-23-0PNP-ieee-802-lmsc-working-group-policies-and-procedures.pdf"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s://docs.fcc.gov/public/attachments/DOC-388829A1.pdf"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fcc.gov/news-events/events/2022/11/november-2022-open-commission-meeting"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xml"/><Relationship Id="rId6" Type="http://schemas.openxmlformats.org/officeDocument/2006/relationships/hyperlink" Target="https://calendar.google.com/calendar/u/0/embed?src=c2gedttabtbj4bps23j4847004@group.calendar.google.com&amp;ctz=America/New_York" TargetMode="External"/><Relationship Id="rId5" Type="http://schemas.openxmlformats.org/officeDocument/2006/relationships/hyperlink" Target="https://mentor.ieee.org/802.18/dcn/16/18-16-0038-27-0000-teleconference-call-in-info.pptx" TargetMode="External"/><Relationship Id="rId4" Type="http://schemas.openxmlformats.org/officeDocument/2006/relationships/hyperlink" Target="https://ieeesa.webex.com/ieeesa/j.php?MTID=mf8ca5205632d087263b21030519bd037"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calendar.google.com/calendar/u/0/embed?src=c2gedttabtbj4bps23j4847004@group.calendar.google.com&amp;ctz=America/New_York" TargetMode="External"/><Relationship Id="rId3" Type="http://schemas.openxmlformats.org/officeDocument/2006/relationships/image" Target="../media/image2.png"/><Relationship Id="rId7" Type="http://schemas.openxmlformats.org/officeDocument/2006/relationships/hyperlink" Target="https://mentor.ieee.org/802.18/dcn/16/18-16-0038-27-0000-teleconference-call-in-info.pptx" TargetMode="External"/><Relationship Id="rId2" Type="http://schemas.openxmlformats.org/officeDocument/2006/relationships/notesSlide" Target="../notesSlides/notesSlide33.xml"/><Relationship Id="rId1" Type="http://schemas.openxmlformats.org/officeDocument/2006/relationships/slideLayout" Target="../slideLayouts/slideLayout1.xml"/><Relationship Id="rId6" Type="http://schemas.openxmlformats.org/officeDocument/2006/relationships/hyperlink" Target="https://ieeesa.webex.com/ieeesa/j.php?MTID=m0e5ca6cea1f0fdf0a4c719c129c4148b" TargetMode="External"/><Relationship Id="rId5" Type="http://schemas.openxmlformats.org/officeDocument/2006/relationships/hyperlink" Target="https://ieeesa.webex.com/ieeesa/j.php?MTID=ma28b1d9d051ecdddab365d1a7ea00687" TargetMode="External"/><Relationship Id="rId4" Type="http://schemas.openxmlformats.org/officeDocument/2006/relationships/hyperlink" Target="https://ieeesa.webex.com/ieeesa/j.php?MTID=mf9563fbcb7916d8f12293514ac3efd25" TargetMode="Externa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November 2022</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smtClean="0">
                <a:latin typeface="Times New Roman" charset="0"/>
              </a:rPr>
              <a:t>2022 November plenary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13–18 November 2022</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1590549952"/>
              </p:ext>
            </p:extLst>
          </p:nvPr>
        </p:nvGraphicFramePr>
        <p:xfrm>
          <a:off x="2514600" y="4191000"/>
          <a:ext cx="9144000" cy="5181600"/>
        </p:xfrm>
        <a:graphic>
          <a:graphicData uri="http://schemas.openxmlformats.org/presentationml/2006/ole">
            <mc:AlternateContent xmlns:mc="http://schemas.openxmlformats.org/markup-compatibility/2006">
              <mc:Choice xmlns:v="urn:schemas-microsoft-com:vml" Requires="v">
                <p:oleObj spid="_x0000_s2852" name="Document" r:id="rId6" imgW="8284803" imgH="4492752" progId="Word.Document.8">
                  <p:embed/>
                </p:oleObj>
              </mc:Choice>
              <mc:Fallback>
                <p:oleObj name="Document" r:id="rId6" imgW="8284803" imgH="4492752" progId="Word.Document.8">
                  <p:embed/>
                  <p:pic>
                    <p:nvPicPr>
                      <p:cNvPr id="0" name=""/>
                      <p:cNvPicPr>
                        <a:picLocks noChangeAspect="1" noChangeArrowheads="1"/>
                      </p:cNvPicPr>
                      <p:nvPr/>
                    </p:nvPicPr>
                    <p:blipFill>
                      <a:blip r:embed="rId7"/>
                      <a:srcRect/>
                      <a:stretch>
                        <a:fillRect/>
                      </a:stretch>
                    </p:blipFill>
                    <p:spPr bwMode="auto">
                      <a:xfrm>
                        <a:off x="2514600" y="4191000"/>
                        <a:ext cx="9144000" cy="5181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Housekeeping reminder (2)</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Meeting logistics:  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room is Apartment 2, 9</a:t>
            </a:r>
            <a:r>
              <a:rPr lang="en-US" sz="1400" spc="-5" baseline="30000" dirty="0" smtClean="0">
                <a:latin typeface="+mj-lt"/>
                <a:cs typeface="Arial"/>
              </a:rPr>
              <a:t>th</a:t>
            </a:r>
            <a:r>
              <a:rPr lang="en-US" sz="1400" spc="-5" dirty="0" smtClean="0">
                <a:latin typeface="+mj-lt"/>
                <a:cs typeface="Arial"/>
              </a:rPr>
              <a:t> Floor</a:t>
            </a:r>
            <a:r>
              <a:rPr lang="en-US" sz="1400" spc="-5" dirty="0">
                <a:latin typeface="+mj-lt"/>
                <a:cs typeface="Arial"/>
              </a:rPr>
              <a:t>, </a:t>
            </a:r>
            <a:r>
              <a:rPr lang="en-US" sz="1400" spc="-5" dirty="0" smtClean="0">
                <a:latin typeface="+mj-lt"/>
                <a:cs typeface="Arial"/>
              </a:rPr>
              <a:t>Bangkok </a:t>
            </a:r>
            <a:r>
              <a:rPr lang="en-US" sz="1400" spc="-5" dirty="0">
                <a:latin typeface="+mj-lt"/>
                <a:cs typeface="Arial"/>
              </a:rPr>
              <a:t>Marriott Marquis Queen’s Park</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b="1"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b="1"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b="1"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17</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r>
            <a:r>
              <a:rPr lang="en-US" sz="1400" dirty="0">
                <a:solidFill>
                  <a:schemeClr val="tx1"/>
                </a:solidFill>
                <a:cs typeface="Arial" panose="020B0604020202020204" pitchFamily="34" charset="0"/>
              </a:rPr>
              <a:t>at </a:t>
            </a:r>
            <a:r>
              <a:rPr lang="en-US" sz="1400" dirty="0" smtClean="0">
                <a:solidFill>
                  <a:schemeClr val="tx1"/>
                </a:solidFill>
                <a:cs typeface="Arial" panose="020B0604020202020204" pitchFamily="34" charset="0"/>
                <a:hlinkClick r:id="rId4"/>
              </a:rPr>
              <a:t>18-16/0038r27</a:t>
            </a:r>
            <a:r>
              <a:rPr lang="en-US" sz="1400" dirty="0" smtClean="0">
                <a:solidFill>
                  <a:schemeClr val="tx1"/>
                </a:solidFill>
                <a:cs typeface="Arial" panose="020B0604020202020204" pitchFamily="34" charset="0"/>
              </a:rPr>
              <a:t> </a:t>
            </a:r>
            <a:r>
              <a:rPr lang="en-US" sz="1400" dirty="0">
                <a:solidFill>
                  <a:schemeClr val="tx1"/>
                </a:solidFill>
                <a:cs typeface="Arial" panose="020B0604020202020204" pitchFamily="34" charset="0"/>
              </a:rPr>
              <a:t>or </a:t>
            </a:r>
            <a:r>
              <a:rPr lang="en-US" sz="1400" dirty="0">
                <a:solidFill>
                  <a:schemeClr val="tx1"/>
                </a:solidFill>
                <a:cs typeface="Arial" panose="020B0604020202020204" pitchFamily="34" charset="0"/>
                <a:hlinkClick r:id="rId5"/>
              </a:rPr>
              <a:t>Google 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cs typeface="Arial"/>
              </a:rPr>
              <a:t>when you want to be on the queue for comment, </a:t>
            </a:r>
            <a:r>
              <a:rPr lang="en-US" sz="1400" spc="-5" dirty="0">
                <a:cs typeface="Arial"/>
              </a:rPr>
              <a:t>please type “Q” or “q” in the </a:t>
            </a:r>
            <a:r>
              <a:rPr lang="en-US" sz="1400" spc="-5" dirty="0" err="1" smtClean="0">
                <a:cs typeface="Arial"/>
              </a:rPr>
              <a:t>Webex</a:t>
            </a:r>
            <a:r>
              <a:rPr lang="en-US" sz="1400" spc="-5" dirty="0" smtClean="0">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Housekeeping reminder (3)</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Reciprocal credit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dirty="0"/>
              <a:t>Reciprocal credit is provided to 802.18 voters for attendance at 802.11 on Tuesday AM2 and Thursday AM1</a:t>
            </a: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1933913890"/>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14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15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16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17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18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Second meeting</a:t>
                      </a:r>
                    </a:p>
                    <a:p>
                      <a:pPr algn="ctr"/>
                      <a:r>
                        <a:rPr lang="en-US" sz="1400" dirty="0" smtClean="0"/>
                        <a:t>(Apartment</a:t>
                      </a:r>
                      <a:r>
                        <a:rPr lang="en-US" sz="1400" baseline="0" dirty="0" smtClean="0"/>
                        <a:t> 2, 9</a:t>
                      </a:r>
                      <a:r>
                        <a:rPr lang="en-US" sz="1400" baseline="30000" dirty="0" smtClean="0"/>
                        <a:t>th</a:t>
                      </a:r>
                      <a:r>
                        <a:rPr lang="en-US" sz="1400" baseline="0" dirty="0" smtClean="0"/>
                        <a:t> Floor</a:t>
                      </a:r>
                      <a:r>
                        <a:rPr lang="en-US" sz="1400" dirty="0" smtClean="0"/>
                        <a:t>)</a:t>
                      </a:r>
                      <a:endParaRPr lang="en-US" sz="14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First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(Apartment 2, 9</a:t>
                      </a:r>
                      <a:r>
                        <a:rPr kumimoji="0" lang="en-US" altLang="en-US" sz="1400" b="0" i="0" u="none" strike="noStrike" cap="none" normalizeH="0" baseline="30000" dirty="0" smtClean="0">
                          <a:ln>
                            <a:noFill/>
                          </a:ln>
                          <a:solidFill>
                            <a:srgbClr val="000000"/>
                          </a:solidFill>
                          <a:effectLst/>
                          <a:latin typeface="Times New Roman" panose="02020603050405020304" pitchFamily="18" charset="0"/>
                          <a:ea typeface="MS PGothic" panose="020B0600070205080204" pitchFamily="34" charset="-128"/>
                        </a:rPr>
                        <a:t>th</a:t>
                      </a:r>
                      <a:r>
                        <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 Floor)</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Social evening</a:t>
                      </a: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Tuesday AM2, 15 November 2022, Agenda</a:t>
            </a:r>
            <a:endParaRPr lang="en-US" sz="2800" dirty="0">
              <a:solidFill>
                <a:srgbClr val="0070C0"/>
              </a:solidFill>
            </a:endParaRPr>
          </a:p>
        </p:txBody>
      </p:sp>
      <p:sp>
        <p:nvSpPr>
          <p:cNvPr id="10" name="Content Placeholder 2"/>
          <p:cNvSpPr>
            <a:spLocks noGrp="1"/>
          </p:cNvSpPr>
          <p:nvPr>
            <p:ph idx="1"/>
          </p:nvPr>
        </p:nvSpPr>
        <p:spPr>
          <a:xfrm>
            <a:off x="914400" y="1525587"/>
            <a:ext cx="10583032" cy="4418013"/>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p>
          <a:p>
            <a:pPr marL="230188" marR="117475" indent="-230188" algn="just">
              <a:buChar char="•"/>
              <a:tabLst>
                <a:tab pos="230188" algn="l"/>
              </a:tabLst>
            </a:pPr>
            <a:r>
              <a:rPr lang="en-US" sz="1800" spc="-5" dirty="0" smtClean="0">
                <a:latin typeface="+mj-lt"/>
                <a:cs typeface="Arial"/>
              </a:rPr>
              <a:t>Meeting at a glance</a:t>
            </a:r>
            <a:endParaRPr lang="en-US" sz="1800" spc="-5" dirty="0">
              <a:latin typeface="+mj-lt"/>
              <a:cs typeface="Arial"/>
            </a:endParaRP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t>
            </a:r>
            <a:r>
              <a:rPr lang="en-US" sz="1800" spc="-5" dirty="0" smtClean="0">
                <a:latin typeface="+mj-lt"/>
                <a:cs typeface="Arial"/>
              </a:rPr>
              <a:t>and </a:t>
            </a:r>
            <a:r>
              <a:rPr lang="en-US" sz="1800" spc="-5" dirty="0">
                <a:latin typeface="+mj-lt"/>
                <a:cs typeface="Arial"/>
              </a:rPr>
              <a:t>approve the </a:t>
            </a:r>
            <a:r>
              <a:rPr lang="en-US" sz="1800" spc="-5" dirty="0" smtClean="0">
                <a:latin typeface="+mj-lt"/>
                <a:cs typeface="Arial"/>
              </a:rPr>
              <a:t>meeting minutes of the 2022 September wireless interim</a:t>
            </a:r>
          </a:p>
          <a:p>
            <a:pPr marL="230188" marR="117475" indent="-230188" algn="just">
              <a:buChar char="•"/>
              <a:tabLst>
                <a:tab pos="230188" algn="l"/>
              </a:tabLst>
            </a:pPr>
            <a:r>
              <a:rPr lang="en-US" sz="1800" spc="-5" dirty="0" smtClean="0">
                <a:latin typeface="+mj-lt"/>
                <a:cs typeface="Arial"/>
              </a:rPr>
              <a:t>Progress since the last plenary meeting (2022 July plenary)</a:t>
            </a:r>
          </a:p>
          <a:p>
            <a:pPr marL="230188" marR="117475" indent="-230188" algn="just">
              <a:buFont typeface="Times New Roman" pitchFamily="16" charset="0"/>
              <a:buChar char="•"/>
              <a:tabLst>
                <a:tab pos="230188" algn="l"/>
              </a:tabLst>
            </a:pPr>
            <a:r>
              <a:rPr lang="en-US" sz="1800" spc="-5" dirty="0" smtClean="0">
                <a:cs typeface="Arial"/>
              </a:rPr>
              <a:t>Update from ad-</a:t>
            </a:r>
            <a:r>
              <a:rPr lang="en-US" sz="1800" spc="-5" dirty="0" err="1" smtClean="0">
                <a:cs typeface="Arial"/>
              </a:rPr>
              <a:t>hocs</a:t>
            </a:r>
            <a:r>
              <a:rPr lang="en-US" sz="1800" spc="-5" dirty="0" smtClean="0">
                <a:cs typeface="Arial"/>
              </a:rPr>
              <a:t> </a:t>
            </a:r>
          </a:p>
          <a:p>
            <a:pPr marL="230188" marR="117475" indent="-230188" algn="just">
              <a:buFont typeface="Times New Roman" pitchFamily="16" charset="0"/>
              <a:buChar char="•"/>
              <a:tabLst>
                <a:tab pos="230188" algn="l"/>
              </a:tabLst>
            </a:pPr>
            <a:r>
              <a:rPr lang="en-US" sz="1800" spc="-5" dirty="0" smtClean="0">
                <a:cs typeface="Arial"/>
              </a:rPr>
              <a:t>New UWB regulation framework in Europe</a:t>
            </a: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Discussion: Response </a:t>
            </a:r>
            <a:r>
              <a:rPr lang="en-US" sz="1800" i="1" spc="-5" dirty="0">
                <a:solidFill>
                  <a:srgbClr val="00B050"/>
                </a:solidFill>
                <a:cs typeface="Arial"/>
              </a:rPr>
              <a:t>to Australia ACMA’s </a:t>
            </a:r>
            <a:r>
              <a:rPr lang="en-US" sz="1800" i="1" spc="-5" dirty="0" smtClean="0">
                <a:solidFill>
                  <a:srgbClr val="00B050"/>
                </a:solidFill>
                <a:cs typeface="Arial"/>
              </a:rPr>
              <a:t>consultation</a:t>
            </a:r>
            <a:endParaRPr lang="en-US" sz="1800" spc="-5" dirty="0" smtClean="0">
              <a:cs typeface="Arial"/>
            </a:endParaRPr>
          </a:p>
          <a:p>
            <a:pPr marL="230188" marR="117475" indent="-230188" algn="just">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Recess until Thursday AM1, 17 November 2022</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2022 September wireless interim session as </a:t>
            </a:r>
            <a:r>
              <a:rPr lang="en-US" sz="1800" spc="-5" dirty="0">
                <a:latin typeface="+mj-lt"/>
                <a:cs typeface="Arial"/>
              </a:rPr>
              <a:t>shown in the document </a:t>
            </a:r>
            <a:r>
              <a:rPr lang="en-US" sz="1800" spc="-5" dirty="0" smtClean="0">
                <a:latin typeface="+mj-lt"/>
                <a:cs typeface="Arial"/>
                <a:hlinkClick r:id="rId3"/>
              </a:rPr>
              <a:t>18-22/0117r1</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Progress since the 2022 July plenary</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Chair’s opening report:  </a:t>
            </a:r>
            <a:r>
              <a:rPr lang="en-US" sz="1800" spc="-5" dirty="0" smtClean="0">
                <a:solidFill>
                  <a:srgbClr val="FF0000"/>
                </a:solidFill>
                <a:latin typeface="+mj-lt"/>
                <a:cs typeface="Arial"/>
                <a:hlinkClick r:id="rId3"/>
              </a:rPr>
              <a:t>18-22/0127</a:t>
            </a:r>
            <a:endParaRPr lang="en-US" sz="18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2974951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Update from ad-</a:t>
            </a:r>
            <a:r>
              <a:rPr lang="en-US" sz="2800" dirty="0" err="1" smtClean="0">
                <a:solidFill>
                  <a:srgbClr val="0070C0"/>
                </a:solidFill>
              </a:rPr>
              <a:t>hocs</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altLang="en-US" sz="1800" dirty="0" smtClean="0"/>
              <a:t>IEEE </a:t>
            </a:r>
            <a:r>
              <a:rPr lang="en-US" altLang="en-US" sz="1800" dirty="0"/>
              <a:t>Statement on Spectrum Update (ISUS) </a:t>
            </a:r>
            <a:r>
              <a:rPr lang="en-US" altLang="en-US" sz="1800" dirty="0" smtClean="0"/>
              <a:t>ad-hoc</a:t>
            </a:r>
          </a:p>
          <a:p>
            <a:pPr marL="230188" marR="117475" indent="-230188" algn="just">
              <a:buFont typeface="Times New Roman" pitchFamily="16" charset="0"/>
              <a:buChar char="•"/>
              <a:tabLst>
                <a:tab pos="230188" algn="l"/>
              </a:tabLst>
            </a:pPr>
            <a:r>
              <a:rPr lang="en-US" altLang="en-US" sz="1800" dirty="0" err="1"/>
              <a:t>mmWave</a:t>
            </a:r>
            <a:r>
              <a:rPr lang="en-US" altLang="en-US" sz="1800" dirty="0"/>
              <a:t> (</a:t>
            </a:r>
            <a:r>
              <a:rPr lang="en-US" altLang="en-US" sz="1800" dirty="0" err="1"/>
              <a:t>mmWave</a:t>
            </a:r>
            <a:r>
              <a:rPr lang="en-US" altLang="en-US" sz="1800" dirty="0"/>
              <a:t>) </a:t>
            </a:r>
            <a:r>
              <a:rPr lang="en-US" altLang="en-US" sz="1800" dirty="0" smtClean="0"/>
              <a:t>ad-hoc</a:t>
            </a:r>
          </a:p>
          <a:p>
            <a:pPr marL="230188" marR="117475" indent="-230188" algn="just">
              <a:buFont typeface="Times New Roman" pitchFamily="16" charset="0"/>
              <a:buChar char="•"/>
              <a:tabLst>
                <a:tab pos="230188" algn="l"/>
              </a:tabLst>
            </a:pPr>
            <a:r>
              <a:rPr lang="en-US" altLang="en-US" sz="1800" dirty="0"/>
              <a:t>Wireless standards frequency table ad-hoc</a:t>
            </a:r>
          </a:p>
          <a:p>
            <a:pPr marL="0" marR="117475" indent="0" algn="just">
              <a:tabLst>
                <a:tab pos="230188" algn="l"/>
              </a:tabLst>
            </a:pPr>
            <a:endParaRPr lang="en-US" altLang="en-US" sz="1800" dirty="0"/>
          </a:p>
          <a:p>
            <a:pPr marL="230188" marR="117475" indent="-230188" algn="just">
              <a:buFont typeface="Times New Roman" pitchFamily="16" charset="0"/>
              <a:buChar char="•"/>
              <a:tabLst>
                <a:tab pos="230188" algn="l"/>
              </a:tabLst>
            </a:pPr>
            <a:endParaRPr lang="en-US" altLang="en-US" sz="1800" dirty="0"/>
          </a:p>
          <a:p>
            <a:pPr marL="230188" marR="117475" indent="-230188" algn="just">
              <a:buFont typeface="Times New Roman" pitchFamily="16" charset="0"/>
              <a:buChar char="•"/>
              <a:tabLst>
                <a:tab pos="230188" algn="l"/>
              </a:tabLst>
            </a:pPr>
            <a:endParaRPr lang="en-US" sz="18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607092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New UWB regulation framework in Europe</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Presented by </a:t>
            </a:r>
            <a:r>
              <a:rPr lang="en-US" sz="1800" spc="-5" dirty="0" err="1" smtClean="0">
                <a:latin typeface="+mj-lt"/>
                <a:cs typeface="Arial"/>
              </a:rPr>
              <a:t>Friedbert</a:t>
            </a:r>
            <a:r>
              <a:rPr lang="en-US" sz="1800" spc="-5" dirty="0" smtClean="0">
                <a:latin typeface="+mj-lt"/>
                <a:cs typeface="Arial"/>
              </a:rPr>
              <a:t> Berens (</a:t>
            </a:r>
            <a:r>
              <a:rPr lang="en-US" sz="1800" spc="-5" dirty="0" err="1" smtClean="0">
                <a:latin typeface="+mj-lt"/>
                <a:cs typeface="Arial"/>
              </a:rPr>
              <a:t>FBConsulting</a:t>
            </a:r>
            <a:r>
              <a:rPr lang="en-US" sz="1800" spc="-5" dirty="0" smtClean="0">
                <a:latin typeface="+mj-lt"/>
                <a:cs typeface="Arial"/>
              </a:rPr>
              <a:t> </a:t>
            </a:r>
            <a:r>
              <a:rPr lang="en-US" sz="1800" spc="-5" dirty="0" err="1" smtClean="0">
                <a:latin typeface="+mj-lt"/>
                <a:cs typeface="Arial"/>
              </a:rPr>
              <a:t>Sarl</a:t>
            </a:r>
            <a:r>
              <a:rPr lang="en-US" sz="1800" spc="-5" dirty="0" smtClean="0">
                <a:latin typeface="+mj-lt"/>
                <a:cs typeface="Arial"/>
              </a:rPr>
              <a:t>):  </a:t>
            </a:r>
            <a:r>
              <a:rPr lang="en-US" sz="1800" spc="-5" dirty="0" smtClean="0">
                <a:solidFill>
                  <a:srgbClr val="FF0000"/>
                </a:solidFill>
                <a:latin typeface="+mj-lt"/>
                <a:cs typeface="Arial"/>
                <a:hlinkClick r:id="rId3"/>
              </a:rPr>
              <a:t>18-22/0141r0</a:t>
            </a:r>
            <a:endParaRPr lang="en-US" sz="18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757708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18-22/0035r44</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Internal </a:t>
            </a:r>
            <a:r>
              <a:rPr lang="en-US" sz="1600" spc="-5" dirty="0">
                <a:solidFill>
                  <a:schemeClr val="tx1"/>
                </a:solidFill>
                <a:cs typeface="Arial"/>
              </a:rPr>
              <a:t>deadline on 17 November 2022:</a:t>
            </a:r>
          </a:p>
          <a:p>
            <a:pPr marL="1030288" marR="117475" lvl="2" indent="-230188" algn="just">
              <a:spcBef>
                <a:spcPts val="600"/>
              </a:spcBef>
              <a:buFont typeface="Times New Roman" pitchFamily="16" charset="0"/>
              <a:buChar char="•"/>
              <a:tabLst>
                <a:tab pos="230188" algn="l"/>
              </a:tabLst>
            </a:pPr>
            <a:r>
              <a:rPr lang="en-US" sz="1400" dirty="0" smtClean="0"/>
              <a:t>China MIIT</a:t>
            </a:r>
            <a:r>
              <a:rPr lang="en-US" sz="1400" dirty="0"/>
              <a:t>:  </a:t>
            </a:r>
            <a:r>
              <a:rPr lang="en-US" sz="1400" dirty="0">
                <a:hlinkClick r:id="rId4"/>
              </a:rPr>
              <a:t>Interim Measures for the Radio Management of Civil Unmanned Aircrafts</a:t>
            </a:r>
            <a:endParaRPr lang="en-US" sz="1400" dirty="0" smtClean="0"/>
          </a:p>
          <a:p>
            <a:pPr marL="1030288" marR="117475" lvl="2" indent="-230188" algn="just">
              <a:spcBef>
                <a:spcPts val="600"/>
              </a:spcBef>
              <a:buFont typeface="Times New Roman" pitchFamily="16" charset="0"/>
              <a:buChar char="•"/>
              <a:tabLst>
                <a:tab pos="230188" algn="l"/>
              </a:tabLst>
            </a:pPr>
            <a:r>
              <a:rPr lang="en-US" sz="1400" dirty="0" smtClean="0"/>
              <a:t>Australia </a:t>
            </a:r>
            <a:r>
              <a:rPr lang="en-US" sz="1400" dirty="0"/>
              <a:t>ACMA:  </a:t>
            </a:r>
            <a:r>
              <a:rPr lang="en-GB" sz="1400" u="sng" dirty="0">
                <a:hlinkClick r:id="rId5"/>
              </a:rPr>
              <a:t>New arrangements for low interference potential devices</a:t>
            </a:r>
            <a:endParaRPr lang="en-GB" sz="1400" u="sng" dirty="0"/>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Australia </a:t>
            </a:r>
            <a:r>
              <a:rPr lang="en-US" sz="2800" smtClean="0">
                <a:solidFill>
                  <a:srgbClr val="0070C0"/>
                </a:solidFill>
              </a:rPr>
              <a:t>ACMA’s </a:t>
            </a:r>
            <a:r>
              <a:rPr lang="en-US" sz="2800" smtClean="0">
                <a:solidFill>
                  <a:srgbClr val="0070C0"/>
                </a:solidFill>
              </a:rPr>
              <a:t>consultation</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Char char="•"/>
              <a:tabLst>
                <a:tab pos="230188" algn="l"/>
              </a:tabLst>
            </a:pPr>
            <a:r>
              <a:rPr lang="en-GB" sz="1800" dirty="0" smtClean="0"/>
              <a:t>Consultation “New arrangement for low interference potential devices”</a:t>
            </a:r>
            <a:endParaRPr lang="en-US" sz="1800" spc="-5" dirty="0">
              <a:latin typeface="+mj-lt"/>
              <a:cs typeface="Arial"/>
            </a:endParaRPr>
          </a:p>
          <a:p>
            <a:pPr marL="630238" marR="117475" lvl="1" indent="-230188" algn="just">
              <a:buChar char="•"/>
              <a:tabLst>
                <a:tab pos="230188" algn="l"/>
              </a:tabLst>
            </a:pPr>
            <a:r>
              <a:rPr lang="en-US" sz="1600" spc="-5" dirty="0" smtClean="0">
                <a:latin typeface="+mj-lt"/>
                <a:cs typeface="Arial"/>
              </a:rPr>
              <a:t>Publication date:  21 October 2022</a:t>
            </a:r>
          </a:p>
          <a:p>
            <a:pPr marL="630238" marR="117475" lvl="1" indent="-230188" algn="just">
              <a:buChar char="•"/>
              <a:tabLst>
                <a:tab pos="230188" algn="l"/>
              </a:tabLst>
            </a:pPr>
            <a:r>
              <a:rPr lang="en-US" sz="1600" spc="-5" dirty="0" smtClean="0">
                <a:latin typeface="+mj-lt"/>
                <a:cs typeface="Arial"/>
              </a:rPr>
              <a:t>Closing date for response:  5 December 2022 </a:t>
            </a:r>
          </a:p>
          <a:p>
            <a:pPr marL="1030288" marR="117475" lvl="2" indent="-230188" algn="just">
              <a:buChar char="•"/>
              <a:tabLst>
                <a:tab pos="230188" algn="l"/>
              </a:tabLst>
            </a:pPr>
            <a:r>
              <a:rPr lang="en-US" sz="1400" spc="-5" dirty="0" smtClean="0">
                <a:solidFill>
                  <a:srgbClr val="FF0000"/>
                </a:solidFill>
                <a:latin typeface="+mj-lt"/>
                <a:cs typeface="Arial"/>
              </a:rPr>
              <a:t>Internal 802.18 deadline t</a:t>
            </a:r>
            <a:r>
              <a:rPr lang="en-US" sz="1400" spc="-5" dirty="0" smtClean="0">
                <a:solidFill>
                  <a:srgbClr val="FF0000"/>
                </a:solidFill>
                <a:cs typeface="Arial"/>
              </a:rPr>
              <a:t>o allow for 10 day EC ballot</a:t>
            </a:r>
            <a:r>
              <a:rPr lang="en-US" sz="1400" spc="-5" dirty="0" smtClean="0">
                <a:solidFill>
                  <a:srgbClr val="FF0000"/>
                </a:solidFill>
                <a:latin typeface="+mj-lt"/>
                <a:cs typeface="Arial"/>
              </a:rPr>
              <a:t>:  17 November 2022 </a:t>
            </a:r>
          </a:p>
          <a:p>
            <a:pPr marL="230188" marR="117475" indent="-230188" algn="just">
              <a:spcBef>
                <a:spcPts val="1800"/>
              </a:spcBef>
              <a:buChar char="•"/>
              <a:tabLst>
                <a:tab pos="230188" algn="l"/>
              </a:tabLst>
            </a:pPr>
            <a:r>
              <a:rPr lang="en-US" sz="1800" spc="-5" dirty="0" smtClean="0">
                <a:latin typeface="+mj-lt"/>
                <a:cs typeface="Arial"/>
              </a:rPr>
              <a:t>For details, please visit</a:t>
            </a:r>
          </a:p>
          <a:p>
            <a:pPr marL="630238" marR="117475" lvl="1" indent="-230188" algn="just">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www.acma.gov.au/consultations/2022-10/new-arrangements-low-interference-potential-devices-consultation-352022</a:t>
            </a:r>
            <a:r>
              <a:rPr lang="en-US" sz="1600" spc="-5" dirty="0" smtClean="0">
                <a:latin typeface="+mj-lt"/>
                <a:cs typeface="Arial"/>
              </a:rPr>
              <a:t> </a:t>
            </a:r>
            <a:endParaRPr lang="en-US" sz="16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Proposed IEEE 802 response</a:t>
            </a:r>
          </a:p>
          <a:p>
            <a:pPr marL="630238" marR="117475" lvl="1" indent="-230188" algn="just">
              <a:spcBef>
                <a:spcPts val="600"/>
              </a:spcBef>
              <a:buChar char="•"/>
              <a:tabLst>
                <a:tab pos="230188" algn="l"/>
              </a:tabLst>
            </a:pPr>
            <a:r>
              <a:rPr lang="en-US" sz="1600" spc="-5" dirty="0" smtClean="0">
                <a:solidFill>
                  <a:srgbClr val="3333CC"/>
                </a:solidFill>
                <a:cs typeface="Arial"/>
              </a:rPr>
              <a:t>18-22/01XXr0 [Placeholder]</a:t>
            </a: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Tree>
    <p:extLst>
      <p:ext uri="{BB962C8B-B14F-4D97-AF65-F5344CB8AC3E}">
        <p14:creationId xmlns:p14="http://schemas.microsoft.com/office/powerpoint/2010/main" val="2734191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November 2022</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a:t>
            </a:r>
            <a:r>
              <a:rPr lang="en-US" altLang="en-US" sz="1800" b="1" dirty="0">
                <a:solidFill>
                  <a:schemeClr val="tx1"/>
                </a:solidFill>
                <a:latin typeface="+mj-lt"/>
                <a:cs typeface="Arial" panose="020B0604020202020204" pitchFamily="34" charset="0"/>
              </a:rPr>
              <a:t>2022 </a:t>
            </a:r>
            <a:r>
              <a:rPr lang="en-US" altLang="en-US" sz="1800" b="1" dirty="0" smtClean="0">
                <a:solidFill>
                  <a:schemeClr val="tx1"/>
                </a:solidFill>
                <a:latin typeface="+mj-lt"/>
                <a:cs typeface="Arial" panose="020B0604020202020204" pitchFamily="34" charset="0"/>
              </a:rPr>
              <a:t>November </a:t>
            </a:r>
            <a:r>
              <a:rPr lang="en-US" altLang="en-US" sz="1800" b="1" dirty="0">
                <a:solidFill>
                  <a:schemeClr val="tx1"/>
                </a:solidFill>
                <a:latin typeface="+mj-lt"/>
                <a:cs typeface="Arial" panose="020B0604020202020204" pitchFamily="34" charset="0"/>
              </a:rPr>
              <a:t>IEEE 802 </a:t>
            </a:r>
            <a:r>
              <a:rPr lang="en-US" altLang="en-US" sz="1800" b="1" dirty="0" smtClean="0">
                <a:solidFill>
                  <a:schemeClr val="tx1"/>
                </a:solidFill>
                <a:latin typeface="+mj-lt"/>
                <a:cs typeface="Arial" panose="020B0604020202020204" pitchFamily="34" charset="0"/>
              </a:rPr>
              <a:t>plenary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13 November 2022 to 18 November </a:t>
            </a:r>
            <a:r>
              <a:rPr lang="en-US" altLang="en-US" sz="1800" b="1" dirty="0">
                <a:solidFill>
                  <a:schemeClr val="tx1"/>
                </a:solidFill>
                <a:latin typeface="+mj-lt"/>
                <a:cs typeface="Arial" panose="020B0604020202020204" pitchFamily="34" charset="0"/>
              </a:rPr>
              <a:t>2022.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plenary.</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://web.cvent.com/event/840c257d-5d52-4eff-94b4-39d2aafda56b</a:t>
            </a:r>
            <a:r>
              <a:rPr lang="en-US" altLang="en-US" sz="1800" b="1" dirty="0" smtClean="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Recess until Thursday AM1, 17 November 2022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Next meeting slot:</a:t>
            </a:r>
            <a:endParaRPr lang="en-US" sz="18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Thursday AM1, 08:00 to 10:00 Bangkok local time, 17 November 2022</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smtClean="0">
                <a:latin typeface="+mj-lt"/>
                <a:cs typeface="Arial" panose="020B0604020202020204" pitchFamily="34" charset="0"/>
                <a:hlinkClick r:id="rId3"/>
              </a:rPr>
              <a:t>18-16/0038r27</a:t>
            </a:r>
            <a:r>
              <a:rPr lang="en-US" sz="1600" dirty="0" smtClean="0">
                <a:latin typeface="+mj-lt"/>
                <a:cs typeface="Arial" panose="020B0604020202020204" pitchFamily="34" charset="0"/>
              </a:rPr>
              <a:t> </a:t>
            </a:r>
            <a:r>
              <a:rPr lang="en-US" sz="1600" dirty="0">
                <a:solidFill>
                  <a:schemeClr val="tx1"/>
                </a:solidFill>
                <a:cs typeface="Arial" panose="020B0604020202020204" pitchFamily="34" charset="0"/>
              </a:rPr>
              <a:t>or </a:t>
            </a:r>
            <a:r>
              <a:rPr lang="en-US" sz="1600" dirty="0">
                <a:solidFill>
                  <a:schemeClr val="tx1"/>
                </a:solidFill>
                <a:cs typeface="Arial" panose="020B0604020202020204" pitchFamily="34" charset="0"/>
                <a:hlinkClick r:id="rId4"/>
              </a:rPr>
              <a:t>Google Calendar</a:t>
            </a:r>
            <a:endParaRPr lang="en-US" sz="1600" dirty="0">
              <a:latin typeface="+mj-lt"/>
              <a:cs typeface="Arial" panose="020B0604020202020204" pitchFamily="34" charset="0"/>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Recess:</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recess?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Recess at</a:t>
            </a:r>
            <a:endParaRPr lang="en-US" sz="1400" spc="-5" dirty="0">
              <a:solidFill>
                <a:srgbClr val="FF0000"/>
              </a:solidFill>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Thursday AM1, 17 November 2022 Agenda</a:t>
            </a:r>
            <a:endParaRPr lang="en-US" sz="2800" dirty="0">
              <a:solidFill>
                <a:srgbClr val="0070C0"/>
              </a:solidFill>
            </a:endParaRP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p>
          <a:p>
            <a:pPr marL="230188" marR="117475" indent="-230188" algn="just">
              <a:buFont typeface="Times New Roman" pitchFamily="16" charset="0"/>
              <a:buChar char="•"/>
              <a:tabLst>
                <a:tab pos="230188" algn="l"/>
              </a:tabLst>
            </a:pPr>
            <a:r>
              <a:rPr lang="en-US" sz="1800" spc="-5" dirty="0">
                <a:cs typeface="Arial"/>
              </a:rPr>
              <a:t>Review and approve </a:t>
            </a:r>
            <a:r>
              <a:rPr lang="en-US" sz="1800" spc="-5" dirty="0" smtClean="0">
                <a:cs typeface="Arial"/>
              </a:rPr>
              <a:t>agenda</a:t>
            </a:r>
          </a:p>
          <a:p>
            <a:pPr marL="230188" marR="117475" indent="-230188" algn="just">
              <a:buFont typeface="Times New Roman" pitchFamily="16" charset="0"/>
              <a:buChar char="•"/>
              <a:tabLst>
                <a:tab pos="230188" algn="l"/>
              </a:tabLst>
            </a:pPr>
            <a:r>
              <a:rPr lang="en-US" sz="1800" spc="-5" dirty="0" smtClean="0">
                <a:latin typeface="+mj-lt"/>
                <a:cs typeface="Arial"/>
              </a:rPr>
              <a:t>Status of ongoing consultations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Motion:  </a:t>
            </a:r>
            <a:r>
              <a:rPr lang="en-US" sz="1800" i="1" spc="-5" dirty="0" err="1">
                <a:solidFill>
                  <a:srgbClr val="00B050"/>
                </a:solidFill>
                <a:cs typeface="Arial"/>
              </a:rPr>
              <a:t>mmWave</a:t>
            </a:r>
            <a:r>
              <a:rPr lang="en-US" sz="1800" i="1" spc="-5" dirty="0">
                <a:solidFill>
                  <a:srgbClr val="00B050"/>
                </a:solidFill>
                <a:cs typeface="Arial"/>
              </a:rPr>
              <a:t> (</a:t>
            </a:r>
            <a:r>
              <a:rPr lang="en-US" sz="1800" i="1" spc="-5" dirty="0" err="1">
                <a:solidFill>
                  <a:srgbClr val="00B050"/>
                </a:solidFill>
                <a:cs typeface="Arial"/>
              </a:rPr>
              <a:t>mmW</a:t>
            </a:r>
            <a:r>
              <a:rPr lang="en-US" sz="1800" i="1" spc="-5" dirty="0">
                <a:solidFill>
                  <a:srgbClr val="00B050"/>
                </a:solidFill>
                <a:cs typeface="Arial"/>
              </a:rPr>
              <a:t>) ad-hoc chair </a:t>
            </a:r>
            <a:r>
              <a:rPr lang="en-US" sz="1800" i="1" spc="-5" dirty="0" smtClean="0">
                <a:solidFill>
                  <a:srgbClr val="00B050"/>
                </a:solidFill>
                <a:cs typeface="Arial"/>
              </a:rPr>
              <a:t>confirmation</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Discussion </a:t>
            </a:r>
            <a:r>
              <a:rPr lang="en-US" sz="1800" i="1" spc="-5" dirty="0">
                <a:solidFill>
                  <a:srgbClr val="00B050"/>
                </a:solidFill>
                <a:cs typeface="Arial"/>
              </a:rPr>
              <a:t>and Motion:  Response to </a:t>
            </a:r>
            <a:r>
              <a:rPr lang="en-US" sz="1800" i="1" spc="-5" dirty="0" smtClean="0">
                <a:solidFill>
                  <a:srgbClr val="00B050"/>
                </a:solidFill>
                <a:cs typeface="Arial"/>
              </a:rPr>
              <a:t>Australia ACMA’s consultation</a:t>
            </a:r>
            <a:endParaRPr lang="en-US" sz="1800" spc="-5" dirty="0">
              <a:latin typeface="+mj-lt"/>
              <a:cs typeface="Arial"/>
            </a:endParaRPr>
          </a:p>
          <a:p>
            <a:pPr marL="230188" marR="117475" indent="-230188" algn="just">
              <a:buChar char="•"/>
              <a:tabLst>
                <a:tab pos="230188" algn="l"/>
              </a:tabLst>
            </a:pPr>
            <a:r>
              <a:rPr lang="en-US" sz="1800" spc="-5" dirty="0" smtClean="0">
                <a:latin typeface="+mj-lt"/>
                <a:cs typeface="Arial"/>
              </a:rPr>
              <a:t>Follow-up on the IEEE SA policy statement [Placeholder]</a:t>
            </a:r>
          </a:p>
          <a:p>
            <a:pPr marL="230188" marR="117475" indent="-230188" algn="just">
              <a:buChar char="•"/>
              <a:tabLst>
                <a:tab pos="230188" algn="l"/>
              </a:tabLst>
            </a:pPr>
            <a:r>
              <a:rPr lang="en-US" sz="1800" spc="-5" dirty="0" smtClean="0">
                <a:latin typeface="+mj-lt"/>
                <a:cs typeface="Arial"/>
              </a:rPr>
              <a:t>General </a:t>
            </a:r>
            <a:r>
              <a:rPr lang="en-US" sz="1800" spc="-5" dirty="0">
                <a:latin typeface="+mj-lt"/>
                <a:cs typeface="Arial"/>
              </a:rPr>
              <a:t>discussion </a:t>
            </a:r>
            <a:r>
              <a:rPr lang="en-US" sz="1800" spc="-5" dirty="0" smtClean="0">
                <a:latin typeface="+mj-lt"/>
                <a:cs typeface="Arial"/>
              </a:rPr>
              <a:t>items</a:t>
            </a:r>
          </a:p>
          <a:p>
            <a:pPr marL="230188" marR="117475" indent="-230188" algn="just">
              <a:buFont typeface="Times New Roman" pitchFamily="16" charset="0"/>
              <a:buChar char="•"/>
              <a:tabLst>
                <a:tab pos="230188" algn="l"/>
              </a:tabLst>
            </a:pPr>
            <a:r>
              <a:rPr lang="en-US" sz="1800" spc="-5" dirty="0" smtClean="0">
                <a:cs typeface="Arial"/>
              </a:rPr>
              <a:t>Reminder</a:t>
            </a:r>
            <a:r>
              <a:rPr lang="en-US" sz="1800" spc="-5" dirty="0">
                <a:cs typeface="Arial"/>
              </a:rPr>
              <a:t>:  Meeting and hotel reservation for the </a:t>
            </a:r>
            <a:r>
              <a:rPr lang="en-US" sz="1800" spc="-5" dirty="0" smtClean="0">
                <a:cs typeface="Arial"/>
              </a:rPr>
              <a:t>2023 January wireless interim</a:t>
            </a:r>
            <a:endParaRPr lang="en-US" sz="1800" spc="-5" dirty="0" smtClean="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Reminder:  </a:t>
            </a:r>
            <a:r>
              <a:rPr lang="en-US" sz="1800" spc="-5" dirty="0">
                <a:cs typeface="Arial"/>
              </a:rPr>
              <a:t>Future meetings and </a:t>
            </a:r>
            <a:r>
              <a:rPr lang="en-US" sz="1800" spc="-5" dirty="0" err="1" smtClean="0">
                <a:cs typeface="Arial"/>
              </a:rPr>
              <a:t>Webex</a:t>
            </a:r>
            <a:r>
              <a:rPr lang="en-US" sz="1800" spc="-5" dirty="0" smtClean="0">
                <a:cs typeface="Arial"/>
              </a:rPr>
              <a:t> </a:t>
            </a:r>
            <a:r>
              <a:rPr lang="en-US" sz="1800" spc="-5" dirty="0">
                <a:cs typeface="Arial"/>
              </a:rPr>
              <a:t>meeting </a:t>
            </a:r>
            <a:r>
              <a:rPr lang="en-US" sz="1800" spc="-5" dirty="0" smtClean="0">
                <a:cs typeface="Arial"/>
              </a:rPr>
              <a:t>invite</a:t>
            </a:r>
          </a:p>
          <a:p>
            <a:pPr marL="230188" marR="117475" indent="-230188" algn="just">
              <a:buFont typeface="Times New Roman" pitchFamily="16" charset="0"/>
              <a:buChar char="•"/>
              <a:tabLst>
                <a:tab pos="230188" algn="l"/>
              </a:tabLst>
            </a:pPr>
            <a:r>
              <a:rPr lang="en-US" sz="1800" i="1" spc="-5" dirty="0">
                <a:solidFill>
                  <a:srgbClr val="00B050"/>
                </a:solidFill>
                <a:cs typeface="Arial"/>
              </a:rPr>
              <a:t>Motions:  Weekly teleconference calls and ad-hoc </a:t>
            </a:r>
            <a:r>
              <a:rPr lang="en-US" sz="1800" i="1" spc="-5" dirty="0" smtClean="0">
                <a:solidFill>
                  <a:srgbClr val="00B050"/>
                </a:solidFill>
                <a:cs typeface="Arial"/>
              </a:rPr>
              <a:t>calls</a:t>
            </a:r>
            <a:endParaRPr lang="en-US" sz="1800" spc="-5" dirty="0" smtClean="0">
              <a:cs typeface="Arial"/>
            </a:endParaRPr>
          </a:p>
          <a:p>
            <a:pPr marL="230188" marR="117475" indent="-230188" algn="just">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Adjourn</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877907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(Internal):  </a:t>
            </a:r>
            <a:r>
              <a:rPr lang="en-US" sz="1800" spc="-5" dirty="0">
                <a:latin typeface="+mj-lt"/>
                <a:cs typeface="Arial"/>
              </a:rPr>
              <a:t>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0164359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mmWave (</a:t>
            </a:r>
            <a:r>
              <a:rPr lang="en-US" sz="2800" dirty="0" err="1" smtClean="0">
                <a:solidFill>
                  <a:srgbClr val="0070C0"/>
                </a:solidFill>
              </a:rPr>
              <a:t>mmW</a:t>
            </a:r>
            <a:r>
              <a:rPr lang="en-US" sz="2800" dirty="0" smtClean="0">
                <a:solidFill>
                  <a:srgbClr val="0070C0"/>
                </a:solidFill>
              </a:rPr>
              <a:t>) ad-hoc chair</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2" name="Content Placeholder 2"/>
          <p:cNvSpPr txBox="1">
            <a:spLocks/>
          </p:cNvSpPr>
          <p:nvPr/>
        </p:nvSpPr>
        <p:spPr bwMode="auto">
          <a:xfrm>
            <a:off x="914400" y="1525587"/>
            <a:ext cx="105515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latin typeface="+mj-lt"/>
                <a:cs typeface="Arial"/>
              </a:rPr>
              <a:t>Motion #4 (Internal):  Confirm [Placeholder] </a:t>
            </a:r>
            <a:r>
              <a:rPr lang="en-US" altLang="en-US" sz="1800" dirty="0" smtClean="0">
                <a:solidFill>
                  <a:schemeClr val="tx1"/>
                </a:solidFill>
                <a:cs typeface="Arial" panose="020B0604020202020204" pitchFamily="34" charset="0"/>
              </a:rPr>
              <a:t>as the chair</a:t>
            </a:r>
            <a:r>
              <a:rPr lang="en-US" altLang="en-US" sz="1800" kern="0" spc="-5" dirty="0" smtClean="0">
                <a:latin typeface="+mj-lt"/>
                <a:cs typeface="Arial"/>
              </a:rPr>
              <a:t> of the mmWave (</a:t>
            </a:r>
            <a:r>
              <a:rPr lang="en-US" altLang="en-US" sz="1800" kern="0" spc="-5" dirty="0" err="1" smtClean="0">
                <a:latin typeface="+mj-lt"/>
                <a:cs typeface="Arial"/>
              </a:rPr>
              <a:t>mmW</a:t>
            </a:r>
            <a:r>
              <a:rPr lang="en-US" altLang="en-US" sz="1800" kern="0" spc="-5" dirty="0" smtClean="0">
                <a:latin typeface="+mj-lt"/>
                <a:cs typeface="Arial"/>
              </a:rPr>
              <a:t>) ad-hoc.</a:t>
            </a:r>
            <a:endParaRPr lang="en-US" sz="1800" kern="0" spc="-5" dirty="0" smtClean="0">
              <a:latin typeface="+mj-lt"/>
              <a:cs typeface="Arial"/>
            </a:endParaRPr>
          </a:p>
          <a:p>
            <a:pPr marL="630238" marR="117475" lvl="1" indent="-230188" algn="just">
              <a:buChar char="•"/>
              <a:tabLst>
                <a:tab pos="230188" algn="l"/>
              </a:tabLst>
            </a:pPr>
            <a:r>
              <a:rPr lang="en-US" sz="1600" spc="-5" dirty="0">
                <a:cs typeface="Arial"/>
              </a:rPr>
              <a:t>Moved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Seconded</a:t>
            </a:r>
            <a:r>
              <a:rPr lang="en-US" sz="1600" spc="-5" dirty="0" smtClean="0">
                <a:cs typeface="Arial"/>
              </a:rPr>
              <a:t>:</a:t>
            </a:r>
          </a:p>
          <a:p>
            <a:pPr marL="630238" marR="117475" lvl="1" indent="-230188" algn="just">
              <a:buChar char="•"/>
              <a:tabLst>
                <a:tab pos="230188" algn="l"/>
              </a:tabLst>
            </a:pPr>
            <a:r>
              <a:rPr lang="en-US" sz="1600" spc="-5" dirty="0" smtClean="0">
                <a:cs typeface="Arial"/>
              </a:rPr>
              <a:t>Discussion:</a:t>
            </a:r>
            <a:endParaRPr lang="en-US" sz="1600" spc="-5" dirty="0">
              <a:cs typeface="Arial"/>
            </a:endParaRPr>
          </a:p>
          <a:p>
            <a:pPr marL="630238" marR="117475" lvl="1" indent="-230188" algn="just">
              <a:buChar char="•"/>
              <a:tabLst>
                <a:tab pos="230188" algn="l"/>
              </a:tabLst>
            </a:pPr>
            <a:r>
              <a:rPr lang="en-US" sz="1600" spc="-5" dirty="0" smtClean="0">
                <a:cs typeface="Arial"/>
              </a:rPr>
              <a:t>Result:</a:t>
            </a:r>
            <a:endParaRPr lang="en-US" sz="1400" kern="0" spc="-5" dirty="0" smtClean="0">
              <a:latin typeface="+mj-lt"/>
              <a:cs typeface="Arial"/>
            </a:endParaRPr>
          </a:p>
          <a:p>
            <a:pPr marL="630238" marR="117475" lvl="1" indent="-230188" algn="just">
              <a:buFont typeface="Times New Roman" pitchFamily="16" charset="0"/>
              <a:buChar char="•"/>
              <a:tabLst>
                <a:tab pos="230188" algn="l"/>
              </a:tabLst>
            </a:pPr>
            <a:endParaRPr lang="en-US" sz="1600" kern="0" spc="-5" dirty="0" smtClean="0">
              <a:latin typeface="+mj-lt"/>
              <a:cs typeface="Arial"/>
            </a:endParaRPr>
          </a:p>
          <a:p>
            <a:pPr marL="400050" marR="117475" lvl="1" indent="0" algn="just">
              <a:tabLst>
                <a:tab pos="230188" algn="l"/>
              </a:tabLst>
            </a:pPr>
            <a:endParaRPr lang="en-US" sz="1600" kern="0" spc="-5" dirty="0" smtClean="0">
              <a:solidFill>
                <a:srgbClr val="FF0000"/>
              </a:solidFill>
              <a:latin typeface="+mj-lt"/>
              <a:cs typeface="Arial"/>
            </a:endParaRPr>
          </a:p>
          <a:p>
            <a:pPr marL="630238" marR="117475" lvl="1" indent="-230188" algn="just">
              <a:buFont typeface="Times New Roman" pitchFamily="16" charset="0"/>
              <a:buChar char="•"/>
              <a:tabLst>
                <a:tab pos="230188" algn="l"/>
              </a:tabLst>
            </a:pPr>
            <a:endParaRPr lang="en-US" sz="1600" kern="0" spc="-5" dirty="0" smtClean="0">
              <a:latin typeface="Arial"/>
              <a:cs typeface="Arial"/>
            </a:endParaRPr>
          </a:p>
          <a:p>
            <a:pPr marL="230188" marR="117475" indent="-230188" algn="just">
              <a:buFont typeface="Times New Roman" pitchFamily="16" charset="0"/>
              <a:buChar char="•"/>
              <a:tabLst>
                <a:tab pos="230188" algn="l"/>
              </a:tabLst>
            </a:pPr>
            <a:endParaRPr lang="en-US" sz="1800" kern="0" dirty="0">
              <a:latin typeface="Arial" panose="020B0604020202020204" pitchFamily="34" charset="0"/>
              <a:cs typeface="Arial" panose="020B0604020202020204" pitchFamily="34" charset="0"/>
            </a:endParaRPr>
          </a:p>
        </p:txBody>
      </p:sp>
      <p:sp>
        <p:nvSpPr>
          <p:cNvPr id="10"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Tree>
    <p:extLst>
      <p:ext uri="{BB962C8B-B14F-4D97-AF65-F5344CB8AC3E}">
        <p14:creationId xmlns:p14="http://schemas.microsoft.com/office/powerpoint/2010/main" val="2294544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18-22/0035r44</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Internal </a:t>
            </a:r>
            <a:r>
              <a:rPr lang="en-US" sz="1600" spc="-5" dirty="0">
                <a:solidFill>
                  <a:schemeClr val="tx1"/>
                </a:solidFill>
                <a:cs typeface="Arial"/>
              </a:rPr>
              <a:t>deadline on 17 November </a:t>
            </a:r>
            <a:r>
              <a:rPr lang="en-US" sz="1600" spc="-5" dirty="0" smtClean="0">
                <a:solidFill>
                  <a:schemeClr val="tx1"/>
                </a:solidFill>
                <a:cs typeface="Arial"/>
              </a:rPr>
              <a:t>2022 (today):</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dirty="0" smtClean="0"/>
              <a:t>China MIIT</a:t>
            </a:r>
            <a:r>
              <a:rPr lang="en-US" sz="1400" dirty="0"/>
              <a:t>:  </a:t>
            </a:r>
            <a:r>
              <a:rPr lang="en-US" sz="1400" dirty="0">
                <a:hlinkClick r:id="rId4"/>
              </a:rPr>
              <a:t>Interim Measures for the Radio Management of Civil Unmanned Aircrafts</a:t>
            </a:r>
            <a:endParaRPr lang="en-US" sz="1400" dirty="0" smtClean="0"/>
          </a:p>
          <a:p>
            <a:pPr marL="1030288" marR="117475" lvl="2" indent="-230188" algn="just">
              <a:spcBef>
                <a:spcPts val="600"/>
              </a:spcBef>
              <a:buFont typeface="Times New Roman" pitchFamily="16" charset="0"/>
              <a:buChar char="•"/>
              <a:tabLst>
                <a:tab pos="230188" algn="l"/>
              </a:tabLst>
            </a:pPr>
            <a:r>
              <a:rPr lang="en-US" sz="1400" dirty="0" smtClean="0"/>
              <a:t>Australia </a:t>
            </a:r>
            <a:r>
              <a:rPr lang="en-US" sz="1400" dirty="0"/>
              <a:t>ACMA:  </a:t>
            </a:r>
            <a:r>
              <a:rPr lang="en-GB" sz="1400" u="sng" dirty="0">
                <a:hlinkClick r:id="rId5"/>
              </a:rPr>
              <a:t>New arrangements for low interference potential devices</a:t>
            </a:r>
            <a:endParaRPr lang="en-GB" sz="1400" u="sng" dirty="0"/>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Tree>
    <p:extLst>
      <p:ext uri="{BB962C8B-B14F-4D97-AF65-F5344CB8AC3E}">
        <p14:creationId xmlns:p14="http://schemas.microsoft.com/office/powerpoint/2010/main" val="39520438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Australia ACMA’s consultation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Char char="•"/>
              <a:tabLst>
                <a:tab pos="230188" algn="l"/>
              </a:tabLst>
            </a:pPr>
            <a:r>
              <a:rPr lang="en-GB" sz="1800" dirty="0" smtClean="0"/>
              <a:t>Consultation “New arrangement for low interference potential devices”</a:t>
            </a:r>
            <a:endParaRPr lang="en-US" sz="1800" spc="-5" dirty="0">
              <a:latin typeface="+mj-lt"/>
              <a:cs typeface="Arial"/>
            </a:endParaRPr>
          </a:p>
          <a:p>
            <a:pPr marL="630238" marR="117475" lvl="1" indent="-230188" algn="just">
              <a:buChar char="•"/>
              <a:tabLst>
                <a:tab pos="230188" algn="l"/>
              </a:tabLst>
            </a:pPr>
            <a:r>
              <a:rPr lang="en-US" sz="1600" spc="-5" dirty="0" smtClean="0">
                <a:latin typeface="+mj-lt"/>
                <a:cs typeface="Arial"/>
              </a:rPr>
              <a:t>Publication date:  21 October 2022</a:t>
            </a:r>
          </a:p>
          <a:p>
            <a:pPr marL="630238" marR="117475" lvl="1" indent="-230188" algn="just">
              <a:buChar char="•"/>
              <a:tabLst>
                <a:tab pos="230188" algn="l"/>
              </a:tabLst>
            </a:pPr>
            <a:r>
              <a:rPr lang="en-US" sz="1600" spc="-5" dirty="0" smtClean="0">
                <a:latin typeface="+mj-lt"/>
                <a:cs typeface="Arial"/>
              </a:rPr>
              <a:t>Closing date for response:  5 December 2022 </a:t>
            </a:r>
          </a:p>
          <a:p>
            <a:pPr marL="1030288" marR="117475" lvl="2" indent="-230188" algn="just">
              <a:buChar char="•"/>
              <a:tabLst>
                <a:tab pos="230188" algn="l"/>
              </a:tabLst>
            </a:pPr>
            <a:r>
              <a:rPr lang="en-US" sz="1400" spc="-5" dirty="0" smtClean="0">
                <a:solidFill>
                  <a:srgbClr val="FF0000"/>
                </a:solidFill>
                <a:latin typeface="+mj-lt"/>
                <a:cs typeface="Arial"/>
              </a:rPr>
              <a:t>Internal 802.18 deadline t</a:t>
            </a:r>
            <a:r>
              <a:rPr lang="en-US" sz="1400" spc="-5" dirty="0" smtClean="0">
                <a:solidFill>
                  <a:srgbClr val="FF0000"/>
                </a:solidFill>
                <a:cs typeface="Arial"/>
              </a:rPr>
              <a:t>o allow for 10 day EC ballot</a:t>
            </a:r>
            <a:r>
              <a:rPr lang="en-US" sz="1400" spc="-5" dirty="0" smtClean="0">
                <a:solidFill>
                  <a:srgbClr val="FF0000"/>
                </a:solidFill>
                <a:latin typeface="+mj-lt"/>
                <a:cs typeface="Arial"/>
              </a:rPr>
              <a:t>:  17 November 2022 </a:t>
            </a:r>
          </a:p>
          <a:p>
            <a:pPr marL="230188" marR="117475" indent="-230188" algn="just">
              <a:spcBef>
                <a:spcPts val="1800"/>
              </a:spcBef>
              <a:buChar char="•"/>
              <a:tabLst>
                <a:tab pos="230188" algn="l"/>
              </a:tabLst>
            </a:pPr>
            <a:r>
              <a:rPr lang="en-US" sz="1800" spc="-5" dirty="0" smtClean="0">
                <a:latin typeface="+mj-lt"/>
                <a:cs typeface="Arial"/>
              </a:rPr>
              <a:t>For details, please visit</a:t>
            </a:r>
          </a:p>
          <a:p>
            <a:pPr marL="630238" marR="117475" lvl="1" indent="-230188" algn="just">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www.acma.gov.au/consultations/2022-10/new-arrangements-low-interference-potential-devices-consultation-352022</a:t>
            </a:r>
            <a:r>
              <a:rPr lang="en-US" sz="1600" spc="-5" dirty="0" smtClean="0">
                <a:latin typeface="+mj-lt"/>
                <a:cs typeface="Arial"/>
              </a:rPr>
              <a:t> </a:t>
            </a:r>
            <a:endParaRPr lang="en-US" sz="16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Proposed IEEE 802 response</a:t>
            </a:r>
          </a:p>
          <a:p>
            <a:pPr marL="630238" marR="117475" lvl="1" indent="-230188" algn="just">
              <a:spcBef>
                <a:spcPts val="600"/>
              </a:spcBef>
              <a:buChar char="•"/>
              <a:tabLst>
                <a:tab pos="230188" algn="l"/>
              </a:tabLst>
            </a:pPr>
            <a:r>
              <a:rPr lang="en-US" sz="1600" spc="-5" dirty="0" smtClean="0">
                <a:solidFill>
                  <a:srgbClr val="3333CC"/>
                </a:solidFill>
                <a:cs typeface="Arial"/>
              </a:rPr>
              <a:t>18-22/01XXr0 [Placeholder]</a:t>
            </a: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Tree>
    <p:extLst>
      <p:ext uri="{BB962C8B-B14F-4D97-AF65-F5344CB8AC3E}">
        <p14:creationId xmlns:p14="http://schemas.microsoft.com/office/powerpoint/2010/main" val="3627025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27</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#5 (External):  </a:t>
            </a:r>
            <a:r>
              <a:rPr lang="en-US" sz="1800" spc="-5" dirty="0">
                <a:latin typeface="+mj-lt"/>
                <a:cs typeface="Arial"/>
              </a:rPr>
              <a:t>Move to approve document </a:t>
            </a:r>
            <a:r>
              <a:rPr lang="en-US" sz="1800" spc="-5" dirty="0" smtClean="0">
                <a:solidFill>
                  <a:srgbClr val="3333CC"/>
                </a:solidFill>
                <a:latin typeface="+mj-lt"/>
                <a:cs typeface="Arial"/>
              </a:rPr>
              <a:t>18-22/01XXr0 [Placeholder]</a:t>
            </a:r>
            <a:r>
              <a:rPr lang="en-US" sz="1800" spc="-5" dirty="0" smtClean="0">
                <a:latin typeface="+mj-lt"/>
                <a:cs typeface="Arial"/>
              </a:rPr>
              <a:t> </a:t>
            </a:r>
            <a:r>
              <a:rPr lang="en-US" sz="1800" spc="-5" dirty="0">
                <a:latin typeface="+mj-lt"/>
                <a:cs typeface="Arial"/>
              </a:rPr>
              <a:t>in response to </a:t>
            </a:r>
            <a:r>
              <a:rPr lang="en-US" sz="1800" spc="-5" dirty="0" smtClean="0">
                <a:latin typeface="+mj-lt"/>
                <a:cs typeface="Arial"/>
              </a:rPr>
              <a:t>Australia ACMA’s </a:t>
            </a:r>
            <a:r>
              <a:rPr lang="en-GB" sz="1800" dirty="0" smtClean="0"/>
              <a:t>consultation </a:t>
            </a:r>
            <a:r>
              <a:rPr lang="en-US" sz="1800" dirty="0" smtClean="0"/>
              <a:t>“</a:t>
            </a:r>
            <a:r>
              <a:rPr lang="en-GB" sz="1800" dirty="0" smtClean="0"/>
              <a:t>New arrangements for low interference potential devices”</a:t>
            </a:r>
            <a:r>
              <a:rPr lang="en-US" sz="1800" spc="-5" dirty="0" smtClean="0">
                <a:cs typeface="Arial"/>
              </a:rPr>
              <a:t> </a:t>
            </a:r>
            <a:r>
              <a:rPr lang="en-US" sz="1800" spc="-5" dirty="0" smtClean="0">
                <a:latin typeface="+mj-lt"/>
                <a:cs typeface="Arial"/>
              </a:rPr>
              <a:t>for </a:t>
            </a:r>
            <a:r>
              <a:rPr lang="en-US" sz="1800" spc="-5" dirty="0">
                <a:latin typeface="+mj-lt"/>
                <a:cs typeface="Arial"/>
              </a:rPr>
              <a:t>review and approval by the IEEE LMSC (802 EC) for submission to </a:t>
            </a:r>
            <a:r>
              <a:rPr lang="en-US" sz="1800" spc="-5" dirty="0" smtClean="0">
                <a:latin typeface="+mj-lt"/>
                <a:cs typeface="Arial"/>
              </a:rPr>
              <a:t>Australia ACMA by </a:t>
            </a:r>
            <a:r>
              <a:rPr lang="en-US" sz="1800" spc="-5" dirty="0">
                <a:latin typeface="+mj-lt"/>
                <a:cs typeface="Arial"/>
              </a:rPr>
              <a:t>the response deadline. </a:t>
            </a:r>
            <a:r>
              <a:rPr lang="en-US" sz="1800" spc="-5" dirty="0" smtClean="0">
                <a:latin typeface="+mj-lt"/>
                <a:cs typeface="Arial"/>
              </a:rPr>
              <a:t>The </a:t>
            </a:r>
            <a:r>
              <a:rPr lang="en-US" sz="1800" spc="-5" dirty="0">
                <a:latin typeface="+mj-lt"/>
                <a:cs typeface="Arial"/>
              </a:rPr>
              <a:t>IEEE 802.18 Chair is authorized to make editorial changes as necessary</a:t>
            </a:r>
            <a:r>
              <a:rPr lang="en-US" sz="18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Attendees</a:t>
            </a:r>
            <a:r>
              <a:rPr lang="en-US" sz="1600" spc="-5" dirty="0" smtClean="0">
                <a:latin typeface="+mj-lt"/>
                <a:cs typeface="Arial"/>
              </a:rPr>
              <a:t>:</a:t>
            </a:r>
            <a:endParaRPr lang="en-US" sz="1600" spc="-5" dirty="0">
              <a:solidFill>
                <a:srgbClr val="FF0000"/>
              </a:solidFill>
              <a:latin typeface="+mj-lt"/>
              <a:cs typeface="Arial"/>
            </a:endParaRPr>
          </a:p>
          <a:p>
            <a:pPr marL="630238" marR="117475" lvl="1" indent="-230188" algn="just">
              <a:buChar char="•"/>
              <a:tabLst>
                <a:tab pos="230188" algn="l"/>
              </a:tabLst>
            </a:pPr>
            <a:r>
              <a:rPr lang="en-US" sz="1600" spc="-5" dirty="0">
                <a:latin typeface="+mj-lt"/>
                <a:cs typeface="Arial"/>
              </a:rPr>
              <a:t>Voters (present</a:t>
            </a:r>
            <a:r>
              <a:rPr lang="en-US" sz="1600" spc="-5" dirty="0" smtClean="0">
                <a:latin typeface="+mj-lt"/>
                <a:cs typeface="Arial"/>
              </a:rPr>
              <a:t>):</a:t>
            </a:r>
          </a:p>
          <a:p>
            <a:pPr marL="630238" marR="117475" lvl="1" indent="-230188" algn="just">
              <a:buFont typeface="Times New Roman" pitchFamily="16" charset="0"/>
              <a:buChar char="•"/>
              <a:tabLst>
                <a:tab pos="230188" algn="l"/>
              </a:tabLst>
            </a:pPr>
            <a:r>
              <a:rPr lang="en-US" sz="1600" spc="-5" dirty="0" smtClean="0">
                <a:latin typeface="+mj-lt"/>
                <a:cs typeface="Arial"/>
              </a:rPr>
              <a:t>Result:</a:t>
            </a:r>
          </a:p>
          <a:p>
            <a:pPr marL="630238" marR="117475" lvl="1" indent="-230188" algn="just">
              <a:buFont typeface="Times New Roman" pitchFamily="16" charset="0"/>
              <a:buChar char="•"/>
              <a:tabLst>
                <a:tab pos="230188" algn="l"/>
              </a:tabLst>
            </a:pPr>
            <a:r>
              <a:rPr lang="en-US" sz="1600" spc="-5" dirty="0" smtClean="0">
                <a:latin typeface="+mj-lt"/>
                <a:cs typeface="Arial"/>
              </a:rPr>
              <a:t>Remarks:</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2"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Australia ACMA’s consultation (2)</a:t>
            </a:r>
            <a:endParaRPr lang="en-US" sz="2800" dirty="0">
              <a:solidFill>
                <a:srgbClr val="0070C0"/>
              </a:solidFill>
            </a:endParaRPr>
          </a:p>
        </p:txBody>
      </p:sp>
      <p:sp>
        <p:nvSpPr>
          <p:cNvPr id="7"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Tree>
    <p:extLst>
      <p:ext uri="{BB962C8B-B14F-4D97-AF65-F5344CB8AC3E}">
        <p14:creationId xmlns:p14="http://schemas.microsoft.com/office/powerpoint/2010/main" val="41368464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Follow-up on the IEEE SA policy statement [Placeholder]</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Chair’s report to IEEE 802 LMSC on 6 September 2022:  </a:t>
            </a:r>
            <a:r>
              <a:rPr lang="en-US" sz="1800" spc="-5" dirty="0" smtClean="0">
                <a:solidFill>
                  <a:srgbClr val="FF0000"/>
                </a:solidFill>
                <a:latin typeface="+mj-lt"/>
                <a:cs typeface="Arial"/>
                <a:hlinkClick r:id="rId3"/>
              </a:rPr>
              <a:t>EC-22/0181r0</a:t>
            </a:r>
            <a:endParaRPr lang="en-US" sz="18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8687771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(1)</a:t>
            </a:r>
            <a:endParaRPr lang="en-US" sz="2800" dirty="0">
              <a:solidFill>
                <a:srgbClr val="0070C0"/>
              </a:solidFill>
            </a:endParaRP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EU</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ETSI BRAN</a:t>
            </a:r>
            <a:endParaRPr lang="en-US" sz="1600" spc="-5" dirty="0" smtClean="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CEPT</a:t>
            </a: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UK </a:t>
            </a:r>
            <a:r>
              <a:rPr lang="en-US" sz="1800" spc="-5" dirty="0" err="1" smtClean="0">
                <a:solidFill>
                  <a:schemeClr val="tx1"/>
                </a:solidFill>
                <a:latin typeface="+mj-lt"/>
                <a:cs typeface="Arial"/>
              </a:rPr>
              <a:t>Ofcom</a:t>
            </a:r>
            <a:endParaRPr lang="en-US" sz="1800" spc="-5" dirty="0" smtClean="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Other countries/regions</a:t>
            </a:r>
          </a:p>
          <a:p>
            <a:pPr marL="630238" marR="117475" lvl="1" indent="-230188" algn="just">
              <a:buClr>
                <a:srgbClr val="FF0000"/>
              </a:buClr>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Tree>
    <p:extLst>
      <p:ext uri="{BB962C8B-B14F-4D97-AF65-F5344CB8AC3E}">
        <p14:creationId xmlns:p14="http://schemas.microsoft.com/office/powerpoint/2010/main" val="20826098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November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 IEEE 802.18:				</a:t>
            </a:r>
          </a:p>
          <a:p>
            <a:pPr marL="285750">
              <a:spcBef>
                <a:spcPts val="300"/>
              </a:spcBef>
              <a:spcAft>
                <a:spcPts val="0"/>
              </a:spcAft>
              <a:buFont typeface="Arial" panose="020B0604020202020204" pitchFamily="34" charset="0"/>
              <a:buChar char="•"/>
              <a:tabLst>
                <a:tab pos="2058988" algn="l"/>
              </a:tabLst>
              <a:defRPr/>
            </a:pPr>
            <a:r>
              <a:rPr lang="en-US" altLang="en-US" sz="1600" dirty="0">
                <a:solidFill>
                  <a:schemeClr val="tx1"/>
                </a:solidFill>
                <a:latin typeface="+mj-lt"/>
                <a:cs typeface="Arial" panose="020B0604020202020204" pitchFamily="34" charset="0"/>
              </a:rPr>
              <a:t>  Chair:  </a:t>
            </a:r>
            <a:r>
              <a:rPr lang="en-US" altLang="en-US" sz="1600" dirty="0" smtClean="0">
                <a:solidFill>
                  <a:schemeClr val="tx1"/>
                </a:solidFill>
                <a:latin typeface="+mj-lt"/>
                <a:cs typeface="Arial" panose="020B0604020202020204" pitchFamily="34" charset="0"/>
              </a:rPr>
              <a:t>	Edward </a:t>
            </a:r>
            <a:r>
              <a:rPr lang="en-US" altLang="en-US" sz="1600" dirty="0">
                <a:solidFill>
                  <a:schemeClr val="tx1"/>
                </a:solidFill>
                <a:latin typeface="+mj-lt"/>
                <a:cs typeface="Arial" panose="020B0604020202020204" pitchFamily="34" charset="0"/>
              </a:rPr>
              <a:t>Au (Huawei)</a:t>
            </a:r>
          </a:p>
          <a:p>
            <a:pPr marL="285750">
              <a:spcBef>
                <a:spcPts val="300"/>
              </a:spcBef>
              <a:spcAft>
                <a:spcPts val="0"/>
              </a:spcAft>
              <a:buFont typeface="Arial" panose="020B0604020202020204" pitchFamily="34" charset="0"/>
              <a:buChar char="•"/>
              <a:tabLst>
                <a:tab pos="2058988" algn="l"/>
              </a:tabLst>
              <a:defRPr/>
            </a:pPr>
            <a:r>
              <a:rPr lang="en-US" altLang="en-US" sz="1600" dirty="0">
                <a:solidFill>
                  <a:schemeClr val="tx1"/>
                </a:solidFill>
                <a:latin typeface="+mj-lt"/>
                <a:cs typeface="Arial" panose="020B0604020202020204" pitchFamily="34" charset="0"/>
              </a:rPr>
              <a:t>  Co-Vice-chairs:  </a:t>
            </a:r>
            <a:r>
              <a:rPr lang="en-US" altLang="en-US" sz="1600" dirty="0" smtClean="0">
                <a:solidFill>
                  <a:schemeClr val="tx1"/>
                </a:solidFill>
                <a:latin typeface="+mj-lt"/>
                <a:cs typeface="Arial" panose="020B0604020202020204" pitchFamily="34" charset="0"/>
              </a:rPr>
              <a:t>	Al </a:t>
            </a:r>
            <a:r>
              <a:rPr lang="en-US" altLang="en-US" sz="1600" dirty="0">
                <a:solidFill>
                  <a:schemeClr val="tx1"/>
                </a:solidFill>
                <a:latin typeface="+mj-lt"/>
                <a:cs typeface="Arial" panose="020B0604020202020204" pitchFamily="34" charset="0"/>
              </a:rPr>
              <a:t>Petrick (Skyworks Solutions) and Stuart Kerry (</a:t>
            </a:r>
            <a:r>
              <a:rPr lang="en-US" altLang="en-US" sz="1600" dirty="0" smtClean="0">
                <a:solidFill>
                  <a:schemeClr val="tx1"/>
                </a:solidFill>
                <a:latin typeface="+mj-lt"/>
                <a:cs typeface="Arial" panose="020B0604020202020204" pitchFamily="34" charset="0"/>
              </a:rPr>
              <a:t>OK-Brit; </a:t>
            </a:r>
            <a:r>
              <a:rPr lang="en-US" altLang="en-US" sz="1600" dirty="0">
                <a:solidFill>
                  <a:schemeClr val="tx1"/>
                </a:solidFill>
                <a:latin typeface="+mj-lt"/>
                <a:cs typeface="Arial" panose="020B0604020202020204" pitchFamily="34" charset="0"/>
              </a:rPr>
              <a:t>Self</a:t>
            </a:r>
            <a:r>
              <a:rPr lang="en-US" altLang="en-US" sz="1600" dirty="0" smtClean="0">
                <a:solidFill>
                  <a:schemeClr val="tx1"/>
                </a:solidFill>
                <a:latin typeface="+mj-lt"/>
                <a:cs typeface="Arial" panose="020B0604020202020204" pitchFamily="34" charset="0"/>
              </a:rPr>
              <a:t>)</a:t>
            </a:r>
          </a:p>
          <a:p>
            <a:pPr marL="285750">
              <a:spcBef>
                <a:spcPts val="300"/>
              </a:spcBef>
              <a:spcAft>
                <a:spcPts val="0"/>
              </a:spcAft>
              <a:buFont typeface="Arial" panose="020B0604020202020204" pitchFamily="34" charset="0"/>
              <a:buChar char="•"/>
              <a:tabLst>
                <a:tab pos="2058988" algn="l"/>
              </a:tabLst>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Secretary: 	Amelia </a:t>
            </a:r>
            <a:r>
              <a:rPr lang="en-US" altLang="en-US" sz="1600" dirty="0" err="1" smtClean="0">
                <a:solidFill>
                  <a:schemeClr val="tx1"/>
                </a:solidFill>
                <a:latin typeface="+mj-lt"/>
                <a:cs typeface="Arial" panose="020B0604020202020204" pitchFamily="34" charset="0"/>
              </a:rPr>
              <a:t>Andersdotter</a:t>
            </a:r>
            <a:r>
              <a:rPr lang="en-US" altLang="en-US" sz="1600" dirty="0" smtClean="0">
                <a:solidFill>
                  <a:schemeClr val="tx1"/>
                </a:solidFill>
                <a:latin typeface="+mj-lt"/>
                <a:cs typeface="Arial" panose="020B0604020202020204" pitchFamily="34" charset="0"/>
              </a:rPr>
              <a:t> (Sky Group/Comcast)</a:t>
            </a:r>
          </a:p>
          <a:p>
            <a:pPr marL="285750">
              <a:spcBef>
                <a:spcPts val="300"/>
              </a:spcBef>
              <a:spcAft>
                <a:spcPts val="0"/>
              </a:spcAft>
              <a:buFont typeface="Arial" panose="020B0604020202020204" pitchFamily="34" charset="0"/>
              <a:buChar char="•"/>
              <a:tabLst>
                <a:tab pos="2058988" algn="l"/>
              </a:tabLst>
              <a:defRPr/>
            </a:pPr>
            <a:r>
              <a:rPr lang="en-US" altLang="en-US" sz="1600" dirty="0" smtClean="0">
                <a:solidFill>
                  <a:schemeClr val="tx1"/>
                </a:solidFill>
                <a:cs typeface="Arial" panose="020B0604020202020204" pitchFamily="34" charset="0"/>
              </a:rPr>
              <a:t>  Program Manager:	Jodi </a:t>
            </a:r>
            <a:r>
              <a:rPr lang="en-US" altLang="en-US" sz="1600" dirty="0" err="1">
                <a:solidFill>
                  <a:schemeClr val="tx1"/>
                </a:solidFill>
                <a:cs typeface="Arial" panose="020B0604020202020204" pitchFamily="34" charset="0"/>
              </a:rPr>
              <a:t>Haasz</a:t>
            </a:r>
            <a:r>
              <a:rPr lang="en-US" altLang="en-US" sz="1600" dirty="0">
                <a:solidFill>
                  <a:schemeClr val="tx1"/>
                </a:solidFill>
                <a:cs typeface="Arial" panose="020B0604020202020204" pitchFamily="34" charset="0"/>
              </a:rPr>
              <a:t> (IEEE SA</a:t>
            </a:r>
            <a:r>
              <a:rPr lang="en-US" altLang="en-US" sz="1600" dirty="0" smtClean="0">
                <a:solidFill>
                  <a:schemeClr val="tx1"/>
                </a:solidFill>
                <a:cs typeface="Arial" panose="020B0604020202020204" pitchFamily="34" charset="0"/>
              </a:rPr>
              <a:t>)</a:t>
            </a:r>
          </a:p>
          <a:p>
            <a:pPr marL="285750" indent="-285750">
              <a:spcBef>
                <a:spcPts val="1200"/>
              </a:spcBef>
              <a:spcAft>
                <a:spcPts val="0"/>
              </a:spcAft>
              <a:buFont typeface="Arial" panose="020B0604020202020204" pitchFamily="34" charset="0"/>
              <a:buChar char="•"/>
              <a:defRPr/>
            </a:pPr>
            <a:r>
              <a:rPr lang="en-US" altLang="en-US" sz="1800" b="1" dirty="0" smtClean="0">
                <a:solidFill>
                  <a:schemeClr val="tx1"/>
                </a:solidFill>
                <a:cs typeface="Arial" panose="020B0604020202020204" pitchFamily="34" charset="0"/>
              </a:rPr>
              <a:t>Ad-hoc chairs for </a:t>
            </a:r>
            <a:r>
              <a:rPr lang="en-US" altLang="en-US" sz="1800" b="1" dirty="0">
                <a:solidFill>
                  <a:schemeClr val="tx1"/>
                </a:solidFill>
                <a:cs typeface="Arial" panose="020B0604020202020204" pitchFamily="34" charset="0"/>
              </a:rPr>
              <a:t>the RR-TAG / IEEE 802.18:				</a:t>
            </a:r>
          </a:p>
          <a:p>
            <a:pPr marL="285750">
              <a:spcBef>
                <a:spcPts val="300"/>
              </a:spcBef>
              <a:spcAft>
                <a:spcPts val="0"/>
              </a:spcAft>
              <a:buFont typeface="Arial" panose="020B0604020202020204" pitchFamily="34" charset="0"/>
              <a:buChar char="•"/>
              <a:tabLst>
                <a:tab pos="1882775" algn="l"/>
              </a:tabLst>
              <a:defRPr/>
            </a:pPr>
            <a:r>
              <a:rPr lang="en-US" altLang="en-US" sz="1600" dirty="0" smtClean="0">
                <a:solidFill>
                  <a:schemeClr val="tx1"/>
                </a:solidFill>
                <a:cs typeface="Arial" panose="020B0604020202020204" pitchFamily="34" charset="0"/>
              </a:rPr>
              <a:t>  IEEE </a:t>
            </a:r>
            <a:r>
              <a:rPr lang="en-US" altLang="en-US" sz="1600" dirty="0">
                <a:solidFill>
                  <a:schemeClr val="tx1"/>
                </a:solidFill>
                <a:cs typeface="Arial" panose="020B0604020202020204" pitchFamily="34" charset="0"/>
              </a:rPr>
              <a:t>Statement Update on Spectrum (ISUS</a:t>
            </a:r>
            <a:r>
              <a:rPr lang="en-US" altLang="en-US" sz="1600" dirty="0" smtClean="0">
                <a:solidFill>
                  <a:schemeClr val="tx1"/>
                </a:solidFill>
                <a:cs typeface="Arial" panose="020B0604020202020204" pitchFamily="34" charset="0"/>
              </a:rPr>
              <a:t>):  </a:t>
            </a:r>
            <a:r>
              <a:rPr lang="en-US" altLang="en-US" sz="1600" dirty="0">
                <a:solidFill>
                  <a:schemeClr val="tx1"/>
                </a:solidFill>
                <a:cs typeface="Arial" panose="020B0604020202020204" pitchFamily="34" charset="0"/>
              </a:rPr>
              <a:t>Amelia </a:t>
            </a:r>
            <a:r>
              <a:rPr lang="en-US" altLang="en-US" sz="1600" dirty="0" err="1">
                <a:solidFill>
                  <a:schemeClr val="tx1"/>
                </a:solidFill>
                <a:cs typeface="Arial" panose="020B0604020202020204" pitchFamily="34" charset="0"/>
              </a:rPr>
              <a:t>Andersdotter</a:t>
            </a:r>
            <a:r>
              <a:rPr lang="en-US" altLang="en-US" sz="16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rPr>
              <a:t>(Sky Group/Comcast</a:t>
            </a:r>
            <a:r>
              <a:rPr lang="en-US" altLang="en-US" sz="1600" dirty="0">
                <a:solidFill>
                  <a:schemeClr val="tx1"/>
                </a:solidFill>
                <a:cs typeface="Arial" panose="020B0604020202020204" pitchFamily="34" charset="0"/>
              </a:rPr>
              <a:t>)</a:t>
            </a:r>
          </a:p>
          <a:p>
            <a:pPr marL="285750">
              <a:spcBef>
                <a:spcPts val="300"/>
              </a:spcBef>
              <a:spcAft>
                <a:spcPts val="0"/>
              </a:spcAft>
              <a:buFont typeface="Arial" panose="020B0604020202020204" pitchFamily="34" charset="0"/>
              <a:buChar char="•"/>
              <a:tabLst>
                <a:tab pos="1882775" algn="l"/>
              </a:tabLst>
              <a:defRPr/>
            </a:pPr>
            <a:r>
              <a:rPr lang="en-US" altLang="en-US" sz="1600" dirty="0">
                <a:solidFill>
                  <a:schemeClr val="tx1"/>
                </a:solidFill>
                <a:cs typeface="Arial" panose="020B0604020202020204" pitchFamily="34" charset="0"/>
              </a:rPr>
              <a:t>  </a:t>
            </a:r>
            <a:r>
              <a:rPr lang="en-US" altLang="en-US" sz="1600" dirty="0" err="1">
                <a:solidFill>
                  <a:schemeClr val="tx1"/>
                </a:solidFill>
                <a:cs typeface="Arial" panose="020B0604020202020204" pitchFamily="34" charset="0"/>
              </a:rPr>
              <a:t>mmWave</a:t>
            </a:r>
            <a:r>
              <a:rPr lang="en-US" altLang="en-US" sz="1600" dirty="0">
                <a:solidFill>
                  <a:schemeClr val="tx1"/>
                </a:solidFill>
                <a:cs typeface="Arial" panose="020B0604020202020204" pitchFamily="34" charset="0"/>
              </a:rPr>
              <a:t> (</a:t>
            </a:r>
            <a:r>
              <a:rPr lang="en-US" altLang="en-US" sz="1600" dirty="0" err="1">
                <a:solidFill>
                  <a:schemeClr val="tx1"/>
                </a:solidFill>
                <a:cs typeface="Arial" panose="020B0604020202020204" pitchFamily="34" charset="0"/>
              </a:rPr>
              <a:t>mmW</a:t>
            </a:r>
            <a:r>
              <a:rPr lang="en-US" altLang="en-US" sz="1600" dirty="0" smtClean="0">
                <a:solidFill>
                  <a:schemeClr val="tx1"/>
                </a:solidFill>
                <a:cs typeface="Arial" panose="020B0604020202020204" pitchFamily="34" charset="0"/>
              </a:rPr>
              <a:t>):  </a:t>
            </a:r>
            <a:r>
              <a:rPr lang="en-US" altLang="en-US" sz="1600" dirty="0" smtClean="0">
                <a:solidFill>
                  <a:srgbClr val="FF0000"/>
                </a:solidFill>
                <a:cs typeface="Arial" panose="020B0604020202020204" pitchFamily="34" charset="0"/>
              </a:rPr>
              <a:t>VACANT</a:t>
            </a:r>
            <a:endParaRPr lang="en-US" altLang="en-US" sz="1600" dirty="0" smtClean="0">
              <a:solidFill>
                <a:srgbClr val="FF0000"/>
              </a:solidFill>
              <a:latin typeface="+mj-lt"/>
              <a:cs typeface="Arial" panose="020B0604020202020204" pitchFamily="34" charset="0"/>
            </a:endParaRPr>
          </a:p>
          <a:p>
            <a:pPr marL="285750" indent="-285750">
              <a:spcBef>
                <a:spcPts val="1200"/>
              </a:spcBef>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Membership</a:t>
            </a:r>
            <a:r>
              <a:rPr lang="en-US" altLang="en-US" sz="1800" b="1" dirty="0" smtClean="0">
                <a:solidFill>
                  <a:schemeClr val="tx1"/>
                </a:solidFill>
                <a:latin typeface="+mj-lt"/>
                <a:cs typeface="Arial" panose="020B0604020202020204" pitchFamily="34" charset="0"/>
              </a:rPr>
              <a:t> </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47 </a:t>
            </a:r>
            <a:r>
              <a:rPr lang="en-US" altLang="en-US" sz="1600" dirty="0">
                <a:solidFill>
                  <a:schemeClr val="tx1"/>
                </a:solidFill>
                <a:latin typeface="+mj-lt"/>
                <a:cs typeface="Arial" panose="020B0604020202020204" pitchFamily="34" charset="0"/>
              </a:rPr>
              <a:t>(8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3</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7</a:t>
            </a:r>
          </a:p>
          <a:p>
            <a:pPr marL="285750" indent="-285750">
              <a:spcBef>
                <a:spcPts val="1200"/>
              </a:spcBef>
              <a:spcAft>
                <a:spcPts val="0"/>
              </a:spcAft>
              <a:buFont typeface="Arial" panose="020B0604020202020204" pitchFamily="34" charset="0"/>
              <a:buChar char="•"/>
              <a:defRPr/>
            </a:pPr>
            <a:r>
              <a:rPr lang="en-US" altLang="en-US" sz="1800" b="1" dirty="0" smtClean="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8068622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(2)</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Americas</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smtClean="0">
                <a:hlinkClick r:id="rId3"/>
              </a:rPr>
              <a:t>Remarks</a:t>
            </a:r>
            <a:r>
              <a:rPr lang="en-US" sz="1600" dirty="0" smtClean="0"/>
              <a:t> of FCC Chairwoman at Washington D.C. on 3 November 2022.</a:t>
            </a:r>
          </a:p>
          <a:p>
            <a:pPr marL="1030288" marR="117475" lvl="2" indent="-230188" algn="just">
              <a:buClrTx/>
              <a:buFont typeface="Times New Roman" pitchFamily="16" charset="0"/>
              <a:buChar char="•"/>
              <a:tabLst>
                <a:tab pos="230188" algn="l"/>
              </a:tabLst>
            </a:pPr>
            <a:r>
              <a:rPr lang="en-US" sz="1600" dirty="0" smtClean="0"/>
              <a:t>The </a:t>
            </a:r>
            <a:r>
              <a:rPr lang="en-US" sz="1600" dirty="0"/>
              <a:t>November Open Commission Meeting is </a:t>
            </a:r>
            <a:r>
              <a:rPr lang="en-US" sz="1600" dirty="0">
                <a:hlinkClick r:id="rId4"/>
              </a:rPr>
              <a:t>scheduled</a:t>
            </a:r>
            <a:r>
              <a:rPr lang="en-US" sz="1600" dirty="0"/>
              <a:t> at 10:30am ET on 17 November 2022</a:t>
            </a:r>
            <a:r>
              <a:rPr lang="en-US" sz="1600" dirty="0" smtClean="0"/>
              <a:t>.</a:t>
            </a:r>
            <a:endParaRPr lang="en-US" sz="1800" spc="-5" dirty="0" smtClean="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countries/regions</a:t>
            </a: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Tree>
    <p:extLst>
      <p:ext uri="{BB962C8B-B14F-4D97-AF65-F5344CB8AC3E}">
        <p14:creationId xmlns:p14="http://schemas.microsoft.com/office/powerpoint/2010/main" val="40078421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(3)</a:t>
            </a:r>
            <a:endParaRPr lang="en-US" sz="2800" dirty="0">
              <a:solidFill>
                <a:srgbClr val="0070C0"/>
              </a:solidFill>
            </a:endParaRPr>
          </a:p>
        </p:txBody>
      </p:sp>
      <p:sp>
        <p:nvSpPr>
          <p:cNvPr id="10" name="Content Placeholder 2"/>
          <p:cNvSpPr>
            <a:spLocks noGrp="1"/>
          </p:cNvSpPr>
          <p:nvPr>
            <p:ph idx="1"/>
          </p:nvPr>
        </p:nvSpPr>
        <p:spPr>
          <a:xfrm>
            <a:off x="914400" y="1524000"/>
            <a:ext cx="10475384" cy="49285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Asia Pacific</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APT</a:t>
            </a: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800100" marR="117475" lvl="2" indent="0" algn="just">
              <a:buClrTx/>
              <a:tabLst>
                <a:tab pos="230188" algn="l"/>
              </a:tabLst>
            </a:pPr>
            <a:endParaRPr lang="en-US" dirty="0" smtClean="0">
              <a:solidFill>
                <a:schemeClr val="tx1"/>
              </a:solidFill>
            </a:endParaRPr>
          </a:p>
          <a:p>
            <a:pPr marL="1487488" marR="117475" lvl="3" indent="-230188" algn="just">
              <a:buClrTx/>
              <a:buFont typeface="Times New Roman" pitchFamily="16" charset="0"/>
              <a:buChar char="•"/>
              <a:tabLst>
                <a:tab pos="230188" algn="l"/>
              </a:tabLst>
            </a:pPr>
            <a:endParaRPr lang="en-US" dirty="0">
              <a:solidFill>
                <a:schemeClr val="tx1"/>
              </a:solidFill>
            </a:endParaRPr>
          </a:p>
          <a:p>
            <a:pPr marL="630238" marR="117475" lvl="1" indent="-230188" algn="just">
              <a:buClrTx/>
              <a:buFont typeface="Times New Roman" pitchFamily="16" charset="0"/>
              <a:buChar char="•"/>
              <a:tabLst>
                <a:tab pos="230188" algn="l"/>
              </a:tabLst>
            </a:pPr>
            <a:endParaRPr lang="en-US" sz="1800" dirty="0" smtClean="0">
              <a:solidFill>
                <a:schemeClr val="tx1"/>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Tree>
    <p:extLst>
      <p:ext uri="{BB962C8B-B14F-4D97-AF65-F5344CB8AC3E}">
        <p14:creationId xmlns:p14="http://schemas.microsoft.com/office/powerpoint/2010/main" val="320858242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(4)</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solidFill>
                  <a:schemeClr val="tx1"/>
                </a:solidFill>
                <a:latin typeface="+mj-lt"/>
                <a:cs typeface="Arial"/>
              </a:rPr>
              <a:t>Other countries </a:t>
            </a:r>
            <a:r>
              <a:rPr lang="en-US" sz="1800" spc="-5" smtClean="0">
                <a:solidFill>
                  <a:schemeClr val="tx1"/>
                </a:solidFill>
                <a:latin typeface="+mj-lt"/>
                <a:cs typeface="Arial"/>
              </a:rPr>
              <a:t>and regions</a:t>
            </a:r>
          </a:p>
          <a:p>
            <a:pPr marL="230188" marR="117475" indent="-230188" algn="just">
              <a:buFont typeface="Times New Roman" pitchFamily="16" charset="0"/>
              <a:buChar char="•"/>
              <a:tabLst>
                <a:tab pos="230188" algn="l"/>
              </a:tabLst>
            </a:pPr>
            <a:r>
              <a:rPr lang="en-US" sz="1800" spc="-5" dirty="0" smtClean="0">
                <a:solidFill>
                  <a:schemeClr val="tx1"/>
                </a:solidFill>
                <a:latin typeface="+mj-lt"/>
                <a:cs typeface="Arial"/>
              </a:rPr>
              <a:t>ITU-R</a:t>
            </a:r>
            <a:endParaRPr lang="en-US" sz="1800" spc="-5" dirty="0">
              <a:solidFill>
                <a:schemeClr val="tx1"/>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Tree>
    <p:extLst>
      <p:ext uri="{BB962C8B-B14F-4D97-AF65-F5344CB8AC3E}">
        <p14:creationId xmlns:p14="http://schemas.microsoft.com/office/powerpoint/2010/main" val="3938903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2023 January interim (1)</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Meeting reservation begins on TBD 2022</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dirty="0" smtClean="0"/>
              <a:t>URL [Placeholder]</a:t>
            </a:r>
            <a:endParaRPr lang="en-GB" sz="16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Registration </a:t>
            </a:r>
            <a:r>
              <a:rPr lang="en-US" sz="1800" dirty="0">
                <a:solidFill>
                  <a:schemeClr val="tx1"/>
                </a:solidFill>
                <a:latin typeface="Times New Roman" panose="02020603050405020304" pitchFamily="18" charset="0"/>
                <a:ea typeface="Times New Roman" panose="02020603050405020304" pitchFamily="18" charset="0"/>
              </a:rPr>
              <a:t>fee</a:t>
            </a:r>
          </a:p>
          <a:p>
            <a:pPr marL="630238" marR="117475" lvl="1"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Early </a:t>
            </a:r>
            <a:r>
              <a:rPr lang="en-US" sz="1400" dirty="0" smtClean="0">
                <a:solidFill>
                  <a:srgbClr val="FF0000"/>
                </a:solidFill>
                <a:latin typeface="Times New Roman" panose="02020603050405020304" pitchFamily="18" charset="0"/>
                <a:ea typeface="Times New Roman" panose="02020603050405020304" pitchFamily="18" charset="0"/>
              </a:rPr>
              <a:t>Registration until TBD</a:t>
            </a:r>
            <a:endParaRPr lang="en-US" sz="140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200" dirty="0" smtClean="0">
                <a:solidFill>
                  <a:srgbClr val="FF0000"/>
                </a:solidFill>
                <a:latin typeface="Times New Roman" panose="02020603050405020304" pitchFamily="18" charset="0"/>
                <a:ea typeface="Times New Roman" panose="02020603050405020304" pitchFamily="18" charset="0"/>
              </a:rPr>
              <a:t>US$ TBD</a:t>
            </a:r>
            <a:endParaRPr lang="en-US" sz="1600" dirty="0">
              <a:solidFill>
                <a:srgbClr val="FF0000"/>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a:t>
            </a:r>
            <a:r>
              <a:rPr lang="en-US" sz="1400" dirty="0" smtClean="0">
                <a:solidFill>
                  <a:schemeClr val="tx1"/>
                </a:solidFill>
                <a:latin typeface="Times New Roman" panose="02020603050405020304" pitchFamily="18" charset="0"/>
                <a:ea typeface="Times New Roman" panose="02020603050405020304" pitchFamily="18" charset="0"/>
              </a:rPr>
              <a:t>Registration until TBD</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200" dirty="0" smtClean="0">
                <a:solidFill>
                  <a:schemeClr val="tx1"/>
                </a:solidFill>
                <a:latin typeface="Times New Roman" panose="02020603050405020304" pitchFamily="18" charset="0"/>
                <a:ea typeface="Times New Roman" panose="02020603050405020304" pitchFamily="18" charset="0"/>
              </a:rPr>
              <a:t>US$ TBD</a:t>
            </a:r>
            <a:endParaRPr lang="en-US"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a:t>
            </a:r>
            <a:r>
              <a:rPr lang="en-US" sz="1400" dirty="0" smtClean="0">
                <a:solidFill>
                  <a:schemeClr val="tx1"/>
                </a:solidFill>
                <a:latin typeface="Times New Roman" panose="02020603050405020304" pitchFamily="18" charset="0"/>
                <a:ea typeface="Times New Roman" panose="02020603050405020304" pitchFamily="18" charset="0"/>
              </a:rPr>
              <a:t>Registration after TBD</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200" dirty="0" smtClean="0">
                <a:solidFill>
                  <a:schemeClr val="tx1"/>
                </a:solidFill>
                <a:latin typeface="Times New Roman" panose="02020603050405020304" pitchFamily="18" charset="0"/>
                <a:ea typeface="Times New Roman" panose="02020603050405020304" pitchFamily="18" charset="0"/>
              </a:rPr>
              <a:t>US$ TBD</a:t>
            </a:r>
            <a:endParaRPr lang="en-US" sz="12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Cancellation policy</a:t>
            </a:r>
          </a:p>
          <a:p>
            <a:pPr marL="630238" marR="117475" lvl="1"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Until </a:t>
            </a:r>
            <a:r>
              <a:rPr lang="en-US" sz="1400" dirty="0" smtClean="0">
                <a:solidFill>
                  <a:srgbClr val="FF0000"/>
                </a:solidFill>
                <a:latin typeface="Times New Roman" panose="02020603050405020304" pitchFamily="18" charset="0"/>
                <a:ea typeface="Times New Roman" panose="02020603050405020304" pitchFamily="18" charset="0"/>
              </a:rPr>
              <a:t>TBD, </a:t>
            </a:r>
            <a:r>
              <a:rPr lang="en-US" sz="1400" dirty="0">
                <a:solidFill>
                  <a:srgbClr val="FF0000"/>
                </a:solidFill>
                <a:latin typeface="Times New Roman" panose="02020603050405020304" pitchFamily="18" charset="0"/>
                <a:ea typeface="Times New Roman" panose="02020603050405020304" pitchFamily="18" charset="0"/>
              </a:rPr>
              <a:t>cancellations will not incur a cancellation fee</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After TBD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TBD, </a:t>
            </a:r>
            <a:r>
              <a:rPr lang="en-US" sz="1400" dirty="0">
                <a:solidFill>
                  <a:schemeClr val="tx1"/>
                </a:solidFill>
                <a:latin typeface="Times New Roman" panose="02020603050405020304" pitchFamily="18" charset="0"/>
                <a:ea typeface="Times New Roman" panose="02020603050405020304" pitchFamily="18" charset="0"/>
              </a:rPr>
              <a:t>cancellations will incur a US</a:t>
            </a:r>
            <a:r>
              <a:rPr lang="en-US" sz="1400" dirty="0" smtClean="0">
                <a:solidFill>
                  <a:schemeClr val="tx1"/>
                </a:solidFill>
                <a:latin typeface="Times New Roman" panose="02020603050405020304" pitchFamily="18" charset="0"/>
                <a:ea typeface="Times New Roman" panose="02020603050405020304" pitchFamily="18" charset="0"/>
              </a:rPr>
              <a:t>$ TBD </a:t>
            </a:r>
            <a:r>
              <a:rPr lang="en-US" sz="1400" dirty="0">
                <a:solidFill>
                  <a:schemeClr val="tx1"/>
                </a:solidFill>
                <a:latin typeface="Times New Roman" panose="02020603050405020304" pitchFamily="18" charset="0"/>
                <a:ea typeface="Times New Roman" panose="02020603050405020304" pitchFamily="18" charset="0"/>
              </a:rPr>
              <a:t>cancellation fee</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TBD, </a:t>
            </a:r>
            <a:r>
              <a:rPr lang="en-US" sz="1400" dirty="0">
                <a:solidFill>
                  <a:schemeClr val="tx1"/>
                </a:solidFill>
                <a:latin typeface="Times New Roman" panose="02020603050405020304" pitchFamily="18" charset="0"/>
                <a:ea typeface="Times New Roman" panose="02020603050405020304" pitchFamily="18" charset="0"/>
              </a:rPr>
              <a:t>cancellations will not receive any refund </a:t>
            </a: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Tree>
    <p:extLst>
      <p:ext uri="{BB962C8B-B14F-4D97-AF65-F5344CB8AC3E}">
        <p14:creationId xmlns:p14="http://schemas.microsoft.com/office/powerpoint/2010/main" val="214572304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2023 January interim (2)</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Hotel reservation begins on TBD</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GB" sz="1600" dirty="0" smtClean="0">
                <a:solidFill>
                  <a:schemeClr val="tx1"/>
                </a:solidFill>
                <a:latin typeface="Times New Roman" panose="02020603050405020304" pitchFamily="18" charset="0"/>
                <a:ea typeface="Times New Roman" panose="02020603050405020304" pitchFamily="18" charset="0"/>
              </a:rPr>
              <a:t>URL [Placeholder]</a:t>
            </a:r>
          </a:p>
          <a:p>
            <a:pPr marL="630238" marR="117475" lvl="1" indent="-230188" algn="just">
              <a:buFont typeface="Times New Roman" pitchFamily="16" charset="0"/>
              <a:buChar char="•"/>
              <a:tabLst>
                <a:tab pos="230188" algn="l"/>
              </a:tabLst>
            </a:pPr>
            <a:r>
              <a:rPr lang="en-US" sz="1600" dirty="0" smtClean="0">
                <a:solidFill>
                  <a:schemeClr val="tx1"/>
                </a:solidFill>
                <a:latin typeface="Times New Roman" panose="02020603050405020304" pitchFamily="18" charset="0"/>
                <a:ea typeface="Times New Roman" panose="02020603050405020304" pitchFamily="18" charset="0"/>
              </a:rPr>
              <a:t>Cut off date:</a:t>
            </a:r>
          </a:p>
          <a:p>
            <a:pPr marL="1030288" marR="117475" lvl="2" indent="-230188" algn="just">
              <a:buFont typeface="Times New Roman" pitchFamily="16" charset="0"/>
              <a:buChar char="•"/>
              <a:tabLst>
                <a:tab pos="230188" algn="l"/>
              </a:tabLst>
            </a:pPr>
            <a:r>
              <a:rPr lang="en-US" sz="1400" dirty="0" smtClean="0">
                <a:solidFill>
                  <a:schemeClr val="tx1"/>
                </a:solidFill>
              </a:rPr>
              <a:t>Early </a:t>
            </a:r>
            <a:r>
              <a:rPr lang="en-US" sz="1400" dirty="0">
                <a:solidFill>
                  <a:schemeClr val="tx1"/>
                </a:solidFill>
              </a:rPr>
              <a:t>Bird: </a:t>
            </a:r>
            <a:r>
              <a:rPr lang="en-US" sz="1400" dirty="0" smtClean="0">
                <a:solidFill>
                  <a:schemeClr val="tx1"/>
                </a:solidFill>
              </a:rPr>
              <a:t>TBD.</a:t>
            </a: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Tree>
    <p:extLst>
      <p:ext uri="{BB962C8B-B14F-4D97-AF65-F5344CB8AC3E}">
        <p14:creationId xmlns:p14="http://schemas.microsoft.com/office/powerpoint/2010/main" val="244254715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 and </a:t>
            </a:r>
            <a:r>
              <a:rPr lang="en-US" sz="2800" dirty="0" err="1" smtClean="0">
                <a:solidFill>
                  <a:srgbClr val="0070C0"/>
                </a:solidFill>
              </a:rPr>
              <a:t>Webex</a:t>
            </a:r>
            <a:r>
              <a:rPr lang="en-US" sz="2800" dirty="0" smtClean="0">
                <a:solidFill>
                  <a:srgbClr val="0070C0"/>
                </a:solidFill>
              </a:rPr>
              <a:t> meeting invite (1)</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313134138"/>
              </p:ext>
            </p:extLst>
          </p:nvPr>
        </p:nvGraphicFramePr>
        <p:xfrm>
          <a:off x="1018592" y="1705690"/>
          <a:ext cx="10339434" cy="1925320"/>
        </p:xfrm>
        <a:graphic>
          <a:graphicData uri="http://schemas.openxmlformats.org/drawingml/2006/table">
            <a:tbl>
              <a:tblPr firstRow="1" bandRow="1">
                <a:tableStyleId>{21E4AEA4-8DFA-4A89-87EB-49C32662AFE0}</a:tableStyleId>
              </a:tblPr>
              <a:tblGrid>
                <a:gridCol w="2258008"/>
                <a:gridCol w="3733800"/>
                <a:gridCol w="43476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c>
                  <a:txBody>
                    <a:bodyPr/>
                    <a:lstStyle/>
                    <a:p>
                      <a:r>
                        <a:rPr lang="en-US" sz="1500" dirty="0" err="1" smtClean="0"/>
                        <a:t>Webex</a:t>
                      </a:r>
                      <a:r>
                        <a:rPr lang="en-US" sz="1500" dirty="0" smtClean="0"/>
                        <a:t>*</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p>
                    <a:p>
                      <a:r>
                        <a:rPr lang="en-US" sz="1500" dirty="0" smtClean="0"/>
                        <a:t>1 December 2022 to 12 January 2023</a:t>
                      </a:r>
                      <a:endParaRPr lang="en-US" sz="1500" dirty="0"/>
                    </a:p>
                  </a:txBody>
                  <a:tcPr/>
                </a:tc>
                <a:tc>
                  <a:txBody>
                    <a:bodyPr/>
                    <a:lstStyle/>
                    <a:p>
                      <a:r>
                        <a:rPr lang="en-US" sz="1500" dirty="0" smtClean="0">
                          <a:hlinkClick r:id="rId4"/>
                        </a:rPr>
                        <a:t>https://ieeesa.webex.com/ieeesa/j.php?MTID=mf8ca5205632d087263b21030519bd037</a:t>
                      </a:r>
                      <a:r>
                        <a:rPr lang="en-US" sz="1500" dirty="0" smtClean="0"/>
                        <a:t> </a:t>
                      </a:r>
                      <a:endParaRPr lang="en-US" sz="1500" dirty="0"/>
                    </a:p>
                  </a:txBody>
                  <a:tcPr/>
                </a:tc>
              </a:tr>
              <a:tr h="370840">
                <a:tc>
                  <a:txBody>
                    <a:bodyPr/>
                    <a:lstStyle/>
                    <a:p>
                      <a:r>
                        <a:rPr lang="en-US" sz="1500" dirty="0" smtClean="0"/>
                        <a:t>2023</a:t>
                      </a:r>
                      <a:r>
                        <a:rPr lang="en-US" sz="1500" baseline="0" dirty="0" smtClean="0"/>
                        <a:t> January </a:t>
                      </a:r>
                      <a:r>
                        <a:rPr lang="en-US" sz="1500" dirty="0" smtClean="0"/>
                        <a:t>interim</a:t>
                      </a:r>
                      <a:endParaRPr lang="en-US" sz="1500" dirty="0"/>
                    </a:p>
                  </a:txBody>
                  <a:tcPr/>
                </a:tc>
                <a:tc>
                  <a:txBody>
                    <a:bodyPr/>
                    <a:lstStyle/>
                    <a:p>
                      <a:r>
                        <a:rPr lang="en-US" sz="1500" dirty="0" smtClean="0"/>
                        <a:t>Tuesday AM2 on 17 January</a:t>
                      </a:r>
                      <a:r>
                        <a:rPr lang="en-US" sz="1500" baseline="0" dirty="0" smtClean="0"/>
                        <a:t> 2023</a:t>
                      </a:r>
                      <a:r>
                        <a:rPr lang="en-US" sz="1500" dirty="0" smtClean="0"/>
                        <a:t>, </a:t>
                      </a:r>
                    </a:p>
                    <a:p>
                      <a:r>
                        <a:rPr lang="en-US" sz="1500" dirty="0" smtClean="0"/>
                        <a:t>Thursday AM1 on 19 January 2023</a:t>
                      </a:r>
                    </a:p>
                    <a:p>
                      <a:r>
                        <a:rPr lang="en-US" sz="1500" dirty="0" smtClean="0"/>
                        <a:t>(both are subject</a:t>
                      </a:r>
                      <a:r>
                        <a:rPr lang="en-US" sz="1500" baseline="0" dirty="0" smtClean="0"/>
                        <a:t> to 802 EC confirmation)</a:t>
                      </a:r>
                      <a:endParaRPr lang="en-US" sz="1500" dirty="0"/>
                    </a:p>
                  </a:txBody>
                  <a:tcPr/>
                </a:tc>
                <a:tc>
                  <a:txBody>
                    <a:bodyPr/>
                    <a:lstStyle/>
                    <a:p>
                      <a:r>
                        <a:rPr lang="en-US" sz="1500" dirty="0" smtClean="0"/>
                        <a:t>To be provided</a:t>
                      </a:r>
                      <a:endParaRPr lang="en-US" sz="1500" dirty="0"/>
                    </a:p>
                  </a:txBody>
                  <a:tcPr/>
                </a:tc>
              </a:tr>
            </a:tbl>
          </a:graphicData>
        </a:graphic>
      </p:graphicFrame>
      <p:sp>
        <p:nvSpPr>
          <p:cNvPr id="10" name="Rectangle 9"/>
          <p:cNvSpPr/>
          <p:nvPr/>
        </p:nvSpPr>
        <p:spPr>
          <a:xfrm>
            <a:off x="838200" y="5867400"/>
            <a:ext cx="10519826" cy="553998"/>
          </a:xfrm>
          <a:prstGeom prst="rect">
            <a:avLst/>
          </a:prstGeom>
        </p:spPr>
        <p:txBody>
          <a:bodyPr wrap="square">
            <a:spAutoFit/>
          </a:bodyPr>
          <a:lstStyle/>
          <a:p>
            <a:r>
              <a:rPr lang="en-US" sz="1500" b="1" dirty="0" smtClean="0">
                <a:solidFill>
                  <a:schemeClr val="tx1"/>
                </a:solidFill>
                <a:cs typeface="Arial" panose="020B0604020202020204" pitchFamily="34" charset="0"/>
              </a:rPr>
              <a:t>#The RR-TAG weekly teleconference call on 24 November 2022 is cancelled because of Thanksgiving in the US.</a:t>
            </a:r>
          </a:p>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also available at </a:t>
            </a:r>
            <a:r>
              <a:rPr lang="en-US" sz="1500" b="1" dirty="0" smtClean="0">
                <a:solidFill>
                  <a:schemeClr val="tx1"/>
                </a:solidFill>
                <a:cs typeface="Arial" panose="020B0604020202020204" pitchFamily="34" charset="0"/>
                <a:hlinkClick r:id="rId5"/>
              </a:rPr>
              <a:t>18-16/0038r27</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6"/>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ad-hoc meetings and </a:t>
            </a:r>
            <a:r>
              <a:rPr lang="en-US" sz="2800" dirty="0" err="1" smtClean="0">
                <a:solidFill>
                  <a:srgbClr val="0070C0"/>
                </a:solidFill>
              </a:rPr>
              <a:t>Webex</a:t>
            </a:r>
            <a:r>
              <a:rPr lang="en-US" sz="2800" dirty="0" smtClean="0">
                <a:solidFill>
                  <a:srgbClr val="0070C0"/>
                </a:solidFill>
              </a:rPr>
              <a:t> meeting invite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068753793"/>
              </p:ext>
            </p:extLst>
          </p:nvPr>
        </p:nvGraphicFramePr>
        <p:xfrm>
          <a:off x="1018592" y="1705690"/>
          <a:ext cx="10339434" cy="2931160"/>
        </p:xfrm>
        <a:graphic>
          <a:graphicData uri="http://schemas.openxmlformats.org/drawingml/2006/table">
            <a:tbl>
              <a:tblPr firstRow="1" bandRow="1">
                <a:tableStyleId>{21E4AEA4-8DFA-4A89-87EB-49C32662AFE0}</a:tableStyleId>
              </a:tblPr>
              <a:tblGrid>
                <a:gridCol w="2258008"/>
                <a:gridCol w="3733800"/>
                <a:gridCol w="43476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c>
                  <a:txBody>
                    <a:bodyPr/>
                    <a:lstStyle/>
                    <a:p>
                      <a:r>
                        <a:rPr lang="en-US" sz="1500" dirty="0" err="1" smtClean="0"/>
                        <a:t>Webex</a:t>
                      </a:r>
                      <a:r>
                        <a:rPr lang="en-US" sz="1500" dirty="0" smtClean="0"/>
                        <a:t>*</a:t>
                      </a:r>
                      <a:endParaRPr lang="en-US" sz="1500" dirty="0"/>
                    </a:p>
                  </a:txBody>
                  <a:tcPr/>
                </a:tc>
              </a:tr>
              <a:tr h="370840">
                <a:tc>
                  <a:txBody>
                    <a:bodyPr/>
                    <a:lstStyle/>
                    <a:p>
                      <a:r>
                        <a:rPr lang="en-US" sz="1500" dirty="0" smtClean="0"/>
                        <a:t>ISUS</a:t>
                      </a:r>
                      <a:r>
                        <a:rPr lang="en-US" sz="1500" baseline="0" dirty="0" smtClean="0"/>
                        <a:t> ad-hoc</a:t>
                      </a:r>
                      <a:endParaRPr lang="en-US" sz="1500" dirty="0"/>
                    </a:p>
                  </a:txBody>
                  <a:tcPr/>
                </a:tc>
                <a:tc>
                  <a:txBody>
                    <a:bodyPr/>
                    <a:lstStyle/>
                    <a:p>
                      <a:r>
                        <a:rPr lang="en-US" sz="1500" baseline="0" dirty="0" smtClean="0"/>
                        <a:t>11:00am ET to 12:00pm ET,</a:t>
                      </a:r>
                    </a:p>
                    <a:p>
                      <a:r>
                        <a:rPr lang="en-US" sz="1500" baseline="0" dirty="0" smtClean="0"/>
                        <a:t>Every Mondays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21 November 2022 to 9</a:t>
                      </a:r>
                      <a:r>
                        <a:rPr lang="en-US" sz="1500" baseline="0" dirty="0" smtClean="0"/>
                        <a:t> January</a:t>
                      </a:r>
                      <a:r>
                        <a:rPr lang="en-US" sz="1500" dirty="0" smtClean="0"/>
                        <a:t> 2023</a:t>
                      </a:r>
                    </a:p>
                  </a:txBody>
                  <a:tcPr/>
                </a:tc>
                <a:tc>
                  <a:txBody>
                    <a:bodyPr/>
                    <a:lstStyle/>
                    <a:p>
                      <a:r>
                        <a:rPr lang="en-US" sz="1500" dirty="0" smtClean="0">
                          <a:hlinkClick r:id="rId4"/>
                        </a:rPr>
                        <a:t>https://ieeesa.webex.com/ieeesa/j.php?MTID=mf9563fbcb7916d8f12293514ac3efd25</a:t>
                      </a:r>
                      <a:r>
                        <a:rPr lang="en-US" sz="1500" dirty="0" smtClean="0"/>
                        <a:t> </a:t>
                      </a:r>
                    </a:p>
                  </a:txBody>
                  <a:tcPr/>
                </a:tc>
              </a:tr>
              <a:tr h="370840">
                <a:tc>
                  <a:txBody>
                    <a:bodyPr/>
                    <a:lstStyle/>
                    <a:p>
                      <a:r>
                        <a:rPr lang="en-US" sz="1500" dirty="0" err="1" smtClean="0"/>
                        <a:t>mmWave</a:t>
                      </a:r>
                      <a:r>
                        <a:rPr lang="en-US" sz="1500" baseline="0" dirty="0" smtClean="0"/>
                        <a:t> ad-hoc#</a:t>
                      </a:r>
                      <a:endParaRPr lang="en-US" sz="1500" dirty="0"/>
                    </a:p>
                  </a:txBody>
                  <a:tcPr/>
                </a:tc>
                <a:tc>
                  <a:txBody>
                    <a:bodyPr/>
                    <a:lstStyle/>
                    <a:p>
                      <a:r>
                        <a:rPr lang="en-US" sz="1500" baseline="0" dirty="0" smtClean="0"/>
                        <a:t>3:00pm ET to 4:00pm ET,</a:t>
                      </a:r>
                    </a:p>
                    <a:p>
                      <a:r>
                        <a:rPr lang="en-US" sz="1500" baseline="0" dirty="0" smtClean="0"/>
                        <a:t>Every Wednesdays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 November 2022 to 11 January 2023</a:t>
                      </a:r>
                    </a:p>
                  </a:txBody>
                  <a:tcPr/>
                </a:tc>
                <a:tc>
                  <a:txBody>
                    <a:bodyPr/>
                    <a:lstStyle/>
                    <a:p>
                      <a:r>
                        <a:rPr lang="en-US" sz="1500" dirty="0" smtClean="0">
                          <a:hlinkClick r:id="rId5"/>
                        </a:rPr>
                        <a:t>https://ieeesa.webex.com/ieeesa/j.php?MTID=ma28b1d9d051ecdddab365d1a7ea00687</a:t>
                      </a:r>
                      <a:r>
                        <a:rPr lang="en-US" sz="1500" dirty="0" smtClean="0"/>
                        <a:t> </a:t>
                      </a:r>
                    </a:p>
                  </a:txBody>
                  <a:tcPr/>
                </a:tc>
              </a:tr>
              <a:tr h="370840">
                <a:tc>
                  <a:txBody>
                    <a:bodyPr/>
                    <a:lstStyle/>
                    <a:p>
                      <a:r>
                        <a:rPr lang="en-US" sz="1500" dirty="0" smtClean="0"/>
                        <a:t>Wireless</a:t>
                      </a:r>
                      <a:r>
                        <a:rPr lang="en-US" sz="1500" baseline="0" dirty="0" smtClean="0"/>
                        <a:t> Standards </a:t>
                      </a:r>
                      <a:r>
                        <a:rPr lang="en-US" sz="1500" dirty="0" smtClean="0"/>
                        <a:t>Frequency</a:t>
                      </a:r>
                      <a:r>
                        <a:rPr lang="en-US" sz="1500" baseline="0" dirty="0" smtClean="0"/>
                        <a:t> Table ad-hoc</a:t>
                      </a:r>
                    </a:p>
                    <a:p>
                      <a:r>
                        <a:rPr lang="en-US" sz="1500" baseline="0" dirty="0" smtClean="0"/>
                        <a:t>(joint ad-hoc with 802.19)</a:t>
                      </a:r>
                      <a:endParaRPr lang="en-US" sz="1500" dirty="0"/>
                    </a:p>
                  </a:txBody>
                  <a:tcPr/>
                </a:tc>
                <a:tc>
                  <a:txBody>
                    <a:bodyPr/>
                    <a:lstStyle/>
                    <a:p>
                      <a:r>
                        <a:rPr lang="en-US" sz="1500" dirty="0" smtClean="0"/>
                        <a:t>3:00pm ET to 4:00pm ET,</a:t>
                      </a:r>
                    </a:p>
                    <a:p>
                      <a:r>
                        <a:rPr lang="en-US" sz="1500" dirty="0" smtClean="0"/>
                        <a:t>the fourth</a:t>
                      </a:r>
                      <a:r>
                        <a:rPr lang="en-US" sz="1500" baseline="0" dirty="0" smtClean="0"/>
                        <a:t> Tuesday every month </a:t>
                      </a:r>
                    </a:p>
                    <a:p>
                      <a:r>
                        <a:rPr lang="en-US" sz="1500" baseline="0" dirty="0" smtClean="0"/>
                        <a:t>(The dates of the remaining calls in 2022 are  22 November and 27 December) </a:t>
                      </a:r>
                    </a:p>
                  </a:txBody>
                  <a:tcPr/>
                </a:tc>
                <a:tc>
                  <a:txBody>
                    <a:bodyPr/>
                    <a:lstStyle/>
                    <a:p>
                      <a:r>
                        <a:rPr lang="en-US" sz="1500" dirty="0" smtClean="0">
                          <a:hlinkClick r:id="rId6"/>
                        </a:rPr>
                        <a:t>https://ieeesa.webex.com/ieeesa/j.php?MTID=m0e5ca6cea1f0fdf0a4c719c129c4148b</a:t>
                      </a:r>
                      <a:r>
                        <a:rPr lang="en-US" sz="1500" baseline="0" dirty="0" smtClean="0"/>
                        <a:t> </a:t>
                      </a:r>
                      <a:endParaRPr lang="en-US" sz="1500" dirty="0" smtClean="0"/>
                    </a:p>
                  </a:txBody>
                  <a:tcPr/>
                </a:tc>
              </a:tr>
            </a:tbl>
          </a:graphicData>
        </a:graphic>
      </p:graphicFrame>
      <p:sp>
        <p:nvSpPr>
          <p:cNvPr id="11" name="Rectangle 10"/>
          <p:cNvSpPr/>
          <p:nvPr/>
        </p:nvSpPr>
        <p:spPr>
          <a:xfrm>
            <a:off x="838200" y="5867400"/>
            <a:ext cx="10519826" cy="553998"/>
          </a:xfrm>
          <a:prstGeom prst="rect">
            <a:avLst/>
          </a:prstGeom>
        </p:spPr>
        <p:txBody>
          <a:bodyPr wrap="square">
            <a:spAutoFit/>
          </a:bodyPr>
          <a:lstStyle/>
          <a:p>
            <a:r>
              <a:rPr lang="en-US" sz="1500" b="1" dirty="0" smtClean="0">
                <a:solidFill>
                  <a:schemeClr val="tx1"/>
                </a:solidFill>
                <a:cs typeface="Arial" panose="020B0604020202020204" pitchFamily="34" charset="0"/>
              </a:rPr>
              <a:t>#The </a:t>
            </a:r>
            <a:r>
              <a:rPr lang="en-US" sz="1500" b="1" dirty="0" err="1" smtClean="0">
                <a:solidFill>
                  <a:schemeClr val="tx1"/>
                </a:solidFill>
                <a:cs typeface="Arial" panose="020B0604020202020204" pitchFamily="34" charset="0"/>
              </a:rPr>
              <a:t>mmWave</a:t>
            </a:r>
            <a:r>
              <a:rPr lang="en-US" sz="1500" b="1" dirty="0" smtClean="0">
                <a:solidFill>
                  <a:schemeClr val="tx1"/>
                </a:solidFill>
                <a:cs typeface="Arial" panose="020B0604020202020204" pitchFamily="34" charset="0"/>
              </a:rPr>
              <a:t> ad-hoc teleconference call on 23 November 2022 is cancelled because of Thanksgiving in the US.</a:t>
            </a:r>
          </a:p>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also available at </a:t>
            </a:r>
            <a:r>
              <a:rPr lang="en-US" sz="1500" b="1" dirty="0" smtClean="0">
                <a:solidFill>
                  <a:schemeClr val="tx1"/>
                </a:solidFill>
                <a:cs typeface="Arial" panose="020B0604020202020204" pitchFamily="34" charset="0"/>
                <a:hlinkClick r:id="rId7"/>
              </a:rPr>
              <a:t>18-16/0038r27</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8"/>
              </a:rPr>
              <a:t>Google Calendar</a:t>
            </a:r>
            <a:endParaRPr lang="en-US" sz="1500" b="1" dirty="0">
              <a:solidFill>
                <a:schemeClr val="tx1"/>
              </a:solidFill>
            </a:endParaRPr>
          </a:p>
        </p:txBody>
      </p:sp>
    </p:spTree>
    <p:extLst>
      <p:ext uri="{BB962C8B-B14F-4D97-AF65-F5344CB8AC3E}">
        <p14:creationId xmlns:p14="http://schemas.microsoft.com/office/powerpoint/2010/main" val="204293950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 on the weekly teleconference calls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#6 (Internal):  </a:t>
            </a:r>
            <a:r>
              <a:rPr lang="en-US" sz="1800" dirty="0"/>
              <a:t>The 802.18 Chair or Chair designee is directed to conduct, as necessary, </a:t>
            </a:r>
            <a:r>
              <a:rPr lang="en-US" sz="1800" dirty="0" smtClean="0"/>
              <a:t>the following weekly teleconference </a:t>
            </a:r>
            <a:r>
              <a:rPr lang="en-US" sz="1800" dirty="0"/>
              <a:t>calls through </a:t>
            </a:r>
            <a:r>
              <a:rPr lang="en-US" sz="1800" dirty="0" smtClean="0"/>
              <a:t>25 May </a:t>
            </a:r>
            <a:r>
              <a:rPr lang="en-US" sz="1800" dirty="0"/>
              <a:t>2023</a:t>
            </a:r>
            <a:endParaRPr lang="en-US" sz="1800" dirty="0" smtClean="0"/>
          </a:p>
          <a:p>
            <a:pPr marL="630238" marR="117475" lvl="1" indent="-230188" algn="just">
              <a:buChar char="•"/>
              <a:tabLst>
                <a:tab pos="230188" algn="l"/>
              </a:tabLst>
            </a:pPr>
            <a:r>
              <a:rPr lang="en-US" sz="1600" b="1" dirty="0" smtClean="0"/>
              <a:t>RR-TAG calls on </a:t>
            </a:r>
            <a:r>
              <a:rPr lang="en-US" sz="1600" b="1" dirty="0"/>
              <a:t>Thursdays at 15:00 ET </a:t>
            </a:r>
            <a:r>
              <a:rPr lang="en-US" sz="1600" b="1" dirty="0" smtClean="0"/>
              <a:t>for 55 mins</a:t>
            </a:r>
          </a:p>
          <a:p>
            <a:pPr marL="630238" marR="117475" lvl="1" indent="-230188" algn="just">
              <a:buChar char="•"/>
              <a:tabLst>
                <a:tab pos="230188" algn="l"/>
              </a:tabLst>
            </a:pPr>
            <a:r>
              <a:rPr lang="en-US" sz="1600" b="1" spc="-5" dirty="0" smtClean="0">
                <a:latin typeface="+mj-lt"/>
                <a:cs typeface="Arial"/>
              </a:rPr>
              <a:t>ISUS ad-hoc calls on Mondays at 11:00 ET for 60 minutes</a:t>
            </a:r>
          </a:p>
          <a:p>
            <a:pPr marL="630238" marR="117475" lvl="1" indent="-230188" algn="just">
              <a:buChar char="•"/>
              <a:tabLst>
                <a:tab pos="230188" algn="l"/>
              </a:tabLst>
            </a:pPr>
            <a:r>
              <a:rPr lang="en-US" sz="1600" b="1" spc="-5" dirty="0" err="1" smtClean="0">
                <a:latin typeface="+mj-lt"/>
                <a:cs typeface="Arial"/>
              </a:rPr>
              <a:t>mmW</a:t>
            </a:r>
            <a:r>
              <a:rPr lang="en-US" sz="1600" b="1" spc="-5" dirty="0" smtClean="0">
                <a:latin typeface="+mj-lt"/>
                <a:cs typeface="Arial"/>
              </a:rPr>
              <a:t> ad-hoc calls on Wednesdays at 15:00 ET for 60 minutes</a:t>
            </a:r>
          </a:p>
          <a:p>
            <a:pPr marL="400050" marR="117475" lvl="1" indent="0" algn="just">
              <a:tabLst>
                <a:tab pos="230188" algn="l"/>
              </a:tabLst>
            </a:pPr>
            <a:endParaRPr lang="en-US" sz="1600" b="1"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71429062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smtClean="0">
                <a:latin typeface="+mj-lt"/>
                <a:cs typeface="Arial"/>
              </a:rPr>
              <a:t>Adjourn at</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November 2022</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November 2022</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Other 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5</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November 2022</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Housekeeping reminder </a:t>
            </a:r>
            <a:r>
              <a:rPr lang="en-US" sz="2800" dirty="0" smtClean="0">
                <a:solidFill>
                  <a:srgbClr val="0070C0"/>
                </a:solidFill>
              </a:rPr>
              <a:t>(1)</a:t>
            </a:r>
            <a:endParaRPr lang="en-US" sz="2800" dirty="0">
              <a:solidFill>
                <a:schemeClr val="tx1"/>
              </a:solidFill>
            </a:endParaRP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smtClean="0">
                <a:latin typeface="+mj-lt"/>
                <a:cs typeface="Arial"/>
              </a:rPr>
              <a:t>Meeting reminders:</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630238" marR="117475" lvl="1" indent="-230188" algn="just">
              <a:spcBef>
                <a:spcPts val="600"/>
              </a:spcBef>
              <a:buChar char="•"/>
              <a:tabLst>
                <a:tab pos="230188" algn="l"/>
              </a:tabLst>
            </a:pPr>
            <a:r>
              <a:rPr lang="en-US" sz="1600" spc="-5" dirty="0">
                <a:latin typeface="+mj-lt"/>
                <a:cs typeface="Arial"/>
              </a:rPr>
              <a:t>YOU MUST PAY the registration fee in order to attend and to receive attendance credit</a:t>
            </a: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When you want to be on the queue, please type “Q” or “q” in </a:t>
            </a:r>
            <a:r>
              <a:rPr lang="en-US" sz="1600" spc="-5" dirty="0">
                <a:latin typeface="+mj-lt"/>
                <a:cs typeface="Arial"/>
              </a:rPr>
              <a:t>the </a:t>
            </a:r>
            <a:r>
              <a:rPr lang="en-US" sz="1600" spc="-5" dirty="0" smtClean="0">
                <a:latin typeface="+mj-lt"/>
                <a:cs typeface="Arial"/>
              </a:rPr>
              <a:t>chat window</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you</a:t>
            </a: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67852</TotalTime>
  <Words>2840</Words>
  <Application>Microsoft Office PowerPoint</Application>
  <PresentationFormat>Widescreen</PresentationFormat>
  <Paragraphs>618</Paragraphs>
  <Slides>39</Slides>
  <Notes>36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8" baseType="lpstr">
      <vt:lpstr>Arial Unicode MS</vt:lpstr>
      <vt:lpstr>Monotype Sorts</vt:lpstr>
      <vt:lpstr>MS Gothic</vt:lpstr>
      <vt:lpstr>MS PGothic</vt:lpstr>
      <vt:lpstr>Arial</vt:lpstr>
      <vt:lpstr>Calibri</vt:lpstr>
      <vt:lpstr>Times New Roman</vt:lpstr>
      <vt:lpstr>Office Theme</vt:lpstr>
      <vt:lpstr>Document</vt:lpstr>
      <vt:lpstr>IEEE 802.18 RR-TAG 2022 November plenary agenda</vt:lpstr>
      <vt:lpstr>Registration is required to attend this meeting </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 (1)</vt:lpstr>
      <vt:lpstr>Housekeeping reminder (2)</vt:lpstr>
      <vt:lpstr>Housekeeping reminder (3)</vt:lpstr>
      <vt:lpstr>Meeting at a glance</vt:lpstr>
      <vt:lpstr>Tuesday AM2, 15 November 2022, Agenda</vt:lpstr>
      <vt:lpstr>Administrative motions</vt:lpstr>
      <vt:lpstr>Progress since the 2022 July plenary</vt:lpstr>
      <vt:lpstr>Update from ad-hocs</vt:lpstr>
      <vt:lpstr>New UWB regulation framework in Europe</vt:lpstr>
      <vt:lpstr>Status of ongoing consultations</vt:lpstr>
      <vt:lpstr>Australia ACMA’s consultation</vt:lpstr>
      <vt:lpstr>Any other business</vt:lpstr>
      <vt:lpstr>Recess until Thursday AM1, 17 November 2022</vt:lpstr>
      <vt:lpstr>Thursday AM1, 17 November 2022 Agenda</vt:lpstr>
      <vt:lpstr>Administrative motion</vt:lpstr>
      <vt:lpstr>mmWave (mmW) ad-hoc chair</vt:lpstr>
      <vt:lpstr>Status of ongoing consultations</vt:lpstr>
      <vt:lpstr>Australia ACMA’s consultation (1)</vt:lpstr>
      <vt:lpstr>Australia ACMA’s consultation (2)</vt:lpstr>
      <vt:lpstr>Follow-up on the IEEE SA policy statement [Placeholder]</vt:lpstr>
      <vt:lpstr>General discussion items (1)</vt:lpstr>
      <vt:lpstr>General discussion items (2)</vt:lpstr>
      <vt:lpstr>General discussion items (3)</vt:lpstr>
      <vt:lpstr>General discussion items (4)</vt:lpstr>
      <vt:lpstr>Meeting and hotel reservation for the 2023 January interim (1)</vt:lpstr>
      <vt:lpstr>Meeting and hotel reservation for the 2023 January interim (2)</vt:lpstr>
      <vt:lpstr>Future RR-TAG meetings and Webex meeting invite (1)</vt:lpstr>
      <vt:lpstr>Future ad-hoc meetings and Webex meeting invite (2)</vt:lpstr>
      <vt:lpstr>Administrative motion on the weekly teleconference calls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18-22/0126r1</dc:title>
  <dc:creator>Edward Au</dc:creator>
  <cp:keywords>2022 November plenary</cp:keywords>
  <cp:lastModifiedBy>Edward Au</cp:lastModifiedBy>
  <cp:revision>4674</cp:revision>
  <cp:lastPrinted>1601-01-01T00:00:00Z</cp:lastPrinted>
  <dcterms:created xsi:type="dcterms:W3CDTF">2016-03-03T14:54:45Z</dcterms:created>
  <dcterms:modified xsi:type="dcterms:W3CDTF">2022-11-11T01:19:42Z</dcterms:modified>
  <cp:category>IEEE 802.18 RR-TAG agenda</cp:category>
</cp:coreProperties>
</file>