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876" r:id="rId3"/>
    <p:sldId id="857" r:id="rId4"/>
    <p:sldId id="329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896" r:id="rId13"/>
    <p:sldId id="899" r:id="rId14"/>
    <p:sldId id="897" r:id="rId15"/>
    <p:sldId id="898" r:id="rId16"/>
    <p:sldId id="882" r:id="rId17"/>
    <p:sldId id="869" r:id="rId18"/>
    <p:sldId id="878" r:id="rId19"/>
    <p:sldId id="868" r:id="rId20"/>
    <p:sldId id="889" r:id="rId21"/>
    <p:sldId id="880" r:id="rId22"/>
    <p:sldId id="881" r:id="rId23"/>
    <p:sldId id="894" r:id="rId24"/>
    <p:sldId id="895" r:id="rId25"/>
    <p:sldId id="856" r:id="rId26"/>
    <p:sldId id="864" r:id="rId2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4" autoAdjust="0"/>
    <p:restoredTop sz="95405" autoAdjust="0"/>
  </p:normalViewPr>
  <p:slideViewPr>
    <p:cSldViewPr>
      <p:cViewPr varScale="1">
        <p:scale>
          <a:sx n="86" d="100"/>
          <a:sy n="86" d="100"/>
        </p:scale>
        <p:origin x="806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878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8/18/2022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0506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6729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756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4605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2643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9316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4238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6825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353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22945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8814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638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349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August 2022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August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August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802.18-22/0095r1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097-00-0000-weekly-teleconference-minutes-11-august-2022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035-30-0000-status-of-ongoing-consultations-and-tag-documents-for-approval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://www.arcep.fr/actualites/les-communiques-de-presse/detail/n/frequences-230522.html" TargetMode="External"/><Relationship Id="rId4" Type="http://schemas.openxmlformats.org/officeDocument/2006/relationships/hyperlink" Target="https://www.trai.gov.in/sites/default/files/CP_05082022_0.pdf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.etsi.org/Meetings.aspx#/meeting?MtgId=44275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portal.etsi.org/Meetings.aspx#/meeting?MtgId=44276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cc.gov/news-events/events/2022/08/august-2022-open-commission-meeting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cadc.uscourts.gov/internet/opinions.nsf/03F761E593EC43F58525889C0053F27C/$file/21-1130-1959069.pdf" TargetMode="External"/><Relationship Id="rId5" Type="http://schemas.openxmlformats.org/officeDocument/2006/relationships/hyperlink" Target="https://www.fcc.gov/ecfs/search/search-filings/results?q=(proceedings.name:(%2221-352%22))" TargetMode="External"/><Relationship Id="rId4" Type="http://schemas.openxmlformats.org/officeDocument/2006/relationships/hyperlink" Target="https://www.fcc.gov/news-events/events/2022/09/september-2022-open-commission-meeting" TargetMode="Externa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www.apt.int/2022-APG23-4" TargetMode="External"/><Relationship Id="rId7" Type="http://schemas.openxmlformats.org/officeDocument/2006/relationships/hyperlink" Target="https://www.soumu.go.jp/main_content/000828575.pdf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soumu.go.jp/main_content/000828574.pdf" TargetMode="External"/><Relationship Id="rId5" Type="http://schemas.openxmlformats.org/officeDocument/2006/relationships/hyperlink" Target="https://www.soumu.go.jp/menu_news/s-news/01kiban10_02000039.html" TargetMode="External"/><Relationship Id="rId4" Type="http://schemas.openxmlformats.org/officeDocument/2006/relationships/hyperlink" Target="https://www.apt.int/sites/default/files/2022/04/CALENDAR_OF_APT_ACTIVITIES_FOR_THE_YEAR_2022-v1.6b.pdf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mentor.ieee.org/802-ec/documents?is_dcn=207&amp;is_year=2021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calendar.google.com/calendar/u/0/embed?src=c2gedttabtbj4bps23j4847004@group.calendar.google.com&amp;ctz=America/New_York" TargetMode="External"/><Relationship Id="rId5" Type="http://schemas.openxmlformats.org/officeDocument/2006/relationships/hyperlink" Target="https://mentor.ieee.org/802.18/dcn/16/18-16-0038-25-0000-teleconference-call-in-info.pptx" TargetMode="External"/><Relationship Id="rId4" Type="http://schemas.openxmlformats.org/officeDocument/2006/relationships/hyperlink" Target="https://www.google.com/url?q=https://ieeesa.webex.com/ieeesa/j.php?MTID%3Dm0e5ca6cea1f0fdf0a4c719c129c4148b&amp;sa=D&amp;ust=1661012160000000&amp;usg=AOvVaw1EBor-XzcGzmjH3MyXhsvW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PvDkQV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ilton.com/en/attend-my-event/ieee802wireless2022earlybird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0Vk4Qq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rriott.com/event-reservations/reservation-link.mi?id=1657872654535&amp;key=GRP&amp;app=resvlink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cvent.com/event/ae5c1e5a-6074-492a-9cd7-16b5ddc15864/summary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tandards.ieee.org/wp-content/uploads/2022/02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August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18 August 2022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0291374"/>
              </p:ext>
            </p:extLst>
          </p:nvPr>
        </p:nvGraphicFramePr>
        <p:xfrm>
          <a:off x="2971801" y="4191000"/>
          <a:ext cx="8686799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6" name="Document" r:id="rId5" imgW="8284803" imgH="4485542" progId="Word.Document.8">
                  <p:embed/>
                </p:oleObj>
              </mc:Choice>
              <mc:Fallback>
                <p:oleObj name="Document" r:id="rId5" imgW="8284803" imgH="448554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1" y="4191000"/>
                        <a:ext cx="8686799" cy="518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</a:t>
            </a:r>
            <a:r>
              <a:rPr lang="en-US" sz="2800" dirty="0" smtClean="0">
                <a:solidFill>
                  <a:srgbClr val="0070C0"/>
                </a:solidFill>
              </a:rPr>
              <a:t>motions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</a:t>
            </a:r>
            <a:r>
              <a:rPr lang="en-US" sz="1800" spc="-5" dirty="0" smtClean="0">
                <a:latin typeface="+mj-lt"/>
                <a:cs typeface="Arial"/>
              </a:rPr>
              <a:t>1 (Internal):  </a:t>
            </a:r>
            <a:r>
              <a:rPr lang="en-US" sz="1800" spc="-5" dirty="0">
                <a:latin typeface="+mj-lt"/>
                <a:cs typeface="Arial"/>
              </a:rPr>
              <a:t>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Stuart Kerry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  Hassan </a:t>
            </a:r>
            <a:r>
              <a:rPr lang="en-US" sz="1600" spc="-5" dirty="0" err="1" smtClean="0">
                <a:latin typeface="+mj-lt"/>
                <a:cs typeface="Arial"/>
              </a:rPr>
              <a:t>Yaghoobi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None.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  Approved with unanimous consent.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 smtClean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Motion </a:t>
            </a:r>
            <a:r>
              <a:rPr lang="en-US" sz="1800" spc="-5" dirty="0">
                <a:latin typeface="+mj-lt"/>
                <a:cs typeface="Arial"/>
              </a:rPr>
              <a:t>#</a:t>
            </a:r>
            <a:r>
              <a:rPr lang="en-US" sz="1800" spc="-5" dirty="0" smtClean="0">
                <a:latin typeface="+mj-lt"/>
                <a:cs typeface="Arial"/>
              </a:rPr>
              <a:t>2 (Internal):  </a:t>
            </a:r>
            <a:r>
              <a:rPr lang="en-US" sz="1800" spc="-5" dirty="0">
                <a:latin typeface="+mj-lt"/>
                <a:cs typeface="Arial"/>
              </a:rPr>
              <a:t>To approve the </a:t>
            </a:r>
            <a:r>
              <a:rPr lang="en-US" sz="1800" spc="-5" dirty="0" smtClean="0">
                <a:latin typeface="+mj-lt"/>
                <a:cs typeface="Arial"/>
              </a:rPr>
              <a:t>weekly meeting </a:t>
            </a:r>
            <a:r>
              <a:rPr lang="en-US" sz="1800" spc="-5" dirty="0">
                <a:latin typeface="+mj-lt"/>
                <a:cs typeface="Arial"/>
              </a:rPr>
              <a:t>minutes of the </a:t>
            </a:r>
            <a:r>
              <a:rPr lang="en-US" sz="1800" spc="-5" dirty="0" smtClean="0">
                <a:latin typeface="+mj-lt"/>
                <a:cs typeface="Arial"/>
              </a:rPr>
              <a:t>11 August 2022 RR-TAG </a:t>
            </a:r>
            <a:r>
              <a:rPr lang="en-US" sz="1800" spc="-5" dirty="0">
                <a:latin typeface="+mj-lt"/>
                <a:cs typeface="Arial"/>
              </a:rPr>
              <a:t>call as shown in the document </a:t>
            </a:r>
            <a:r>
              <a:rPr lang="en-US" sz="1800" spc="-5" dirty="0" smtClean="0">
                <a:latin typeface="+mj-lt"/>
                <a:cs typeface="Arial"/>
                <a:hlinkClick r:id="rId3"/>
              </a:rPr>
              <a:t>18-22/0097r0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the 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Al </a:t>
            </a:r>
            <a:r>
              <a:rPr lang="en-US" sz="1600" spc="-5" dirty="0" err="1" smtClean="0">
                <a:latin typeface="+mj-lt"/>
                <a:cs typeface="Arial"/>
              </a:rPr>
              <a:t>Petrick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  Mike Lynch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None.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 </a:t>
            </a:r>
            <a:r>
              <a:rPr lang="en-US" sz="1600" spc="-5" dirty="0">
                <a:cs typeface="Arial"/>
              </a:rPr>
              <a:t>Approved with unanimous </a:t>
            </a:r>
            <a:r>
              <a:rPr lang="en-US" sz="1600" spc="-5" dirty="0" smtClean="0">
                <a:cs typeface="Arial"/>
              </a:rPr>
              <a:t>consent.</a:t>
            </a: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</a:t>
            </a:r>
            <a:r>
              <a:rPr lang="en-US" sz="2800">
                <a:solidFill>
                  <a:srgbClr val="0070C0"/>
                </a:solidFill>
              </a:rPr>
              <a:t>ongoing </a:t>
            </a:r>
            <a:r>
              <a:rPr lang="en-US" sz="2800" smtClean="0">
                <a:solidFill>
                  <a:srgbClr val="0070C0"/>
                </a:solidFill>
              </a:rPr>
              <a:t>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4958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18-22/0035r30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</a:t>
            </a:r>
            <a:r>
              <a:rPr lang="en-US" sz="1800" spc="-5" dirty="0">
                <a:cs typeface="Arial"/>
              </a:rPr>
              <a:t>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 for the next three weeks</a:t>
            </a:r>
            <a:r>
              <a:rPr lang="en-US" sz="1800" spc="-5" dirty="0" smtClean="0">
                <a:cs typeface="Arial"/>
              </a:rPr>
              <a:t>: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Internal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deadline on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1 September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2022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India TRAI:  </a:t>
            </a:r>
            <a:r>
              <a:rPr lang="en-GB" sz="1400" u="sng" dirty="0">
                <a:hlinkClick r:id="rId4"/>
              </a:rPr>
              <a:t>Leveraging Artificial Intelligence and Big Data in Telecommunication Sector</a:t>
            </a: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Internal deadline on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8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September 2022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France ARCEP:  </a:t>
            </a:r>
            <a:r>
              <a:rPr lang="en-GB" sz="1400" u="sng" dirty="0">
                <a:hlinkClick r:id="rId5"/>
              </a:rPr>
              <a:t>Preparing for the future of mobile </a:t>
            </a:r>
            <a:r>
              <a:rPr lang="en-GB" sz="1400" u="sng" dirty="0" smtClean="0">
                <a:hlinkClick r:id="rId5"/>
              </a:rPr>
              <a:t>networks</a:t>
            </a:r>
            <a:r>
              <a:rPr lang="en-GB" sz="1400" u="sng" dirty="0" smtClean="0"/>
              <a:t> 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mmWave (</a:t>
            </a:r>
            <a:r>
              <a:rPr lang="en-US" sz="2800" dirty="0" err="1" smtClean="0">
                <a:solidFill>
                  <a:srgbClr val="0070C0"/>
                </a:solidFill>
              </a:rPr>
              <a:t>mmW</a:t>
            </a:r>
            <a:r>
              <a:rPr lang="en-US" sz="2800" dirty="0" smtClean="0">
                <a:solidFill>
                  <a:srgbClr val="0070C0"/>
                </a:solidFill>
              </a:rPr>
              <a:t>) ad-hoc chair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914400" y="1525587"/>
            <a:ext cx="105515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kern="0" spc="-5" dirty="0" smtClean="0">
                <a:latin typeface="+mj-lt"/>
                <a:cs typeface="Arial"/>
              </a:rPr>
              <a:t>Motion #3 (Internal):  Confirm Rich Kennedy </a:t>
            </a:r>
            <a:r>
              <a:rPr lang="en-US" alt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as the chair</a:t>
            </a:r>
            <a:r>
              <a:rPr lang="en-US" altLang="en-US" sz="1800" kern="0" spc="-5" dirty="0" smtClean="0">
                <a:latin typeface="+mj-lt"/>
                <a:cs typeface="Arial"/>
              </a:rPr>
              <a:t> of the mmWave (</a:t>
            </a:r>
            <a:r>
              <a:rPr lang="en-US" altLang="en-US" sz="1800" kern="0" spc="-5" dirty="0" err="1" smtClean="0">
                <a:latin typeface="+mj-lt"/>
                <a:cs typeface="Arial"/>
              </a:rPr>
              <a:t>mmW</a:t>
            </a:r>
            <a:r>
              <a:rPr lang="en-US" altLang="en-US" sz="1800" kern="0" spc="-5" dirty="0" smtClean="0">
                <a:latin typeface="+mj-lt"/>
                <a:cs typeface="Arial"/>
              </a:rPr>
              <a:t>) ad-hoc.</a:t>
            </a:r>
            <a:endParaRPr lang="en-US" sz="1800" kern="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Moved</a:t>
            </a:r>
            <a:r>
              <a:rPr lang="en-US" sz="1600" spc="-5" dirty="0" smtClean="0">
                <a:cs typeface="Arial"/>
              </a:rPr>
              <a:t>:  Amelia </a:t>
            </a:r>
            <a:r>
              <a:rPr lang="en-US" sz="1600" spc="-5" dirty="0" err="1" smtClean="0">
                <a:cs typeface="Arial"/>
              </a:rPr>
              <a:t>Andersdotter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Seconded</a:t>
            </a:r>
            <a:r>
              <a:rPr lang="en-US" sz="1600" spc="-5" dirty="0" smtClean="0">
                <a:cs typeface="Arial"/>
              </a:rPr>
              <a:t>:  </a:t>
            </a:r>
            <a:r>
              <a:rPr lang="en-US" sz="1600" spc="-5" dirty="0" err="1" smtClean="0">
                <a:cs typeface="Arial"/>
              </a:rPr>
              <a:t>Hassen</a:t>
            </a:r>
            <a:r>
              <a:rPr lang="en-US" sz="1600" spc="-5" dirty="0" smtClean="0">
                <a:cs typeface="Arial"/>
              </a:rPr>
              <a:t> </a:t>
            </a:r>
            <a:r>
              <a:rPr lang="en-US" sz="1600" spc="-5" dirty="0" err="1" smtClean="0">
                <a:cs typeface="Arial"/>
              </a:rPr>
              <a:t>Yaghoobi</a:t>
            </a:r>
            <a:endParaRPr lang="en-US" sz="1600" spc="-5" dirty="0" smtClean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Discussion:  None.  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Result:  Approved with unanimous consent.</a:t>
            </a:r>
            <a:endParaRPr lang="en-US" sz="1400" kern="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669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Options on the </a:t>
            </a:r>
            <a:r>
              <a:rPr lang="en-US" sz="2800" dirty="0" err="1" smtClean="0">
                <a:solidFill>
                  <a:srgbClr val="0070C0"/>
                </a:solidFill>
              </a:rPr>
              <a:t>mmWave</a:t>
            </a:r>
            <a:r>
              <a:rPr lang="en-US" sz="2800" dirty="0" smtClean="0">
                <a:solidFill>
                  <a:srgbClr val="0070C0"/>
                </a:solidFill>
              </a:rPr>
              <a:t> ad-hoc teleconference calls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trike="sngStrike" dirty="0" smtClean="0"/>
              <a:t>Mondays at 10:00am ET (for 60 mins), or 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trike="sngStrike" dirty="0" smtClean="0"/>
              <a:t>Tuesdays </a:t>
            </a:r>
            <a:r>
              <a:rPr lang="en-US" sz="1800" strike="sngStrike" dirty="0"/>
              <a:t>at 11:00am ET</a:t>
            </a:r>
            <a:r>
              <a:rPr lang="en-US" sz="1800" b="1" strike="sngStrike" dirty="0" smtClean="0"/>
              <a:t> </a:t>
            </a:r>
            <a:r>
              <a:rPr lang="en-US" sz="1800" b="1" strike="sngStrike" dirty="0"/>
              <a:t>(for </a:t>
            </a:r>
            <a:r>
              <a:rPr lang="en-US" sz="1800" b="1" strike="sngStrike" dirty="0" smtClean="0"/>
              <a:t>60 </a:t>
            </a:r>
            <a:r>
              <a:rPr lang="en-US" sz="1800" b="1" strike="sngStrike" dirty="0"/>
              <a:t>mins</a:t>
            </a:r>
            <a:r>
              <a:rPr lang="en-US" sz="1800" b="1" strike="sngStrike" dirty="0" smtClean="0"/>
              <a:t>), or</a:t>
            </a:r>
            <a:endParaRPr lang="en-US" sz="1800" b="1" strike="sngStrike" dirty="0" smtClean="0"/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u="sng" spc="-5" dirty="0" smtClean="0">
                <a:latin typeface="+mj-lt"/>
                <a:cs typeface="Arial"/>
              </a:rPr>
              <a:t>Wednesdays at 3:00pm ET (for 60 mins)</a:t>
            </a:r>
            <a:endParaRPr lang="en-US" sz="1400" u="sng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154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</a:t>
            </a:r>
            <a:r>
              <a:rPr lang="en-US" sz="2800" dirty="0" smtClean="0">
                <a:solidFill>
                  <a:srgbClr val="0070C0"/>
                </a:solidFill>
              </a:rPr>
              <a:t>motion on the </a:t>
            </a:r>
            <a:r>
              <a:rPr lang="en-US" sz="2800" dirty="0" err="1" smtClean="0">
                <a:solidFill>
                  <a:srgbClr val="0070C0"/>
                </a:solidFill>
              </a:rPr>
              <a:t>mmWave</a:t>
            </a:r>
            <a:r>
              <a:rPr lang="en-US" sz="2800" dirty="0" smtClean="0">
                <a:solidFill>
                  <a:srgbClr val="0070C0"/>
                </a:solidFill>
              </a:rPr>
              <a:t> ad-hoc teleconference calls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</a:t>
            </a:r>
            <a:r>
              <a:rPr lang="en-US" sz="1800" spc="-5" dirty="0" smtClean="0">
                <a:latin typeface="+mj-lt"/>
                <a:cs typeface="Arial"/>
              </a:rPr>
              <a:t>#4 (Internal):  </a:t>
            </a:r>
            <a:r>
              <a:rPr lang="en-US" sz="1800" dirty="0" smtClean="0"/>
              <a:t>The </a:t>
            </a:r>
            <a:r>
              <a:rPr lang="en-US" sz="1800" dirty="0"/>
              <a:t>802.18 Chair or Chair designee is directed to conduct, as necessary, the </a:t>
            </a:r>
            <a:r>
              <a:rPr lang="en-US" sz="1800" dirty="0" smtClean="0"/>
              <a:t>mmWave (</a:t>
            </a:r>
            <a:r>
              <a:rPr lang="en-US" sz="1800" dirty="0" err="1" smtClean="0"/>
              <a:t>mmW</a:t>
            </a:r>
            <a:r>
              <a:rPr lang="en-US" sz="1800" dirty="0" smtClean="0"/>
              <a:t>) ad-hoc </a:t>
            </a:r>
            <a:r>
              <a:rPr lang="en-US" sz="1800" dirty="0"/>
              <a:t>teleconferences on </a:t>
            </a:r>
            <a:r>
              <a:rPr lang="en-US" sz="1800" dirty="0" smtClean="0"/>
              <a:t>Wednesdays at 15:00 </a:t>
            </a:r>
            <a:r>
              <a:rPr lang="en-US" sz="1800" dirty="0"/>
              <a:t>ET</a:t>
            </a:r>
            <a:r>
              <a:rPr lang="en-US" sz="1800" b="1" dirty="0" smtClean="0"/>
              <a:t> </a:t>
            </a:r>
            <a:r>
              <a:rPr lang="en-US" sz="1800" b="1" dirty="0"/>
              <a:t>(for </a:t>
            </a:r>
            <a:r>
              <a:rPr lang="en-US" sz="1800" b="1" dirty="0" smtClean="0"/>
              <a:t>60 </a:t>
            </a:r>
            <a:r>
              <a:rPr lang="en-US" sz="1800" b="1" dirty="0"/>
              <a:t>mins) from </a:t>
            </a:r>
            <a:r>
              <a:rPr lang="en-US" sz="1800" b="1" dirty="0" smtClean="0"/>
              <a:t>24 August 2022 </a:t>
            </a:r>
            <a:r>
              <a:rPr lang="en-US" sz="1800" b="1" dirty="0"/>
              <a:t>through </a:t>
            </a:r>
            <a:r>
              <a:rPr lang="en-US" sz="1800" b="1" dirty="0" smtClean="0"/>
              <a:t>25 January 2023.</a:t>
            </a:r>
            <a:endParaRPr lang="en-US" sz="1600" b="1" spc="-5" dirty="0" smtClean="0">
              <a:cs typeface="Arial"/>
            </a:endParaRPr>
          </a:p>
          <a:p>
            <a:pPr marL="630238" marR="117475" lvl="1" indent="-230188" algn="just">
              <a:spcBef>
                <a:spcPts val="12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Moved:  Stuart Kerry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  Rich Kennedy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None.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  Approved with unanimous consent.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565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Report from the ISUS ad-hoc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914400" y="1525587"/>
            <a:ext cx="105515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kern="0" spc="-5" dirty="0">
                <a:latin typeface="+mj-lt"/>
                <a:cs typeface="Arial"/>
              </a:rPr>
              <a:t>P</a:t>
            </a:r>
            <a:r>
              <a:rPr lang="en-US" sz="1800" kern="0" spc="-5" dirty="0" smtClean="0">
                <a:latin typeface="+mj-lt"/>
                <a:cs typeface="Arial"/>
              </a:rPr>
              <a:t>resented by Amelia </a:t>
            </a:r>
            <a:r>
              <a:rPr lang="en-US" sz="1800" kern="0" spc="-5" dirty="0" err="1" smtClean="0">
                <a:latin typeface="+mj-lt"/>
                <a:cs typeface="Arial"/>
              </a:rPr>
              <a:t>Andersdotter</a:t>
            </a:r>
            <a:r>
              <a:rPr lang="en-US" sz="1800" kern="0" spc="-5" dirty="0" smtClean="0">
                <a:latin typeface="+mj-lt"/>
                <a:cs typeface="Arial"/>
              </a:rPr>
              <a:t> (ISUS ad-hoc chair)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kern="0" spc="-5" dirty="0">
                <a:latin typeface="+mj-lt"/>
                <a:cs typeface="Arial"/>
              </a:rPr>
              <a:t>Motion #5 (Internal):  IEEE 802.18 RR-TAG moves to </a:t>
            </a:r>
            <a:r>
              <a:rPr lang="en-US" sz="1800" kern="0" spc="-5" dirty="0" smtClean="0">
                <a:latin typeface="+mj-lt"/>
                <a:cs typeface="Arial"/>
              </a:rPr>
              <a:t>recommend </a:t>
            </a:r>
            <a:r>
              <a:rPr lang="en-US" sz="1800" kern="0" spc="-5" dirty="0">
                <a:latin typeface="+mj-lt"/>
                <a:cs typeface="Arial"/>
              </a:rPr>
              <a:t>IEEE </a:t>
            </a:r>
            <a:r>
              <a:rPr lang="en-US" sz="1800" kern="0" spc="-5" dirty="0" smtClean="0">
                <a:latin typeface="+mj-lt"/>
                <a:cs typeface="Arial"/>
              </a:rPr>
              <a:t>802 LMSC </a:t>
            </a:r>
            <a:r>
              <a:rPr lang="en-US" sz="1800" kern="0" spc="-5" dirty="0">
                <a:latin typeface="+mj-lt"/>
                <a:cs typeface="Arial"/>
              </a:rPr>
              <a:t>inform IEEE Standards Association Public Affairs Team not to </a:t>
            </a:r>
            <a:r>
              <a:rPr lang="en-US" sz="1800" kern="0" spc="-5" dirty="0" smtClean="0">
                <a:latin typeface="+mj-lt"/>
                <a:cs typeface="Arial"/>
              </a:rPr>
              <a:t>renew the </a:t>
            </a:r>
            <a:r>
              <a:rPr lang="en-US" sz="1800" kern="0" spc="-5" dirty="0">
                <a:latin typeface="+mj-lt"/>
                <a:cs typeface="Arial"/>
              </a:rPr>
              <a:t>IEEE Standards Association Position Statement </a:t>
            </a:r>
            <a:r>
              <a:rPr lang="en-US" sz="1800" kern="0" spc="-5" dirty="0" smtClean="0">
                <a:latin typeface="+mj-lt"/>
                <a:cs typeface="Arial"/>
              </a:rPr>
              <a:t>“Intelligent Spectrum Allocation </a:t>
            </a:r>
            <a:r>
              <a:rPr lang="en-US" sz="1800" kern="0" spc="-5" dirty="0">
                <a:latin typeface="+mj-lt"/>
                <a:cs typeface="Arial"/>
              </a:rPr>
              <a:t>and </a:t>
            </a:r>
            <a:r>
              <a:rPr lang="en-US" sz="1800" kern="0" spc="-5" dirty="0" smtClean="0">
                <a:latin typeface="+mj-lt"/>
                <a:cs typeface="Arial"/>
              </a:rPr>
              <a:t>Management” </a:t>
            </a:r>
            <a:r>
              <a:rPr lang="en-US" sz="1800" kern="0" spc="-5" dirty="0">
                <a:latin typeface="+mj-lt"/>
                <a:cs typeface="Arial"/>
              </a:rPr>
              <a:t>(dated 5 September 2018).</a:t>
            </a:r>
          </a:p>
          <a:p>
            <a:pPr marL="630238" marR="117475" lvl="1" indent="-230188" algn="just">
              <a:spcBef>
                <a:spcPts val="12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Moved</a:t>
            </a:r>
            <a:r>
              <a:rPr lang="en-US" sz="1600" spc="-5" dirty="0" smtClean="0">
                <a:cs typeface="Arial"/>
              </a:rPr>
              <a:t>:  Amelia </a:t>
            </a:r>
            <a:r>
              <a:rPr lang="en-US" sz="1600" spc="-5" dirty="0" err="1" smtClean="0">
                <a:cs typeface="Arial"/>
              </a:rPr>
              <a:t>Andersdotter</a:t>
            </a:r>
            <a:endParaRPr lang="en-US" sz="1600" spc="-5" dirty="0" smtClean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Seconded:  Stuart Kerry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Discussion:  None. </a:t>
            </a:r>
            <a:endParaRPr lang="en-US" sz="1600" spc="-5" dirty="0" smtClean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Attendees:  </a:t>
            </a:r>
            <a:r>
              <a:rPr lang="en-US" sz="1600" spc="-5" dirty="0" smtClean="0">
                <a:cs typeface="Arial"/>
              </a:rPr>
              <a:t>23</a:t>
            </a: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Voters (present):  </a:t>
            </a:r>
            <a:r>
              <a:rPr lang="en-US" sz="1600" spc="-5" dirty="0" smtClean="0">
                <a:cs typeface="Arial"/>
              </a:rPr>
              <a:t>21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Vote</a:t>
            </a:r>
            <a:r>
              <a:rPr lang="en-US" sz="1600" spc="-5" dirty="0" smtClean="0">
                <a:cs typeface="Arial"/>
              </a:rPr>
              <a:t>:  Approved </a:t>
            </a:r>
            <a:r>
              <a:rPr lang="en-US" sz="1600" spc="-5" dirty="0" smtClean="0">
                <a:cs typeface="Arial"/>
              </a:rPr>
              <a:t>(12 Yes, 0 No, </a:t>
            </a:r>
            <a:r>
              <a:rPr lang="en-US" sz="1600" spc="-5" dirty="0" smtClean="0">
                <a:cs typeface="Arial"/>
              </a:rPr>
              <a:t>6 Abstain, 3 Do </a:t>
            </a:r>
            <a:r>
              <a:rPr lang="en-US" sz="1600" spc="-5" smtClean="0">
                <a:cs typeface="Arial"/>
              </a:rPr>
              <a:t>not vote) </a:t>
            </a:r>
            <a:endParaRPr lang="en-US" sz="1600" spc="-5" dirty="0" smtClean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Note:  Chair </a:t>
            </a:r>
            <a:r>
              <a:rPr lang="en-US" sz="1600" spc="-5" dirty="0" smtClean="0">
                <a:cs typeface="Arial"/>
              </a:rPr>
              <a:t>did not </a:t>
            </a:r>
            <a:r>
              <a:rPr lang="en-US" sz="1600" spc="-5" dirty="0" smtClean="0">
                <a:cs typeface="Arial"/>
              </a:rPr>
              <a:t>vote</a:t>
            </a: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804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EU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ETSI BRAN</a:t>
            </a:r>
            <a:endParaRPr lang="en-US" sz="1600" spc="-5" dirty="0" smtClean="0">
              <a:cs typeface="Arial"/>
            </a:endParaRPr>
          </a:p>
          <a:p>
            <a:pPr marL="1030288" marR="117475" lvl="2" indent="-230188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kern="1200" dirty="0" smtClean="0">
                <a:latin typeface="+mj-lt"/>
                <a:hlinkClick r:id="rId3"/>
              </a:rPr>
              <a:t>Ad </a:t>
            </a:r>
            <a:r>
              <a:rPr lang="en-US" sz="1400" kern="1200" dirty="0">
                <a:latin typeface="+mj-lt"/>
                <a:hlinkClick r:id="rId3"/>
              </a:rPr>
              <a:t>hoc meeting #114c, EN 301 </a:t>
            </a:r>
            <a:r>
              <a:rPr lang="en-US" sz="1400" kern="1200" dirty="0" smtClean="0">
                <a:latin typeface="+mj-lt"/>
                <a:hlinkClick r:id="rId3"/>
              </a:rPr>
              <a:t>893</a:t>
            </a:r>
            <a:r>
              <a:rPr lang="en-US" sz="1400" dirty="0">
                <a:latin typeface="+mj-lt"/>
              </a:rPr>
              <a:t/>
            </a:r>
            <a:br>
              <a:rPr lang="en-US" sz="1400" dirty="0">
                <a:latin typeface="+mj-lt"/>
              </a:rPr>
            </a:br>
            <a:r>
              <a:rPr lang="en-US" sz="1400" kern="1200" dirty="0">
                <a:latin typeface="+mj-lt"/>
              </a:rPr>
              <a:t>2022-08-30T08:00+02:00 until </a:t>
            </a:r>
            <a:r>
              <a:rPr lang="en-US" sz="1400" kern="1200" dirty="0" smtClean="0">
                <a:latin typeface="+mj-lt"/>
              </a:rPr>
              <a:t>2022-08-30T12:30+02:00</a:t>
            </a:r>
            <a:endParaRPr lang="en-US" sz="1400" dirty="0" smtClean="0">
              <a:latin typeface="+mj-lt"/>
            </a:endParaRPr>
          </a:p>
          <a:p>
            <a:pPr marL="1030288" marR="117475" lvl="2" indent="-230188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kern="1200" dirty="0" smtClean="0">
                <a:latin typeface="+mj-lt"/>
                <a:hlinkClick r:id="rId4"/>
              </a:rPr>
              <a:t>Ad </a:t>
            </a:r>
            <a:r>
              <a:rPr lang="en-US" sz="1400" kern="1200" dirty="0">
                <a:latin typeface="+mj-lt"/>
                <a:hlinkClick r:id="rId4"/>
              </a:rPr>
              <a:t>hoc meeting #114d, EN 301 </a:t>
            </a:r>
            <a:r>
              <a:rPr lang="en-US" sz="1400" kern="1200" dirty="0" smtClean="0">
                <a:latin typeface="+mj-lt"/>
                <a:hlinkClick r:id="rId4"/>
              </a:rPr>
              <a:t>893</a:t>
            </a:r>
            <a:r>
              <a:rPr lang="en-US" sz="1400" dirty="0">
                <a:latin typeface="+mj-lt"/>
              </a:rPr>
              <a:t/>
            </a:r>
            <a:br>
              <a:rPr lang="en-US" sz="1400" dirty="0">
                <a:latin typeface="+mj-lt"/>
              </a:rPr>
            </a:br>
            <a:r>
              <a:rPr lang="en-US" sz="1400" kern="1200" dirty="0">
                <a:latin typeface="+mj-lt"/>
              </a:rPr>
              <a:t>2022-09-01T16:00+02:00 until </a:t>
            </a:r>
            <a:r>
              <a:rPr lang="en-US" sz="1400" kern="1200" dirty="0" smtClean="0">
                <a:latin typeface="+mj-lt"/>
              </a:rPr>
              <a:t>2022-09-01T20:30+02:00</a:t>
            </a:r>
            <a:endParaRPr lang="en-US" sz="14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Americas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USA FCC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The August 2022 Open Commission Meeting was </a:t>
            </a:r>
            <a:r>
              <a:rPr lang="en-US" sz="1600" dirty="0" smtClean="0">
                <a:hlinkClick r:id="rId3"/>
              </a:rPr>
              <a:t>held</a:t>
            </a:r>
            <a:r>
              <a:rPr lang="en-US" sz="1600" dirty="0" smtClean="0"/>
              <a:t> at 10:30am ET on 5 August 2022.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The September Open Commission Meeting is </a:t>
            </a:r>
            <a:r>
              <a:rPr lang="en-US" sz="1600" dirty="0" smtClean="0">
                <a:hlinkClick r:id="rId4"/>
              </a:rPr>
              <a:t>scheduled</a:t>
            </a:r>
            <a:r>
              <a:rPr lang="en-US" sz="1600" dirty="0" smtClean="0"/>
              <a:t> at 10:30am ET on 29 September 2022.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FCC AFC proceeding 21-352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hlinkClick r:id="rId5"/>
              </a:rPr>
              <a:t>https://www.fcc.gov/ecfs/search/search-filings/results?q=(proceedings.name:(%2221-352%22))</a:t>
            </a:r>
            <a:r>
              <a:rPr lang="en-US" sz="1400" dirty="0" smtClean="0"/>
              <a:t> 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On 12 August 2022, the United States Court </a:t>
            </a:r>
            <a:r>
              <a:rPr lang="en-US" sz="1600" dirty="0"/>
              <a:t>of Appeals for the </a:t>
            </a:r>
            <a:r>
              <a:rPr lang="en-US" sz="1600" dirty="0" smtClean="0"/>
              <a:t>District of Columbia </a:t>
            </a:r>
            <a:r>
              <a:rPr lang="en-US" sz="1600" dirty="0"/>
              <a:t>Circuit </a:t>
            </a:r>
            <a:r>
              <a:rPr lang="en-US" sz="1600" dirty="0" smtClean="0">
                <a:hlinkClick r:id="rId6"/>
              </a:rPr>
              <a:t>upheld</a:t>
            </a:r>
            <a:r>
              <a:rPr lang="en-US" sz="1600" dirty="0" smtClean="0"/>
              <a:t> </a:t>
            </a:r>
            <a:r>
              <a:rPr lang="en-US" sz="1600" dirty="0"/>
              <a:t>the FCC’s decision to reallocate part of the 5.9 GHz band for unlicensed use</a:t>
            </a:r>
            <a:endParaRPr lang="en-US" sz="1600" dirty="0" smtClean="0"/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Canada ISED and Canada RABC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Other countries/regions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12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(3)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Asia Pacific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APT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Future meetings of interest: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The </a:t>
            </a:r>
            <a:r>
              <a:rPr lang="en-US" sz="1400" dirty="0"/>
              <a:t>4th Meeting of the APT Conference Preparatory Group for WRC-23 (APG23-4) </a:t>
            </a:r>
            <a:r>
              <a:rPr lang="en-US" sz="1400" dirty="0" smtClean="0"/>
              <a:t>is </a:t>
            </a:r>
            <a:r>
              <a:rPr lang="en-US" sz="1400" dirty="0" smtClean="0">
                <a:hlinkClick r:id="rId3"/>
              </a:rPr>
              <a:t>scheduled</a:t>
            </a:r>
            <a:r>
              <a:rPr lang="en-US" sz="1400" dirty="0" smtClean="0"/>
              <a:t> as a hybrid event from 15 to 20 August 2022, in Bangkok, Thailand.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/>
              <a:t>The 30th Meeting of APT Wireless Group (AWG-30</a:t>
            </a:r>
            <a:r>
              <a:rPr lang="en-US" sz="1400" dirty="0" smtClean="0"/>
              <a:t>) is </a:t>
            </a:r>
            <a:r>
              <a:rPr lang="en-US" sz="1400" dirty="0" smtClean="0">
                <a:hlinkClick r:id="rId4"/>
              </a:rPr>
              <a:t>scheduled</a:t>
            </a:r>
            <a:r>
              <a:rPr lang="en-US" sz="1400" dirty="0" smtClean="0"/>
              <a:t> as a hybrid event from 5 to 9 September 2022, in Bangkok, Thailand.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Other 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Japan MIC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</a:rPr>
              <a:t>Re the recent consultation “</a:t>
            </a:r>
            <a:r>
              <a:rPr lang="en-GB" sz="1400" u="sng" dirty="0">
                <a:hlinkClick r:id="rId5"/>
              </a:rPr>
              <a:t>Call for opinions on Japan’s approach to WRC 23 (draft</a:t>
            </a:r>
            <a:r>
              <a:rPr lang="en-GB" sz="1400" u="sng" dirty="0" smtClean="0">
                <a:hlinkClick r:id="rId5"/>
              </a:rPr>
              <a:t>)</a:t>
            </a:r>
            <a:r>
              <a:rPr lang="en-US" sz="1400" dirty="0" smtClean="0"/>
              <a:t>”, Japan </a:t>
            </a:r>
            <a:r>
              <a:rPr lang="en-US" sz="1400" dirty="0"/>
              <a:t>MIC posted the received comments </a:t>
            </a:r>
            <a:r>
              <a:rPr lang="en-US" sz="1400" dirty="0">
                <a:hlinkClick r:id="rId6"/>
              </a:rPr>
              <a:t>online</a:t>
            </a:r>
            <a:r>
              <a:rPr lang="en-US" sz="1400" dirty="0"/>
              <a:t> and their </a:t>
            </a:r>
            <a:r>
              <a:rPr lang="en-US" sz="1400" dirty="0">
                <a:hlinkClick r:id="rId7"/>
              </a:rPr>
              <a:t>latest positions</a:t>
            </a:r>
            <a:r>
              <a:rPr lang="en-US" sz="1400" dirty="0"/>
              <a:t> of various agenda items (including 7025 to 7125 MHz globally and 6425 to 7025 MHz for Region 1</a:t>
            </a:r>
            <a:r>
              <a:rPr lang="en-US" sz="1400" dirty="0" smtClean="0"/>
              <a:t>) on 5 August 2022.</a:t>
            </a:r>
            <a:r>
              <a:rPr lang="en-US" sz="1400" dirty="0"/>
              <a:t> </a:t>
            </a:r>
            <a:endParaRPr lang="en-US" sz="1400" dirty="0" smtClean="0">
              <a:solidFill>
                <a:schemeClr val="tx1"/>
              </a:solidFill>
            </a:endParaRP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dirty="0">
              <a:solidFill>
                <a:schemeClr val="tx1"/>
              </a:solidFill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dirty="0" smtClean="0">
              <a:solidFill>
                <a:schemeClr val="tx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93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(4)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 </a:t>
            </a:r>
            <a:r>
              <a:rPr lang="en-US" sz="1800" spc="-5" smtClean="0">
                <a:solidFill>
                  <a:schemeClr val="tx1"/>
                </a:solidFill>
                <a:latin typeface="+mj-lt"/>
                <a:cs typeface="Arial"/>
              </a:rPr>
              <a:t>and 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ITU-R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37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August 2022</a:t>
            </a:r>
            <a:endParaRPr lang="en-US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RR-TAG: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(OK-Brit / Self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Secretary:  Amelia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Andersdotter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(Comcast)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IEEE Statement Update on Spectrum (ISUS) ad-hoc chair: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Amelia </a:t>
            </a:r>
            <a:r>
              <a:rPr lang="en-US" altLang="en-US" sz="1600" dirty="0" err="1">
                <a:solidFill>
                  <a:schemeClr val="tx1"/>
                </a:solidFill>
                <a:cs typeface="Arial" panose="020B0604020202020204" pitchFamily="34" charset="0"/>
              </a:rPr>
              <a:t>Andersdotter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 (Comcast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</a:rPr>
              <a:t>)</a:t>
            </a:r>
            <a:endParaRPr lang="en-US" altLang="en-US" sz="1600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IEEE SA Program Manager:  Jodi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of 22 July 2022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47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0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9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schedule:  next week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2179180"/>
              </p:ext>
            </p:extLst>
          </p:nvPr>
        </p:nvGraphicFramePr>
        <p:xfrm>
          <a:off x="838200" y="1705690"/>
          <a:ext cx="10439401" cy="1468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87764"/>
                <a:gridCol w="2769723"/>
                <a:gridCol w="408191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Events#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Date and time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err="1" smtClean="0"/>
                        <a:t>Webex</a:t>
                      </a:r>
                      <a:r>
                        <a:rPr lang="en-US" sz="1500" dirty="0" smtClean="0"/>
                        <a:t>*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IEEE 802 Wireless Standards Frequency Table ad-hoc (joint ad-hoc with 802.19)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Tuesday, 23 August 2022,</a:t>
                      </a:r>
                    </a:p>
                    <a:p>
                      <a:r>
                        <a:rPr lang="en-US" sz="1500" dirty="0" smtClean="0"/>
                        <a:t>3:00pm ET to 4:00pm ET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https://ieeesa.webex.com/ieeesa/j.php?MTID=m0e5ca6cea1f0fdf0a4c719c129c4148b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mmWave </a:t>
                      </a:r>
                      <a:r>
                        <a:rPr lang="en-US" sz="1500" baseline="0" dirty="0" smtClean="0"/>
                        <a:t>ad-hoc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Wednesday, 24 August 2022,</a:t>
                      </a:r>
                    </a:p>
                    <a:p>
                      <a:r>
                        <a:rPr lang="en-US" sz="1500" dirty="0" smtClean="0"/>
                        <a:t>3:00pm ET to 4:00pm ET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en-US" sz="15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be </a:t>
                      </a:r>
                      <a:r>
                        <a:rPr lang="en-US" sz="15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published</a:t>
                      </a:r>
                      <a:endParaRPr lang="en-US" sz="15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796508" y="4549619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*Call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in info is also available at 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  <a:hlinkClick r:id="rId5"/>
              </a:rPr>
              <a:t>18-16/0038r25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and the 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6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2022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798727" y="3810955"/>
            <a:ext cx="1051982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#The weekly RR-TAG call scheduled on 25 August 2022 is cancelled</a:t>
            </a:r>
            <a:r>
              <a:rPr lang="en-US" sz="15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.  The next RR-TAG call is scheduled on 1 September 2022.</a:t>
            </a:r>
          </a:p>
          <a:p>
            <a:r>
              <a:rPr lang="en-US" sz="15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15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 The </a:t>
            </a:r>
            <a:r>
              <a:rPr lang="en-US" sz="1500" b="1" dirty="0">
                <a:solidFill>
                  <a:srgbClr val="FF0000"/>
                </a:solidFill>
                <a:cs typeface="Arial" panose="020B0604020202020204" pitchFamily="34" charset="0"/>
              </a:rPr>
              <a:t>ISUS ad-hoc </a:t>
            </a:r>
            <a:r>
              <a:rPr lang="en-US" sz="15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calls </a:t>
            </a:r>
            <a:r>
              <a:rPr lang="en-US" sz="1500" b="1" dirty="0">
                <a:solidFill>
                  <a:srgbClr val="FF0000"/>
                </a:solidFill>
                <a:cs typeface="Arial" panose="020B0604020202020204" pitchFamily="34" charset="0"/>
              </a:rPr>
              <a:t>on </a:t>
            </a:r>
            <a:r>
              <a:rPr lang="en-US" sz="15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22 August and 29 August </a:t>
            </a:r>
            <a:r>
              <a:rPr lang="en-US" sz="1500" b="1" dirty="0">
                <a:solidFill>
                  <a:srgbClr val="FF0000"/>
                </a:solidFill>
                <a:cs typeface="Arial" panose="020B0604020202020204" pitchFamily="34" charset="0"/>
              </a:rPr>
              <a:t>2022 </a:t>
            </a:r>
            <a:r>
              <a:rPr lang="en-US" sz="15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are cancelled</a:t>
            </a:r>
            <a:endParaRPr lang="en-US" sz="15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28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2022 September Interim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Meeting reservation begins on 17 May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>
                <a:hlinkClick r:id="rId3"/>
              </a:rPr>
              <a:t>https://cvent.me/PvDkQV</a:t>
            </a: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It is an credited interim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/>
              <a:t>A</a:t>
            </a:r>
            <a:r>
              <a:rPr lang="en-US" sz="1400" dirty="0" smtClean="0"/>
              <a:t>ttendance </a:t>
            </a:r>
            <a:r>
              <a:rPr lang="en-US" sz="1400" dirty="0"/>
              <a:t>at the session will count towards voting </a:t>
            </a:r>
            <a:r>
              <a:rPr lang="en-US" sz="1400" dirty="0" smtClean="0"/>
              <a:t>rights</a:t>
            </a:r>
            <a:endParaRPr lang="en-US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Thursday, 30 June 2022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US$950.00</a:t>
            </a:r>
            <a:endParaRPr lang="en-US" sz="16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</a:t>
            </a:r>
            <a:r>
              <a:rPr lang="en-US" sz="1400" strike="sngStrike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Monday, 15 August </a:t>
            </a:r>
            <a:r>
              <a:rPr lang="en-US" sz="1400" strike="sngStrike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strike="sngStrike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US$1200.00</a:t>
            </a:r>
            <a:endParaRPr lang="en-US" sz="1600" strike="sngStrike" dirty="0">
              <a:solidFill>
                <a:schemeClr val="tx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after Monday, 15 August 2022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US$1450.00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30 June 2022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30 June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 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15 August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2022, cancellations will incur a US$150.00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15 August 2022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863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2022 September Interim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Hotel reservation begins on 17 May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kern="1200" dirty="0" smtClean="0">
                <a:latin typeface="Times New Roman" pitchFamily="16" charset="0"/>
                <a:hlinkClick r:id="rId3"/>
              </a:rPr>
              <a:t>https</a:t>
            </a:r>
            <a:r>
              <a:rPr lang="en-US" sz="1600" kern="1200" dirty="0">
                <a:latin typeface="Times New Roman" pitchFamily="16" charset="0"/>
                <a:hlinkClick r:id="rId3"/>
              </a:rPr>
              <a:t>://www.hilton.com/en/attend-my-event/ieee802wireless2022earlybird</a:t>
            </a:r>
            <a:r>
              <a:rPr lang="en-US" sz="1600" kern="1200" dirty="0" smtClean="0">
                <a:latin typeface="Times New Roman" pitchFamily="16" charset="0"/>
                <a:hlinkClick r:id="rId3"/>
              </a:rPr>
              <a:t>/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Cut off date: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b="1" strike="sngStrike" dirty="0" smtClean="0">
                <a:solidFill>
                  <a:schemeClr val="tx1"/>
                </a:solidFill>
              </a:rPr>
              <a:t>Early </a:t>
            </a:r>
            <a:r>
              <a:rPr lang="en-US" sz="1400" b="1" strike="sngStrike" dirty="0">
                <a:solidFill>
                  <a:schemeClr val="tx1"/>
                </a:solidFill>
              </a:rPr>
              <a:t>Bird: When the Early Bird Guest Room Block is sold out or 5:00 PM Hawaii Time </a:t>
            </a:r>
            <a:r>
              <a:rPr lang="en-US" sz="1400" b="1" strike="sngStrike" dirty="0" smtClean="0">
                <a:solidFill>
                  <a:schemeClr val="tx1"/>
                </a:solidFill>
              </a:rPr>
              <a:t>13 June 2022</a:t>
            </a:r>
            <a:r>
              <a:rPr lang="en-US" sz="1400" b="1" strike="sngStrike" dirty="0">
                <a:solidFill>
                  <a:schemeClr val="tx1"/>
                </a:solidFill>
              </a:rPr>
              <a:t> whichever comes </a:t>
            </a:r>
            <a:r>
              <a:rPr lang="en-US" sz="1400" b="1" strike="sngStrike" dirty="0" smtClean="0">
                <a:solidFill>
                  <a:schemeClr val="tx1"/>
                </a:solidFill>
              </a:rPr>
              <a:t>first.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</a:rPr>
              <a:t>Standard</a:t>
            </a:r>
            <a:r>
              <a:rPr lang="en-US" sz="1400" strike="sngStrike" dirty="0">
                <a:solidFill>
                  <a:schemeClr val="tx1"/>
                </a:solidFill>
              </a:rPr>
              <a:t>: When the Standard Guest Room Block is sold out or 5:00 PM Hawaii Time </a:t>
            </a:r>
            <a:r>
              <a:rPr lang="en-US" sz="1400" strike="sngStrike" dirty="0" smtClean="0">
                <a:solidFill>
                  <a:schemeClr val="tx1"/>
                </a:solidFill>
              </a:rPr>
              <a:t>15 August</a:t>
            </a:r>
            <a:r>
              <a:rPr lang="en-US" sz="1400" strike="sngStrike" dirty="0">
                <a:solidFill>
                  <a:schemeClr val="tx1"/>
                </a:solidFill>
              </a:rPr>
              <a:t> 2022 whichever comes first.</a:t>
            </a:r>
            <a:endParaRPr lang="en-GB" sz="1400" strike="sngStrike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080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2022 November plenary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Meeting reservation begins on 5 August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hlinkClick r:id="rId3"/>
              </a:rPr>
              <a:t>https</a:t>
            </a:r>
            <a:r>
              <a:rPr lang="en-US" sz="1600" dirty="0">
                <a:hlinkClick r:id="rId3"/>
              </a:rPr>
              <a:t>://cvent.me/0Vk4Qq</a:t>
            </a: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Friday, 16 September 2022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US$600.00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Monday, 31 October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US$800.00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after Monday, 31 October 2022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US$1000.00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16 September 2022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16 September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31 October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2022, cancellations will incur a US$150.00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31 October 2022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197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2022 November plenary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Hotel reservation begins on 5 August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</a:t>
            </a:r>
            <a:r>
              <a:rPr lang="en-GB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://</a:t>
            </a: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www.marriott.com/event-reservations/reservation-link.mi?id=1657872654535&amp;key=GRP&amp;app=resvlink</a:t>
            </a: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Cut off date: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</a:rPr>
              <a:t>Early </a:t>
            </a:r>
            <a:r>
              <a:rPr lang="en-US" sz="1400" dirty="0">
                <a:solidFill>
                  <a:schemeClr val="tx1"/>
                </a:solidFill>
              </a:rPr>
              <a:t>Bird: </a:t>
            </a:r>
            <a:r>
              <a:rPr lang="en-US" sz="1400" dirty="0" smtClean="0">
                <a:solidFill>
                  <a:schemeClr val="tx1"/>
                </a:solidFill>
              </a:rPr>
              <a:t>6:00 </a:t>
            </a:r>
            <a:r>
              <a:rPr lang="en-US" sz="1400" dirty="0">
                <a:solidFill>
                  <a:schemeClr val="tx1"/>
                </a:solidFill>
              </a:rPr>
              <a:t>PM </a:t>
            </a:r>
            <a:r>
              <a:rPr lang="en-US" sz="1400" dirty="0" smtClean="0">
                <a:solidFill>
                  <a:schemeClr val="tx1"/>
                </a:solidFill>
              </a:rPr>
              <a:t>Bangkok local time 19 October 2022.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315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Anything?</a:t>
            </a: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Attendance today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On-line: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 23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Voters:  21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Next 802.18 interim/plenary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3"/>
              </a:rPr>
              <a:t>September 2022 IEEE 802 wireless interim</a:t>
            </a:r>
            <a:r>
              <a:rPr lang="en-US" sz="1600" spc="-5" dirty="0" smtClean="0">
                <a:cs typeface="Arial"/>
              </a:rPr>
              <a:t> </a:t>
            </a:r>
            <a:r>
              <a:rPr lang="en-US" sz="1600" spc="-5" dirty="0">
                <a:cs typeface="Arial"/>
              </a:rPr>
              <a:t>from </a:t>
            </a:r>
            <a:r>
              <a:rPr lang="en-US" sz="1600" spc="-5" dirty="0" smtClean="0">
                <a:cs typeface="Arial"/>
              </a:rPr>
              <a:t>11 September </a:t>
            </a:r>
            <a:r>
              <a:rPr lang="en-US" sz="1600" spc="-5" dirty="0">
                <a:cs typeface="Arial"/>
              </a:rPr>
              <a:t>2022 to </a:t>
            </a:r>
            <a:r>
              <a:rPr lang="en-US" sz="1600" spc="-5" dirty="0" smtClean="0">
                <a:cs typeface="Arial"/>
              </a:rPr>
              <a:t>16 September </a:t>
            </a:r>
            <a:r>
              <a:rPr lang="en-US" sz="1600" spc="-5" dirty="0">
                <a:cs typeface="Arial"/>
              </a:rPr>
              <a:t>2022</a:t>
            </a: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r>
              <a:rPr lang="en-US" sz="1800" spc="-5" dirty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</a:t>
            </a:r>
            <a:r>
              <a:rPr lang="en-US" sz="1600" spc="-5" dirty="0" smtClean="0">
                <a:latin typeface="+mj-lt"/>
                <a:cs typeface="Arial"/>
              </a:rPr>
              <a:t>?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dirty="0" smtClean="0">
                <a:latin typeface="+mj-lt"/>
                <a:cs typeface="Arial"/>
              </a:rPr>
              <a:t>at 3:58pm ET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August </a:t>
            </a:r>
            <a:r>
              <a:rPr lang="en-US" dirty="0"/>
              <a:t>2022</a:t>
            </a:r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</a:t>
            </a:r>
            <a:r>
              <a:rPr lang="en-US" altLang="en-US" sz="1600" i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employer,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August 2022</a:t>
            </a:r>
            <a:endParaRPr lang="en-US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Other Guidelines for IEEE WG Meetings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</a:t>
            </a:r>
            <a:r>
              <a:rPr lang="en-US" altLang="en-US" sz="1600" b="1" u="sng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https://standards.ieee.org/wp-content/uploads/2022/02/antitrust.pdf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8879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2022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</a:t>
            </a:r>
            <a:r>
              <a:rPr lang="en-US" sz="1800" b="1" spc="-5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core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</a:t>
            </a:r>
            <a:r>
              <a:rPr lang="en-US" sz="1800" i="1" spc="-5" dirty="0" smtClean="0">
                <a:latin typeface="+mj-lt"/>
                <a:cs typeface="Arial"/>
              </a:rPr>
              <a:t>IEEE </a:t>
            </a:r>
            <a:r>
              <a:rPr lang="en-US" sz="1800" i="1" spc="-5" dirty="0">
                <a:latin typeface="+mj-lt"/>
                <a:cs typeface="Arial"/>
              </a:rPr>
              <a:t>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</a:t>
            </a:r>
            <a:r>
              <a:rPr lang="en-US" sz="1800" i="1" spc="-5" dirty="0" smtClean="0">
                <a:latin typeface="+mj-lt"/>
                <a:cs typeface="Arial"/>
              </a:rPr>
              <a:t>qualifications </a:t>
            </a:r>
            <a:r>
              <a:rPr lang="en-US" sz="1800" i="1" spc="-5" dirty="0">
                <a:latin typeface="+mj-lt"/>
                <a:cs typeface="Arial"/>
              </a:rPr>
              <a:t>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</a:t>
            </a:r>
            <a:r>
              <a:rPr lang="en-US" sz="1600" i="1" spc="-5" dirty="0" smtClean="0">
                <a:latin typeface="+mj-lt"/>
                <a:cs typeface="Arial"/>
              </a:rPr>
              <a:t>person </a:t>
            </a:r>
            <a:r>
              <a:rPr lang="en-US" sz="1600" i="1" spc="-5" dirty="0">
                <a:latin typeface="+mj-lt"/>
                <a:cs typeface="Arial"/>
              </a:rPr>
              <a:t>or organization, including an employer or client, regardless of any </a:t>
            </a:r>
            <a:r>
              <a:rPr lang="en-US" sz="1600" i="1" spc="-5" dirty="0" smtClean="0">
                <a:latin typeface="+mj-lt"/>
                <a:cs typeface="Arial"/>
              </a:rPr>
              <a:t>external </a:t>
            </a:r>
            <a:r>
              <a:rPr lang="en-US" sz="1600" i="1" spc="-5" dirty="0">
                <a:latin typeface="+mj-lt"/>
                <a:cs typeface="Arial"/>
              </a:rPr>
              <a:t>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</a:t>
            </a:r>
            <a:r>
              <a:rPr lang="en-US" sz="1600" i="1" spc="-5" dirty="0" smtClean="0">
                <a:latin typeface="+mj-lt"/>
                <a:cs typeface="Arial"/>
              </a:rPr>
              <a:t>other </a:t>
            </a:r>
            <a:r>
              <a:rPr lang="en-US" sz="1600" i="1" spc="-5" dirty="0">
                <a:latin typeface="+mj-lt"/>
                <a:cs typeface="Arial"/>
              </a:rPr>
              <a:t>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</a:t>
            </a:r>
            <a:r>
              <a:rPr lang="en-US" sz="1600" i="1" spc="-5" dirty="0" smtClean="0">
                <a:latin typeface="+mj-lt"/>
                <a:cs typeface="Arial"/>
              </a:rPr>
              <a:t>their </a:t>
            </a:r>
            <a:r>
              <a:rPr lang="en-US" sz="1600" i="1" spc="-5" dirty="0">
                <a:latin typeface="+mj-lt"/>
                <a:cs typeface="Arial"/>
              </a:rPr>
              <a:t>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</a:t>
            </a:r>
            <a:r>
              <a:rPr lang="en-US" sz="1800" spc="-5" dirty="0" smtClean="0">
                <a:latin typeface="+mj-lt"/>
                <a:cs typeface="Arial"/>
              </a:rPr>
              <a:t>are </a:t>
            </a:r>
            <a:r>
              <a:rPr lang="en-US" sz="1800" spc="-5" dirty="0">
                <a:latin typeface="+mj-lt"/>
                <a:cs typeface="Arial"/>
              </a:rPr>
              <a:t>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</a:t>
            </a:r>
            <a:r>
              <a:rPr lang="en-US" sz="1800" spc="-5" dirty="0" smtClean="0">
                <a:latin typeface="+mj-lt"/>
                <a:cs typeface="Arial"/>
              </a:rPr>
              <a:t>these </a:t>
            </a:r>
            <a:r>
              <a:rPr lang="en-US" sz="1800" spc="-5" dirty="0">
                <a:latin typeface="+mj-lt"/>
                <a:cs typeface="Arial"/>
              </a:rPr>
              <a:t>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participation 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(and would ask you to please leave the call or meeting.)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</a:t>
            </a:r>
            <a:r>
              <a:rPr lang="en-US" dirty="0"/>
              <a:t>2022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IEEE-SA 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by  reason of superior leverage, strength, or representation to the exclusion of </a:t>
            </a:r>
            <a:r>
              <a:rPr lang="en-US" sz="1600" b="0" i="1" spc="-5" dirty="0" smtClean="0">
                <a:latin typeface="+mj-lt"/>
                <a:cs typeface="Arial"/>
              </a:rPr>
              <a:t>fair </a:t>
            </a:r>
            <a:r>
              <a:rPr lang="en-US" sz="1600" b="0" i="1" spc="-5" dirty="0">
                <a:latin typeface="+mj-lt"/>
                <a:cs typeface="Arial"/>
              </a:rPr>
              <a:t>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</a:t>
            </a:r>
            <a:r>
              <a:rPr lang="en-US" dirty="0"/>
              <a:t>2022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Housekeeping reminder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Weekly meeting reminders: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IMAT is </a:t>
            </a:r>
            <a:r>
              <a:rPr lang="en-US" sz="1600" spc="-5" dirty="0">
                <a:latin typeface="+mj-lt"/>
                <a:cs typeface="Arial"/>
              </a:rPr>
              <a:t>NOT being used for this </a:t>
            </a:r>
            <a:r>
              <a:rPr lang="en-US" sz="1600" spc="-5" dirty="0" smtClean="0">
                <a:latin typeface="+mj-lt"/>
                <a:cs typeface="Arial"/>
              </a:rPr>
              <a:t>session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Please ensure </a:t>
            </a:r>
            <a:r>
              <a:rPr lang="en-US" sz="1600" spc="-5" dirty="0">
                <a:latin typeface="+mj-lt"/>
                <a:cs typeface="Arial"/>
              </a:rPr>
              <a:t>that the following information is listed correctly when joining the call: </a:t>
            </a:r>
            <a:r>
              <a:rPr lang="en-US" sz="1600" spc="-5" dirty="0" smtClean="0">
                <a:latin typeface="+mj-lt"/>
                <a:cs typeface="Arial"/>
              </a:rPr>
              <a:t>“FIRST </a:t>
            </a:r>
            <a:r>
              <a:rPr lang="en-US" sz="1600" spc="-5" dirty="0">
                <a:latin typeface="+mj-lt"/>
                <a:cs typeface="Arial"/>
              </a:rPr>
              <a:t>NAME LAST NAME, </a:t>
            </a:r>
            <a:r>
              <a:rPr lang="en-US" sz="1600" spc="-5" dirty="0" smtClean="0">
                <a:latin typeface="+mj-lt"/>
                <a:cs typeface="Arial"/>
              </a:rPr>
              <a:t>Affiliation” (e.g., Stuart </a:t>
            </a:r>
            <a:r>
              <a:rPr lang="en-US" sz="1600" spc="-5" dirty="0">
                <a:latin typeface="+mj-lt"/>
                <a:cs typeface="Arial"/>
              </a:rPr>
              <a:t>Kerry, OK-Brit; </a:t>
            </a:r>
            <a:r>
              <a:rPr lang="en-US" sz="1600" spc="-5" dirty="0" smtClean="0">
                <a:latin typeface="+mj-lt"/>
                <a:cs typeface="Arial"/>
              </a:rPr>
              <a:t>Self)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state your </a:t>
            </a:r>
            <a:r>
              <a:rPr lang="en-US" sz="1600" spc="-5" dirty="0" smtClean="0">
                <a:latin typeface="+mj-lt"/>
                <a:cs typeface="Arial"/>
              </a:rPr>
              <a:t>name and affiliation </a:t>
            </a:r>
            <a:r>
              <a:rPr lang="en-US" sz="1600" spc="-5" dirty="0">
                <a:latin typeface="+mj-lt"/>
                <a:cs typeface="Arial"/>
              </a:rPr>
              <a:t>the FIRST TIME </a:t>
            </a:r>
            <a:r>
              <a:rPr lang="en-US" sz="1600" spc="-5" dirty="0" smtClean="0">
                <a:latin typeface="+mj-lt"/>
                <a:cs typeface="Arial"/>
              </a:rPr>
              <a:t>you speak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When you want to be on the queue, please type “Q” or “q” in </a:t>
            </a:r>
            <a:r>
              <a:rPr lang="en-US" sz="1600" spc="-5" dirty="0">
                <a:latin typeface="+mj-lt"/>
                <a:cs typeface="Arial"/>
              </a:rPr>
              <a:t>the </a:t>
            </a:r>
            <a:r>
              <a:rPr lang="en-US" sz="1600" spc="-5" dirty="0" smtClean="0">
                <a:latin typeface="+mj-lt"/>
                <a:cs typeface="Arial"/>
              </a:rPr>
              <a:t>chat window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</a:t>
            </a:r>
            <a:r>
              <a:rPr lang="en-US" sz="1600" spc="-5" dirty="0" smtClean="0">
                <a:latin typeface="+mj-lt"/>
                <a:cs typeface="Arial"/>
              </a:rPr>
              <a:t>mute </a:t>
            </a:r>
            <a:r>
              <a:rPr lang="en-US" sz="1600" spc="-5" dirty="0">
                <a:latin typeface="+mj-lt"/>
                <a:cs typeface="Arial"/>
              </a:rPr>
              <a:t>when </a:t>
            </a:r>
            <a:r>
              <a:rPr lang="en-US" sz="1600" spc="-5" dirty="0" smtClean="0">
                <a:latin typeface="+mj-lt"/>
                <a:cs typeface="Arial"/>
              </a:rPr>
              <a:t>not speaking, </a:t>
            </a:r>
            <a:r>
              <a:rPr lang="en-US" sz="1600" spc="-5" dirty="0">
                <a:latin typeface="+mj-lt"/>
                <a:cs typeface="Arial"/>
              </a:rPr>
              <a:t>thank you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</a:t>
            </a:r>
            <a:r>
              <a:rPr lang="en-US" sz="1800" spc="-5" dirty="0" smtClean="0">
                <a:latin typeface="+mj-lt"/>
                <a:cs typeface="Arial"/>
              </a:rPr>
              <a:t>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Housekeeping reminder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</a:t>
            </a:r>
            <a:r>
              <a:rPr lang="en-US" sz="1800" spc="-5" dirty="0" smtClean="0">
                <a:latin typeface="+mj-lt"/>
                <a:cs typeface="Arial"/>
              </a:rPr>
              <a:t>and </a:t>
            </a:r>
            <a:r>
              <a:rPr lang="en-US" sz="1800" spc="-5" dirty="0">
                <a:latin typeface="+mj-lt"/>
                <a:cs typeface="Arial"/>
              </a:rPr>
              <a:t>approve the </a:t>
            </a:r>
            <a:r>
              <a:rPr lang="en-US" sz="1800" spc="-5" dirty="0" smtClean="0">
                <a:latin typeface="+mj-lt"/>
                <a:cs typeface="Arial"/>
              </a:rPr>
              <a:t>weekly </a:t>
            </a:r>
            <a:r>
              <a:rPr lang="en-US" sz="1800" spc="-5" dirty="0">
                <a:latin typeface="+mj-lt"/>
                <a:cs typeface="Arial"/>
              </a:rPr>
              <a:t>meeting </a:t>
            </a:r>
            <a:r>
              <a:rPr lang="en-US" sz="1800" spc="-5" dirty="0" smtClean="0">
                <a:latin typeface="+mj-lt"/>
                <a:cs typeface="Arial"/>
              </a:rPr>
              <a:t>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Status </a:t>
            </a:r>
            <a:r>
              <a:rPr lang="en-US" sz="1800" spc="-5" dirty="0">
                <a:cs typeface="Arial"/>
              </a:rPr>
              <a:t>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Motions:  mmWave (</a:t>
            </a:r>
            <a:r>
              <a:rPr lang="en-US" sz="1800" i="1" spc="-5" dirty="0" err="1" smtClean="0">
                <a:solidFill>
                  <a:srgbClr val="00B050"/>
                </a:solidFill>
                <a:cs typeface="Arial"/>
              </a:rPr>
              <a:t>mmW</a:t>
            </a: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) ad-hoc chair confirmation and teleconference call schedule</a:t>
            </a:r>
            <a:endParaRPr lang="en-US" sz="1800" spc="-5" dirty="0" smtClean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Report from the ISUS ad-hoc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General discussion </a:t>
            </a:r>
            <a:r>
              <a:rPr lang="en-US" sz="1800" spc="-5" dirty="0" smtClean="0">
                <a:cs typeface="Arial"/>
              </a:rPr>
              <a:t>items</a:t>
            </a:r>
            <a:endParaRPr lang="en-US" sz="1800" spc="-5" dirty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</a:t>
            </a:r>
            <a:r>
              <a:rPr lang="en-US" sz="1800" spc="-5" dirty="0">
                <a:cs typeface="Arial"/>
              </a:rPr>
              <a:t>:  Meeting schedule next week (week of </a:t>
            </a:r>
            <a:r>
              <a:rPr lang="en-US" sz="1800" spc="-5" dirty="0" smtClean="0">
                <a:cs typeface="Arial"/>
              </a:rPr>
              <a:t>22 August)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</a:t>
            </a:r>
            <a:r>
              <a:rPr lang="en-US" sz="1800" spc="-5" dirty="0">
                <a:cs typeface="Arial"/>
              </a:rPr>
              <a:t>:  Meeting and hotel reservation for the 2022 September </a:t>
            </a:r>
            <a:r>
              <a:rPr lang="en-US" sz="1800" spc="-5" dirty="0" smtClean="0">
                <a:cs typeface="Arial"/>
              </a:rPr>
              <a:t>Interim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Reminder:  Meeting and hotel reservation for the 2022 November Plenary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68923</TotalTime>
  <Words>2244</Words>
  <Application>Microsoft Office PowerPoint</Application>
  <PresentationFormat>Widescreen</PresentationFormat>
  <Paragraphs>419</Paragraphs>
  <Slides>26</Slides>
  <Notes>23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Document</vt:lpstr>
      <vt:lpstr>IEEE 802.18 RR-TAG Weekly Teleconference Agenda</vt:lpstr>
      <vt:lpstr>Meeting called to order</vt:lpstr>
      <vt:lpstr>IEEE 802 required notices</vt:lpstr>
      <vt:lpstr>Other Guidelines for IEEE WG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IEEE-SA standards activities shall allow  the fair &amp; equitable consideration of all viewpoints</vt:lpstr>
      <vt:lpstr>Housekeeping reminder</vt:lpstr>
      <vt:lpstr>Agenda</vt:lpstr>
      <vt:lpstr>Administrative motions</vt:lpstr>
      <vt:lpstr>Status of ongoing consultations</vt:lpstr>
      <vt:lpstr>mmWave (mmW) ad-hoc chair</vt:lpstr>
      <vt:lpstr>Options on the mmWave ad-hoc teleconference calls</vt:lpstr>
      <vt:lpstr>Administrative motion on the mmWave ad-hoc teleconference calls</vt:lpstr>
      <vt:lpstr>Report from the ISUS ad-hoc</vt:lpstr>
      <vt:lpstr>General discussion items (1)</vt:lpstr>
      <vt:lpstr>General discussion items (2)</vt:lpstr>
      <vt:lpstr>General discussion items (3)</vt:lpstr>
      <vt:lpstr>General discussion items (4)</vt:lpstr>
      <vt:lpstr>Meeting schedule:  next week</vt:lpstr>
      <vt:lpstr>Meeting and hotel reservation for the 2022 September Interim (1)</vt:lpstr>
      <vt:lpstr>Meeting and hotel reservation for the 2022 September Interim (2)</vt:lpstr>
      <vt:lpstr>Meeting and hotel reservation for the 2022 November plenary (1)</vt:lpstr>
      <vt:lpstr>Meeting and hotel reservation for the 2022 November plenary (2)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22/0095r1</dc:title>
  <dc:creator/>
  <cp:keywords>18 August 2022</cp:keywords>
  <cp:lastModifiedBy>Edward Au</cp:lastModifiedBy>
  <cp:revision>4830</cp:revision>
  <cp:lastPrinted>1601-01-01T00:00:00Z</cp:lastPrinted>
  <dcterms:created xsi:type="dcterms:W3CDTF">2016-03-03T14:54:45Z</dcterms:created>
  <dcterms:modified xsi:type="dcterms:W3CDTF">2022-08-19T01:08:03Z</dcterms:modified>
  <cp:category>IEEE 802.18 RR-TAG agenda</cp:category>
</cp:coreProperties>
</file>