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876" r:id="rId3"/>
    <p:sldId id="857" r:id="rId4"/>
    <p:sldId id="329" r:id="rId5"/>
    <p:sldId id="604" r:id="rId6"/>
    <p:sldId id="624" r:id="rId7"/>
    <p:sldId id="605" r:id="rId8"/>
    <p:sldId id="843" r:id="rId9"/>
    <p:sldId id="866" r:id="rId10"/>
    <p:sldId id="845" r:id="rId11"/>
    <p:sldId id="877" r:id="rId12"/>
    <p:sldId id="892" r:id="rId13"/>
    <p:sldId id="882" r:id="rId14"/>
    <p:sldId id="869" r:id="rId15"/>
    <p:sldId id="878" r:id="rId16"/>
    <p:sldId id="893" r:id="rId17"/>
    <p:sldId id="868" r:id="rId18"/>
    <p:sldId id="889" r:id="rId19"/>
    <p:sldId id="880" r:id="rId20"/>
    <p:sldId id="881" r:id="rId21"/>
    <p:sldId id="856" r:id="rId22"/>
    <p:sldId id="864" r:id="rId2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94" autoAdjust="0"/>
    <p:restoredTop sz="95405" autoAdjust="0"/>
  </p:normalViewPr>
  <p:slideViewPr>
    <p:cSldViewPr>
      <p:cViewPr varScale="1">
        <p:scale>
          <a:sx n="86" d="100"/>
          <a:sy n="86" d="100"/>
        </p:scale>
        <p:origin x="806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878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8/2/2022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978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4605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2643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4660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9316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4238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6825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35339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067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30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2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121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56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4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6385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33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4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18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93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161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August 2022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August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August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802.18-22/0083r0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086-00-0000-teleconference-minutes-28-july-2022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035-28-0000-status-of-ongoing-consultations-and-tag-documents-for-approval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portal.etsi.org/Meetings.aspx#/meeting?MtgId=44275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cept.org/files/9522/Draft%20ECC%20Decision%20(22)03.docx" TargetMode="External"/><Relationship Id="rId5" Type="http://schemas.openxmlformats.org/officeDocument/2006/relationships/hyperlink" Target="https://cept.org/files/9522/Draft%20revision%20of%20ECC%20Decision%20(06)04.docx" TargetMode="External"/><Relationship Id="rId4" Type="http://schemas.openxmlformats.org/officeDocument/2006/relationships/hyperlink" Target="https://portal.etsi.org/Meetings.aspx#/meeting?MtgId=44276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cc.gov/news-events/events/2022/08/august-2022-open-commission-meeting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.%20https:/www.fcc.gov/news-events/events/open-commission-meetings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mcmc.gov.my/skmmgovmy/media/General/CA-No-1-of-2022.pdf" TargetMode="External"/><Relationship Id="rId3" Type="http://schemas.openxmlformats.org/officeDocument/2006/relationships/hyperlink" Target="https://www.apt.int/2022-APG23-4" TargetMode="External"/><Relationship Id="rId7" Type="http://schemas.openxmlformats.org/officeDocument/2006/relationships/hyperlink" Target="https://www.mcmc.gov.my/skmmgovmy/media/General/registers/cma/Class-Assignment-No-2-of-2022.pdf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soumu.go.jp/menu_news/s-news/01kiban14_02000553.html" TargetMode="External"/><Relationship Id="rId5" Type="http://schemas.openxmlformats.org/officeDocument/2006/relationships/hyperlink" Target="https://www.soumu.go.jp/menu_news/s-news/01kiban14_02000547.html" TargetMode="External"/><Relationship Id="rId4" Type="http://schemas.openxmlformats.org/officeDocument/2006/relationships/hyperlink" Target="https://www.apt.int/sites/default/files/2022/04/CALENDAR_OF_APT_ACTIVITIES_FOR_THE_YEAR_2022-v1.6b.pdf" TargetMode="External"/><Relationship Id="rId9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sm.govt.nz/projects-and-auctions/completed-projects/wlan-use-in-the-6-ghz-band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s://calendar.google.com/calendar/u/0/embed?src=c2gedttabtbj4bps23j4847004@group.calendar.google.com&amp;ctz=America/New_York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16/18-16-0038-24-0000-teleconference-call-in-info.pptx" TargetMode="External"/><Relationship Id="rId5" Type="http://schemas.openxmlformats.org/officeDocument/2006/relationships/hyperlink" Target="https://www.google.com/url?q=https://ieeesa.webex.com/ieeesa/j.php?MTID%3Dm26c23a4b9ba5ccb1f68348f9562860c8&amp;sa=D&amp;ust=1658748120000000&amp;usg=AOvVaw1QDnot_4frB_FID642NE7G" TargetMode="External"/><Relationship Id="rId4" Type="http://schemas.openxmlformats.org/officeDocument/2006/relationships/hyperlink" Target="https://www.google.com/url?q=https://ieeesa.webex.com/ieeesa/j.php?MTID%3Dmf9563fbcb7916d8f12293514ac3efd25&amp;sa=D&amp;ust=1658748120000000&amp;usg=AOvVaw3LIrurMAg4u3cv12Ka_ktJ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PvDkQV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RRTAG_Voters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mentor.ieee.org/802-ec/documents?is_dcn=207&amp;is_year=2021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ilton.com/en/attend-my-event/ieee802wireless2022earlybird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eb.cvent.com/event/ae5c1e5a-6074-492a-9cd7-16b5ddc15864/summary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about/policies/opman/" TargetMode="External"/><Relationship Id="rId3" Type="http://schemas.openxmlformats.org/officeDocument/2006/relationships/hyperlink" Target="https://standards.ieee.org/faqs/affiliation/" TargetMode="External"/><Relationship Id="rId7" Type="http://schemas.openxmlformats.org/officeDocument/2006/relationships/hyperlink" Target="https://standards.ieee.org/faqs/copyrights/#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materials.html" TargetMode="Externa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s://standards.ieee.org/wp-content/uploads/2022/02/antitrust.pdf" TargetMode="External"/><Relationship Id="rId9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tandards.ieee.org/wp-content/uploads/2022/02/antitrus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mailto:patcom@ieee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August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Weekly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4 August 2022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3124200" y="434101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407336"/>
              </p:ext>
            </p:extLst>
          </p:nvPr>
        </p:nvGraphicFramePr>
        <p:xfrm>
          <a:off x="3105150" y="4724400"/>
          <a:ext cx="8772525" cy="296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1" name="Document" r:id="rId4" imgW="8255656" imgH="2794721" progId="Word.Document.8">
                  <p:embed/>
                </p:oleObj>
              </mc:Choice>
              <mc:Fallback>
                <p:oleObj name="Document" r:id="rId4" imgW="8255656" imgH="279472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5150" y="4724400"/>
                        <a:ext cx="8772525" cy="296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Administrative </a:t>
            </a:r>
            <a:r>
              <a:rPr lang="en-US" sz="2800" dirty="0" smtClean="0">
                <a:solidFill>
                  <a:srgbClr val="0070C0"/>
                </a:solidFill>
              </a:rPr>
              <a:t>motions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</a:t>
            </a:r>
            <a:r>
              <a:rPr lang="en-US" sz="1800" spc="-5" dirty="0" smtClean="0">
                <a:latin typeface="+mj-lt"/>
                <a:cs typeface="Arial"/>
              </a:rPr>
              <a:t>1 (Internal):  </a:t>
            </a:r>
            <a:r>
              <a:rPr lang="en-US" sz="1800" spc="-5" dirty="0">
                <a:latin typeface="+mj-lt"/>
                <a:cs typeface="Arial"/>
              </a:rPr>
              <a:t>To approve the agenda as presented on the previous slide.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 smtClean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Motion </a:t>
            </a:r>
            <a:r>
              <a:rPr lang="en-US" sz="1800" spc="-5" dirty="0">
                <a:latin typeface="+mj-lt"/>
                <a:cs typeface="Arial"/>
              </a:rPr>
              <a:t>#</a:t>
            </a:r>
            <a:r>
              <a:rPr lang="en-US" sz="1800" spc="-5" dirty="0" smtClean="0">
                <a:latin typeface="+mj-lt"/>
                <a:cs typeface="Arial"/>
              </a:rPr>
              <a:t>2 (Internal):  </a:t>
            </a:r>
            <a:r>
              <a:rPr lang="en-US" sz="1800" spc="-5" dirty="0">
                <a:latin typeface="+mj-lt"/>
                <a:cs typeface="Arial"/>
              </a:rPr>
              <a:t>To approve the </a:t>
            </a:r>
            <a:r>
              <a:rPr lang="en-US" sz="1800" spc="-5" dirty="0" smtClean="0">
                <a:latin typeface="+mj-lt"/>
                <a:cs typeface="Arial"/>
              </a:rPr>
              <a:t>weekly meeting </a:t>
            </a:r>
            <a:r>
              <a:rPr lang="en-US" sz="1800" spc="-5" dirty="0">
                <a:latin typeface="+mj-lt"/>
                <a:cs typeface="Arial"/>
              </a:rPr>
              <a:t>minutes of the </a:t>
            </a:r>
            <a:r>
              <a:rPr lang="en-US" sz="1800" spc="-5" dirty="0" smtClean="0">
                <a:latin typeface="+mj-lt"/>
                <a:cs typeface="Arial"/>
              </a:rPr>
              <a:t>28 July 2022 RR-TAG </a:t>
            </a:r>
            <a:r>
              <a:rPr lang="en-US" sz="1800" spc="-5" dirty="0">
                <a:latin typeface="+mj-lt"/>
                <a:cs typeface="Arial"/>
              </a:rPr>
              <a:t>call as shown in the document </a:t>
            </a:r>
            <a:r>
              <a:rPr lang="en-US" sz="1800" spc="-5" dirty="0" smtClean="0">
                <a:latin typeface="+mj-lt"/>
                <a:cs typeface="Arial"/>
                <a:hlinkClick r:id="rId3"/>
              </a:rPr>
              <a:t>18-22/0086r0</a:t>
            </a:r>
            <a:r>
              <a:rPr lang="en-US" sz="1800" spc="-5" dirty="0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with editorial privilege for the 802.18 Chair.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Status of </a:t>
            </a:r>
            <a:r>
              <a:rPr lang="en-US" sz="2800">
                <a:solidFill>
                  <a:srgbClr val="0070C0"/>
                </a:solidFill>
              </a:rPr>
              <a:t>ongoing </a:t>
            </a:r>
            <a:r>
              <a:rPr lang="en-US" sz="2800" smtClean="0">
                <a:solidFill>
                  <a:srgbClr val="0070C0"/>
                </a:solidFill>
              </a:rPr>
              <a:t>consultations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4958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Tracking document: 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18-22/0035r28</a:t>
            </a: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Pending </a:t>
            </a:r>
            <a:r>
              <a:rPr lang="en-US" sz="1800" spc="-5" dirty="0" smtClean="0">
                <a:cs typeface="Arial"/>
              </a:rPr>
              <a:t>for </a:t>
            </a:r>
            <a:r>
              <a:rPr lang="en-US" sz="1800" spc="-5" dirty="0">
                <a:cs typeface="Arial"/>
              </a:rPr>
              <a:t>interested members to prepare response in the order of </a:t>
            </a:r>
            <a:r>
              <a:rPr lang="en-US" sz="1800" u="sng" spc="-5" dirty="0" smtClean="0">
                <a:solidFill>
                  <a:srgbClr val="FF0000"/>
                </a:solidFill>
                <a:cs typeface="Arial"/>
              </a:rPr>
              <a:t>internal deadline for the next three weeks</a:t>
            </a:r>
            <a:r>
              <a:rPr lang="en-US" sz="1800" spc="-5" dirty="0" smtClean="0">
                <a:cs typeface="Arial"/>
              </a:rPr>
              <a:t>: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Internal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deadline on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11 August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2022: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France ARCEP: </a:t>
            </a:r>
            <a:r>
              <a:rPr lang="en-GB" sz="1400" dirty="0" smtClean="0"/>
              <a:t>Draft </a:t>
            </a:r>
            <a:r>
              <a:rPr lang="en-GB" sz="1400" dirty="0"/>
              <a:t>decision on the use of radio spectrum in the frequency bands 5150-5250 MHz, 5250-5350 MHz and 5470- 5725 MHz for the implementation of wireless access systems, including radio local area </a:t>
            </a:r>
            <a:r>
              <a:rPr lang="en-GB" sz="1400" dirty="0" smtClean="0"/>
              <a:t>networks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400" spc="-5" dirty="0" smtClean="0">
                <a:solidFill>
                  <a:schemeClr val="tx1"/>
                </a:solidFill>
                <a:cs typeface="Arial"/>
              </a:rPr>
              <a:t>India DoT: 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Consultation Paper on "Need for a new legal framework governing Telecommunication in India"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2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Discussion topic:  45 GHz for license exempt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Document to be uploaded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Presented by Rich Kennedy (Huawei Paris) </a:t>
            </a:r>
            <a:endParaRPr lang="en-US" sz="14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319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EU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ETSI BRAN</a:t>
            </a:r>
            <a:endParaRPr lang="en-US" sz="1600" spc="-5" dirty="0" smtClean="0">
              <a:cs typeface="Arial"/>
            </a:endParaRPr>
          </a:p>
          <a:p>
            <a:pPr marL="1030288" marR="117475" lvl="2" indent="-230188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kern="1200" dirty="0" smtClean="0">
                <a:latin typeface="+mj-lt"/>
                <a:hlinkClick r:id="rId3"/>
              </a:rPr>
              <a:t>Ad </a:t>
            </a:r>
            <a:r>
              <a:rPr lang="en-US" sz="1400" kern="1200" dirty="0">
                <a:latin typeface="+mj-lt"/>
                <a:hlinkClick r:id="rId3"/>
              </a:rPr>
              <a:t>hoc meeting #114c, EN 301 </a:t>
            </a:r>
            <a:r>
              <a:rPr lang="en-US" sz="1400" kern="1200" dirty="0" smtClean="0">
                <a:latin typeface="+mj-lt"/>
                <a:hlinkClick r:id="rId3"/>
              </a:rPr>
              <a:t>893</a:t>
            </a:r>
            <a:r>
              <a:rPr lang="en-US" sz="1400" dirty="0">
                <a:latin typeface="+mj-lt"/>
              </a:rPr>
              <a:t/>
            </a:r>
            <a:br>
              <a:rPr lang="en-US" sz="1400" dirty="0">
                <a:latin typeface="+mj-lt"/>
              </a:rPr>
            </a:br>
            <a:r>
              <a:rPr lang="en-US" sz="1400" kern="1200" dirty="0">
                <a:latin typeface="+mj-lt"/>
              </a:rPr>
              <a:t>2022-08-30T08:00+02:00 until </a:t>
            </a:r>
            <a:r>
              <a:rPr lang="en-US" sz="1400" kern="1200" dirty="0" smtClean="0">
                <a:latin typeface="+mj-lt"/>
              </a:rPr>
              <a:t>2022-08-30T12:30+02:00</a:t>
            </a:r>
            <a:endParaRPr lang="en-US" sz="1400" dirty="0" smtClean="0">
              <a:latin typeface="+mj-lt"/>
            </a:endParaRPr>
          </a:p>
          <a:p>
            <a:pPr marL="1030288" marR="117475" lvl="2" indent="-230188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kern="1200" dirty="0" smtClean="0">
                <a:latin typeface="+mj-lt"/>
                <a:hlinkClick r:id="rId4"/>
              </a:rPr>
              <a:t>Ad </a:t>
            </a:r>
            <a:r>
              <a:rPr lang="en-US" sz="1400" kern="1200" dirty="0">
                <a:latin typeface="+mj-lt"/>
                <a:hlinkClick r:id="rId4"/>
              </a:rPr>
              <a:t>hoc meeting #114d, EN 301 </a:t>
            </a:r>
            <a:r>
              <a:rPr lang="en-US" sz="1400" kern="1200" dirty="0" smtClean="0">
                <a:latin typeface="+mj-lt"/>
                <a:hlinkClick r:id="rId4"/>
              </a:rPr>
              <a:t>893</a:t>
            </a:r>
            <a:r>
              <a:rPr lang="en-US" sz="1400" dirty="0">
                <a:latin typeface="+mj-lt"/>
              </a:rPr>
              <a:t/>
            </a:r>
            <a:br>
              <a:rPr lang="en-US" sz="1400" dirty="0">
                <a:latin typeface="+mj-lt"/>
              </a:rPr>
            </a:br>
            <a:r>
              <a:rPr lang="en-US" sz="1400" kern="1200" dirty="0">
                <a:latin typeface="+mj-lt"/>
              </a:rPr>
              <a:t>2022-09-01T16:00+02:00 until </a:t>
            </a:r>
            <a:r>
              <a:rPr lang="en-US" sz="1400" kern="1200" dirty="0" smtClean="0">
                <a:latin typeface="+mj-lt"/>
              </a:rPr>
              <a:t>2022-09-01T20:30+02:00</a:t>
            </a:r>
            <a:endParaRPr lang="en-US" sz="14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CEPT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Comment submission deadline is 11 August 2022 for the following two draft ECC Decisions:</a:t>
            </a: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cs typeface="Arial"/>
                <a:hlinkClick r:id="rId5"/>
              </a:rPr>
              <a:t>Draft </a:t>
            </a:r>
            <a:r>
              <a:rPr lang="en-US" sz="1400" spc="-5" dirty="0">
                <a:cs typeface="Arial"/>
                <a:hlinkClick r:id="rId5"/>
              </a:rPr>
              <a:t>revision of ECC Decision (</a:t>
            </a:r>
            <a:r>
              <a:rPr lang="en-US" sz="1400" spc="-5" dirty="0" smtClean="0">
                <a:cs typeface="Arial"/>
                <a:hlinkClick r:id="rId5"/>
              </a:rPr>
              <a:t>06)04</a:t>
            </a:r>
            <a:r>
              <a:rPr lang="en-US" sz="1400" spc="-5" dirty="0" smtClean="0">
                <a:cs typeface="Arial"/>
              </a:rPr>
              <a:t>:  The </a:t>
            </a:r>
            <a:r>
              <a:rPr lang="en-US" sz="1400" spc="-5" dirty="0" err="1">
                <a:cs typeface="Arial"/>
              </a:rPr>
              <a:t>harmonised</a:t>
            </a:r>
            <a:r>
              <a:rPr lang="en-US" sz="1400" spc="-5" dirty="0">
                <a:cs typeface="Arial"/>
              </a:rPr>
              <a:t> use, exemption from individual licensing and free circulation of devices using Ultra-Wideband (UWB) technology in bands below 10.6 </a:t>
            </a:r>
            <a:r>
              <a:rPr lang="en-US" sz="1400" spc="-5" dirty="0" smtClean="0">
                <a:cs typeface="Arial"/>
              </a:rPr>
              <a:t>GHz</a:t>
            </a: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cs typeface="Arial"/>
                <a:hlinkClick r:id="rId6"/>
              </a:rPr>
              <a:t>Draft ECC Decision (</a:t>
            </a:r>
            <a:r>
              <a:rPr lang="en-US" sz="1400" spc="-5" dirty="0" smtClean="0">
                <a:cs typeface="Arial"/>
                <a:hlinkClick r:id="rId6"/>
              </a:rPr>
              <a:t>22)03</a:t>
            </a:r>
            <a:r>
              <a:rPr lang="en-US" sz="1400" spc="-5" dirty="0" smtClean="0">
                <a:cs typeface="Arial"/>
              </a:rPr>
              <a:t>:  Technical </a:t>
            </a:r>
            <a:r>
              <a:rPr lang="en-US" sz="1400" spc="-5" dirty="0">
                <a:cs typeface="Arial"/>
              </a:rPr>
              <a:t>characteristics, exemption from individual licensing and free circulation and use of UWB </a:t>
            </a:r>
            <a:r>
              <a:rPr lang="en-US" sz="1400" spc="-5" dirty="0" err="1">
                <a:cs typeface="Arial"/>
              </a:rPr>
              <a:t>radiodetermination</a:t>
            </a:r>
            <a:r>
              <a:rPr lang="en-US" sz="1400" spc="-5" dirty="0">
                <a:cs typeface="Arial"/>
              </a:rPr>
              <a:t> applications in the frequency range 116-260 </a:t>
            </a:r>
            <a:r>
              <a:rPr lang="en-US" sz="1400" spc="-5" dirty="0" smtClean="0">
                <a:cs typeface="Arial"/>
              </a:rPr>
              <a:t>GHz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UK </a:t>
            </a:r>
            <a:r>
              <a:rPr lang="en-US" sz="1800" spc="-5" dirty="0" err="1" smtClean="0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countries/regions</a:t>
            </a: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8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Americas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USA FCC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The August 2022 Open Commission Meeting is </a:t>
            </a:r>
            <a:r>
              <a:rPr lang="en-US" sz="1600" dirty="0" smtClean="0">
                <a:hlinkClick r:id="rId3"/>
              </a:rPr>
              <a:t>scheduled</a:t>
            </a:r>
            <a:r>
              <a:rPr lang="en-US" sz="1600" dirty="0" smtClean="0"/>
              <a:t> at 10:30am ET on 5 August 2022.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The schedule of the open meeting is available </a:t>
            </a:r>
            <a:r>
              <a:rPr lang="en-US" sz="1600" dirty="0" smtClean="0">
                <a:hlinkClick r:id="rId4"/>
              </a:rPr>
              <a:t>here</a:t>
            </a:r>
            <a:r>
              <a:rPr lang="en-US" sz="1600" dirty="0" smtClean="0"/>
              <a:t>.  Note that after the opening meeting on 5 August 2022, the September meeting is scheduled on 29 September 2022.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Canada ISED and Canada RABC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Other countries/regions</a:t>
            </a: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12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(3)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Asia Pacific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APT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Future meetings of interest:</a:t>
            </a: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/>
              <a:t>The </a:t>
            </a:r>
            <a:r>
              <a:rPr lang="en-US" sz="1400" dirty="0"/>
              <a:t>4th Meeting of the APT Conference Preparatory Group for WRC-23 (APG23-4) </a:t>
            </a:r>
            <a:r>
              <a:rPr lang="en-US" sz="1400" dirty="0" smtClean="0"/>
              <a:t>is </a:t>
            </a:r>
            <a:r>
              <a:rPr lang="en-US" sz="1400" dirty="0" smtClean="0">
                <a:hlinkClick r:id="rId3"/>
              </a:rPr>
              <a:t>scheduled</a:t>
            </a:r>
            <a:r>
              <a:rPr lang="en-US" sz="1400" dirty="0" smtClean="0"/>
              <a:t> as a hybrid event from 15 to 20 August 2022, in Bangkok, Thailand.</a:t>
            </a: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/>
              <a:t>The 30th Meeting of APT Wireless Group (AWG-30</a:t>
            </a:r>
            <a:r>
              <a:rPr lang="en-US" sz="1400" dirty="0" smtClean="0"/>
              <a:t>) is </a:t>
            </a:r>
            <a:r>
              <a:rPr lang="en-US" sz="1400" dirty="0" smtClean="0">
                <a:hlinkClick r:id="rId4"/>
              </a:rPr>
              <a:t>scheduled</a:t>
            </a:r>
            <a:r>
              <a:rPr lang="en-US" sz="1400" dirty="0" smtClean="0"/>
              <a:t> as a hybrid event from 5 to 9 September 2022, in Bangkok, Thailand.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</a:rPr>
              <a:t>Other countries/regions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>
                <a:solidFill>
                  <a:schemeClr val="tx1"/>
                </a:solidFill>
              </a:rPr>
              <a:t>Japan MIC</a:t>
            </a: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/>
              <a:t>Following the close of the </a:t>
            </a:r>
            <a:r>
              <a:rPr lang="en-US" sz="1400" dirty="0">
                <a:hlinkClick r:id="rId5"/>
              </a:rPr>
              <a:t>consultation</a:t>
            </a:r>
            <a:r>
              <a:rPr lang="en-US" sz="1400" dirty="0"/>
              <a:t> on the draft ministerial ordinances to partially revise the rules for wireless </a:t>
            </a:r>
            <a:r>
              <a:rPr lang="en-US" sz="1400" dirty="0" smtClean="0"/>
              <a:t>equipment (920 MHz), </a:t>
            </a:r>
            <a:r>
              <a:rPr lang="en-US" sz="1400" dirty="0"/>
              <a:t>Japan MIC has posted the </a:t>
            </a:r>
            <a:r>
              <a:rPr lang="en-US" sz="1400" dirty="0">
                <a:hlinkClick r:id="rId6"/>
              </a:rPr>
              <a:t>received comments</a:t>
            </a:r>
            <a:r>
              <a:rPr lang="en-US" sz="1400" dirty="0"/>
              <a:t> online and indicated that the next step is </a:t>
            </a:r>
            <a:r>
              <a:rPr lang="en-US" sz="1400" dirty="0" smtClean="0"/>
              <a:t>revise </a:t>
            </a:r>
            <a:r>
              <a:rPr lang="en-US" sz="1400" dirty="0"/>
              <a:t>the Radio Equipment Regulations and other related </a:t>
            </a:r>
            <a:r>
              <a:rPr lang="en-US" sz="1400" dirty="0" smtClean="0"/>
              <a:t>notifications.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Malaysia MCMC</a:t>
            </a: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kern="1200" dirty="0">
                <a:latin typeface="Times New Roman" pitchFamily="16" charset="0"/>
                <a:hlinkClick r:id="rId7"/>
              </a:rPr>
              <a:t>Class Assignment No. </a:t>
            </a:r>
            <a:r>
              <a:rPr lang="en-US" sz="1400" kern="1200" dirty="0" smtClean="0">
                <a:latin typeface="Times New Roman" pitchFamily="16" charset="0"/>
                <a:hlinkClick r:id="rId7"/>
              </a:rPr>
              <a:t>2 </a:t>
            </a:r>
            <a:r>
              <a:rPr lang="en-US" sz="1400" kern="1200" dirty="0">
                <a:latin typeface="Times New Roman" pitchFamily="16" charset="0"/>
                <a:hlinkClick r:id="rId7"/>
              </a:rPr>
              <a:t>of </a:t>
            </a:r>
            <a:r>
              <a:rPr lang="en-US" sz="1400" kern="1200" dirty="0" smtClean="0">
                <a:latin typeface="Times New Roman" pitchFamily="16" charset="0"/>
                <a:hlinkClick r:id="rId7"/>
              </a:rPr>
              <a:t>2022</a:t>
            </a:r>
            <a:r>
              <a:rPr lang="en-US" sz="1400" kern="1200" dirty="0" smtClean="0">
                <a:latin typeface="Times New Roman" pitchFamily="16" charset="0"/>
              </a:rPr>
              <a:t> is published on 25 July 2022, which </a:t>
            </a:r>
            <a:r>
              <a:rPr lang="en-US" sz="1400" dirty="0" smtClean="0"/>
              <a:t>superseded </a:t>
            </a:r>
            <a:r>
              <a:rPr lang="en-US" sz="1400" dirty="0"/>
              <a:t>the previous document (</a:t>
            </a:r>
            <a:r>
              <a:rPr lang="en-US" sz="1400" dirty="0">
                <a:hlinkClick r:id="rId8"/>
              </a:rPr>
              <a:t>Class Assignment No</a:t>
            </a:r>
            <a:r>
              <a:rPr lang="en-US" sz="1400" dirty="0" smtClean="0">
                <a:hlinkClick r:id="rId8"/>
              </a:rPr>
              <a:t>. 1 </a:t>
            </a:r>
            <a:r>
              <a:rPr lang="en-US" sz="1400" dirty="0">
                <a:hlinkClick r:id="rId8"/>
              </a:rPr>
              <a:t>of 2022</a:t>
            </a:r>
            <a:r>
              <a:rPr lang="en-US" sz="1400" dirty="0" smtClean="0"/>
              <a:t>).</a:t>
            </a:r>
            <a:endParaRPr lang="en-US" sz="1400" dirty="0"/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dirty="0">
              <a:solidFill>
                <a:schemeClr val="tx1"/>
              </a:solidFill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dirty="0" smtClean="0">
              <a:solidFill>
                <a:schemeClr val="tx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93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</a:t>
            </a:r>
            <a:r>
              <a:rPr lang="en-US" sz="2800" dirty="0" smtClean="0">
                <a:solidFill>
                  <a:srgbClr val="0070C0"/>
                </a:solidFill>
              </a:rPr>
              <a:t>(4)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Asia Pacific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</a:rPr>
              <a:t>Other countries/regions (Cont’d)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New Zealand</a:t>
            </a:r>
            <a:endParaRPr lang="en-US" sz="1600" dirty="0">
              <a:solidFill>
                <a:schemeClr val="tx1"/>
              </a:solidFill>
            </a:endParaRP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/>
              <a:t>On 1 August 2022, New Zealand RSM </a:t>
            </a:r>
            <a:r>
              <a:rPr lang="en-US" sz="1400" dirty="0" smtClean="0"/>
              <a:t>made the following </a:t>
            </a:r>
            <a:r>
              <a:rPr lang="en-US" sz="1400" dirty="0" smtClean="0">
                <a:hlinkClick r:id="rId3"/>
              </a:rPr>
              <a:t>announcement</a:t>
            </a:r>
            <a:r>
              <a:rPr lang="en-US" sz="1400" dirty="0" smtClean="0"/>
              <a:t>:</a:t>
            </a:r>
          </a:p>
          <a:p>
            <a:pPr marL="1944688" marR="117475" lvl="4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/>
              <a:t>Made </a:t>
            </a:r>
            <a:r>
              <a:rPr lang="en-US" sz="1400" dirty="0"/>
              <a:t>5925–6425 MHz  available for WLAN services under the Low Power Indoor use and the Very Low Power Indoor and Outdoor </a:t>
            </a:r>
            <a:r>
              <a:rPr lang="en-US" sz="1400" dirty="0" smtClean="0"/>
              <a:t>regimes</a:t>
            </a:r>
          </a:p>
          <a:p>
            <a:pPr marL="1944688" marR="117475" lvl="4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/>
              <a:t>Extended </a:t>
            </a:r>
            <a:r>
              <a:rPr lang="en-US" sz="1400" dirty="0"/>
              <a:t>the 57–66 GHz band to 57–71 GHz to support a range of technologies including Multi Gigabit Wireless Systems (MGWS) and IMT on a shared technology neutral </a:t>
            </a:r>
            <a:r>
              <a:rPr lang="en-US" sz="1400" dirty="0" smtClean="0"/>
              <a:t>basis</a:t>
            </a:r>
          </a:p>
          <a:p>
            <a:pPr marL="1944688" marR="117475" lvl="4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/>
              <a:t>Clarified </a:t>
            </a:r>
            <a:r>
              <a:rPr lang="en-US" sz="1400" dirty="0"/>
              <a:t>the conditions applying to the 5150– </a:t>
            </a:r>
            <a:r>
              <a:rPr lang="en-US" sz="1400" dirty="0" smtClean="0"/>
              <a:t>5350 </a:t>
            </a:r>
            <a:r>
              <a:rPr lang="en-US" sz="1400" dirty="0"/>
              <a:t>MHz band to resolve an ambiguity on the applicability of DFS and TPC, and to when the EIRP vertical radiation angle mask applies</a:t>
            </a:r>
            <a:r>
              <a:rPr lang="en-US" sz="1400" dirty="0" smtClean="0"/>
              <a:t>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886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</a:t>
            </a:r>
            <a:r>
              <a:rPr lang="en-US" sz="2800" dirty="0" smtClean="0">
                <a:solidFill>
                  <a:srgbClr val="0070C0"/>
                </a:solidFill>
              </a:rPr>
              <a:t>(5)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countries </a:t>
            </a:r>
            <a:r>
              <a:rPr lang="en-US" sz="1800" spc="-5" smtClean="0">
                <a:solidFill>
                  <a:schemeClr val="tx1"/>
                </a:solidFill>
                <a:latin typeface="+mj-lt"/>
                <a:cs typeface="Arial"/>
              </a:rPr>
              <a:t>and regions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ITU-R</a:t>
            </a: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37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schedule:  next week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4535977"/>
              </p:ext>
            </p:extLst>
          </p:nvPr>
        </p:nvGraphicFramePr>
        <p:xfrm>
          <a:off x="838200" y="1705690"/>
          <a:ext cx="10439401" cy="1468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87764"/>
                <a:gridCol w="2769723"/>
                <a:gridCol w="408191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Events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Date and time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err="1" smtClean="0"/>
                        <a:t>Webex</a:t>
                      </a:r>
                      <a:r>
                        <a:rPr lang="en-US" sz="1500" dirty="0" smtClean="0"/>
                        <a:t>*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IEEE</a:t>
                      </a:r>
                      <a:r>
                        <a:rPr lang="en-US" sz="1500" baseline="0" dirty="0" smtClean="0"/>
                        <a:t> Statement Update on Spectrum (ISUS) ad-hoc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Monday, 8 August 2022,</a:t>
                      </a:r>
                    </a:p>
                    <a:p>
                      <a:r>
                        <a:rPr lang="en-US" sz="1500" dirty="0" smtClean="0"/>
                        <a:t>11:00am ET</a:t>
                      </a:r>
                      <a:r>
                        <a:rPr lang="en-US" sz="1500" baseline="0" dirty="0" smtClean="0"/>
                        <a:t> to 12:00pm ET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https://ieeesa.webex.com/ieeesa/j.php?MTID=mf9563fbcb7916d8f12293514ac3efd25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Weekly teleconference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Thursday, 11 August 2022,</a:t>
                      </a:r>
                    </a:p>
                    <a:p>
                      <a:r>
                        <a:rPr lang="en-US" sz="1500" dirty="0" smtClean="0"/>
                        <a:t>3:00pm ET to 3:55pm</a:t>
                      </a:r>
                      <a:r>
                        <a:rPr lang="en-US" sz="1500" baseline="0" dirty="0" smtClean="0"/>
                        <a:t> ET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https://ieeesa.webex.com/ieeesa/j.php?MTID=m26c23a4b9ba5ccb1f68348f9562860c8</a:t>
                      </a:r>
                      <a:r>
                        <a:rPr lang="en-US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5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38200" y="6083255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*Call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in info is also available at 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  <a:hlinkClick r:id="rId6"/>
              </a:rPr>
              <a:t>18-16/0038r24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and the 802.18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7"/>
              </a:rPr>
              <a:t>Google Calendar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628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2022 September Interim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22984" cy="464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Meeting reservation begins on 17 May 2022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>
                <a:hlinkClick r:id="rId3"/>
              </a:rPr>
              <a:t>https://cvent.me/PvDkQV</a:t>
            </a: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It is an credited interim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/>
              <a:t>A</a:t>
            </a:r>
            <a:r>
              <a:rPr lang="en-US" sz="1400" dirty="0" smtClean="0"/>
              <a:t>ttendance </a:t>
            </a:r>
            <a:r>
              <a:rPr lang="en-US" sz="1400" dirty="0"/>
              <a:t>at the session will count towards voting </a:t>
            </a:r>
            <a:r>
              <a:rPr lang="en-US" sz="1400" dirty="0" smtClean="0"/>
              <a:t>rights</a:t>
            </a:r>
            <a:endParaRPr lang="en-US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Thursday, 30 June 2022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US$950.00 </a:t>
            </a:r>
            <a:r>
              <a:rPr lang="en-US" sz="12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(All attendees)</a:t>
            </a:r>
            <a:endParaRPr lang="en-US" sz="16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Monday, 15 August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US$1200.00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(All attendees)</a:t>
            </a: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after Monday, 15 August 2022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US$1450.00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(All attendees)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30 June 2022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incur a cancellation 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30 June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15 August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2022, cancellations will incur a US$150.00 cancellation 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15 August 2022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receive any refund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863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2813" y="333376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August 2022</a:t>
            </a:r>
            <a:endParaRPr lang="en-US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called to order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Officers for the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RR-TAG: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				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Chair:  Edward Au (Huawei)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Co-Vice-chairs:  Al Petrick (Skyworks Solutions) and Stuart Kerry (OK-Brit / Self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Secretary:  Amelia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Andersdotter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(Comcast)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IEEE Statement Update on Spectrum (ISUS) ad-hoc chair:  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Amelia </a:t>
            </a:r>
            <a:r>
              <a:rPr lang="en-US" altLang="en-US" sz="1600" dirty="0" err="1">
                <a:solidFill>
                  <a:schemeClr val="tx1"/>
                </a:solidFill>
                <a:cs typeface="Arial" panose="020B0604020202020204" pitchFamily="34" charset="0"/>
              </a:rPr>
              <a:t>Andersdotter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 (Comcast</a:t>
            </a:r>
            <a:r>
              <a:rPr lang="en-US" altLang="en-US" sz="1600" dirty="0" smtClean="0">
                <a:solidFill>
                  <a:schemeClr val="tx1"/>
                </a:solidFill>
                <a:cs typeface="Arial" panose="020B0604020202020204" pitchFamily="34" charset="0"/>
              </a:rPr>
              <a:t>)</a:t>
            </a:r>
            <a:endParaRPr lang="en-US" altLang="en-US" sz="1600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IEEE SA Program Manager:  Jodi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Haasz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(IEEE SA)</a:t>
            </a:r>
            <a:endParaRPr lang="en-US" alt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Membership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as of 22 July 2022</a:t>
            </a:r>
            <a:endParaRPr lang="en-US" altLang="en-US" sz="18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47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(8 on LMSC) 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Nearly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0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Aspirant members: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9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RR-TAG Policies and Procedures</a:t>
            </a:r>
            <a:endParaRPr lang="en-US" altLang="en-US" sz="18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  <a:r>
              <a:rPr lang="en-US" altLang="en-US" sz="1600" dirty="0" smtClean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802 LMSC WG P&amp;P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34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2022 September Interim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22984" cy="464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Hotel reservation begins on 17 May 2022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kern="1200" dirty="0" smtClean="0">
                <a:latin typeface="Times New Roman" pitchFamily="16" charset="0"/>
                <a:hlinkClick r:id="rId3"/>
              </a:rPr>
              <a:t>https</a:t>
            </a:r>
            <a:r>
              <a:rPr lang="en-US" sz="1600" kern="1200" dirty="0">
                <a:latin typeface="Times New Roman" pitchFamily="16" charset="0"/>
                <a:hlinkClick r:id="rId3"/>
              </a:rPr>
              <a:t>://www.hilton.com/en/attend-my-event/ieee802wireless2022earlybird</a:t>
            </a:r>
            <a:r>
              <a:rPr lang="en-US" sz="1600" kern="1200" dirty="0" smtClean="0">
                <a:latin typeface="Times New Roman" pitchFamily="16" charset="0"/>
                <a:hlinkClick r:id="rId3"/>
              </a:rPr>
              <a:t>/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Cut off date: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b="1" strike="sngStrike" dirty="0" smtClean="0">
                <a:solidFill>
                  <a:schemeClr val="tx1"/>
                </a:solidFill>
              </a:rPr>
              <a:t>Early </a:t>
            </a:r>
            <a:r>
              <a:rPr lang="en-US" sz="1400" b="1" strike="sngStrike" dirty="0">
                <a:solidFill>
                  <a:schemeClr val="tx1"/>
                </a:solidFill>
              </a:rPr>
              <a:t>Bird: When the Early Bird Guest Room Block is sold out or 5:00 PM Hawaii Time </a:t>
            </a:r>
            <a:r>
              <a:rPr lang="en-US" sz="1400" b="1" strike="sngStrike" dirty="0" smtClean="0">
                <a:solidFill>
                  <a:schemeClr val="tx1"/>
                </a:solidFill>
              </a:rPr>
              <a:t>13 June 2022</a:t>
            </a:r>
            <a:r>
              <a:rPr lang="en-US" sz="1400" b="1" strike="sngStrike" dirty="0">
                <a:solidFill>
                  <a:schemeClr val="tx1"/>
                </a:solidFill>
              </a:rPr>
              <a:t> whichever comes </a:t>
            </a:r>
            <a:r>
              <a:rPr lang="en-US" sz="1400" b="1" strike="sngStrike" dirty="0" smtClean="0">
                <a:solidFill>
                  <a:schemeClr val="tx1"/>
                </a:solidFill>
              </a:rPr>
              <a:t>first.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/>
              <a:t>Standard</a:t>
            </a:r>
            <a:r>
              <a:rPr lang="en-US" sz="1400" dirty="0"/>
              <a:t>: When the Standard Guest Room Block is sold out or 5:00 PM Hawaii Time </a:t>
            </a:r>
            <a:r>
              <a:rPr lang="en-US" sz="1400" dirty="0" smtClean="0"/>
              <a:t>15 August</a:t>
            </a:r>
            <a:r>
              <a:rPr lang="en-US" sz="1400" dirty="0"/>
              <a:t> 2022 whichever comes first.</a:t>
            </a:r>
            <a:endParaRPr lang="en-GB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080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Any other business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Anything?</a:t>
            </a: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2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Adjourn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Attendance today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On-line: 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 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Voters:  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Next 802.18 interim/plenary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3"/>
              </a:rPr>
              <a:t>September 2022 IEEE 802 wireless interim</a:t>
            </a:r>
            <a:r>
              <a:rPr lang="en-US" sz="1600" spc="-5" dirty="0" smtClean="0">
                <a:cs typeface="Arial"/>
              </a:rPr>
              <a:t> </a:t>
            </a:r>
            <a:r>
              <a:rPr lang="en-US" sz="1600" spc="-5" dirty="0">
                <a:cs typeface="Arial"/>
              </a:rPr>
              <a:t>from </a:t>
            </a:r>
            <a:r>
              <a:rPr lang="en-US" sz="1600" spc="-5" dirty="0" smtClean="0">
                <a:cs typeface="Arial"/>
              </a:rPr>
              <a:t>11 September </a:t>
            </a:r>
            <a:r>
              <a:rPr lang="en-US" sz="1600" spc="-5" dirty="0">
                <a:cs typeface="Arial"/>
              </a:rPr>
              <a:t>2022 to </a:t>
            </a:r>
            <a:r>
              <a:rPr lang="en-US" sz="1600" spc="-5" dirty="0" smtClean="0">
                <a:cs typeface="Arial"/>
              </a:rPr>
              <a:t>16 September </a:t>
            </a:r>
            <a:r>
              <a:rPr lang="en-US" sz="1600" spc="-5" dirty="0">
                <a:cs typeface="Arial"/>
              </a:rPr>
              <a:t>2022</a:t>
            </a: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r>
              <a:rPr lang="en-US" sz="1800" spc="-5" dirty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Any objection to adjourn</a:t>
            </a:r>
            <a:r>
              <a:rPr lang="en-US" sz="1600" spc="-5" dirty="0" smtClean="0">
                <a:latin typeface="+mj-lt"/>
                <a:cs typeface="Arial"/>
              </a:rPr>
              <a:t>? 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>
                <a:latin typeface="+mj-lt"/>
                <a:cs typeface="Arial"/>
              </a:rPr>
              <a:t>Adjourned </a:t>
            </a:r>
            <a:r>
              <a:rPr lang="en-US" sz="1600" spc="-5" smtClean="0">
                <a:latin typeface="+mj-lt"/>
                <a:cs typeface="Arial"/>
              </a:rPr>
              <a:t>at</a:t>
            </a:r>
            <a:endParaRPr lang="en-US" sz="1600" spc="-5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August </a:t>
            </a:r>
            <a:r>
              <a:rPr lang="en-US" dirty="0"/>
              <a:t>2022</a:t>
            </a:r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802 required notices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002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Affiliation: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https://standards.ieee.org/faqs/affiliation/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Be sure to announce your name, affiliation, </a:t>
            </a:r>
            <a:r>
              <a:rPr lang="en-US" altLang="en-US" sz="1600" i="1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employer,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and clients the first time you speak</a:t>
            </a: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Anti-Trust: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https://standards.ieee.org/wp-content/uploads/2022/02/antitrust.pdf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802 WG Policies and Procedures: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5"/>
              </a:rPr>
              <a:t>http://www.ieee802.org/devdocs.shtml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Patent &amp; administration: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6"/>
              </a:rPr>
              <a:t>https://standards.ieee.org/about/sasb/patcom/materials.html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Copyright notice: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7"/>
              </a:rPr>
              <a:t>https://standards.ieee.org/faqs/copyrights/#1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Call for essential patents &amp; copyright notice: the RR-TAG does not do standards, though all should be aware.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8"/>
              </a:rPr>
              <a:t>https://standards.ieee.org/about/policies/opman/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657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August 2022</a:t>
            </a:r>
            <a:endParaRPr lang="en-US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Other Guidelines for IEEE WG Meetings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367426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IEEE SA standards meetings shall be conducted in compliance with all applicable laws, including antitrust and competition laws.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specific license rates, terms, or conditions.</a:t>
            </a:r>
          </a:p>
          <a:p>
            <a:pPr lvl="2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Relative costs of different technical approaches that include relative costs of patent licensing terms may be discussed in standards development meetings. </a:t>
            </a:r>
          </a:p>
          <a:p>
            <a:pPr lvl="3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Technical considerations remain the primary focus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status or substance of ongoing or threatened litigation.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Don't be silent if inappropriate topics are discussed. </a:t>
            </a:r>
            <a:r>
              <a:rPr lang="en-US" altLang="en-US" sz="1600" b="1" u="sng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Formally object to the discussion immediately.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 more details, see </a:t>
            </a:r>
            <a:r>
              <a:rPr lang="en-US" altLang="en-US" sz="16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clause 5.3.10 and </a:t>
            </a:r>
            <a:r>
              <a:rPr lang="en-US" altLang="en-US" sz="16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Antitrust and Competition Policy: What You Need to Know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https://standards.ieee.org/wp-content/uploads/2022/02/antitrust.pdf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If you have questions, contact the IEEE SA Standards Board Patent Committee Administrator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patcom@ieee.org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b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8879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7822"/>
            <a:ext cx="10439399" cy="989072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 behavior in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activities is guided by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 the IEEE Codes of Ethics &amp;</a:t>
            </a:r>
            <a:r>
              <a:rPr lang="en-US" sz="2800" spc="-4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Conduct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006" y="1066801"/>
            <a:ext cx="7770813" cy="4113213"/>
          </a:xfrm>
        </p:spPr>
        <p:txBody>
          <a:bodyPr/>
          <a:lstStyle/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2022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EEB5C5B-CF12-4116-9B0B-1163823A33B7}"/>
              </a:ext>
            </a:extLst>
          </p:cNvPr>
          <p:cNvSpPr/>
          <p:nvPr/>
        </p:nvSpPr>
        <p:spPr>
          <a:xfrm>
            <a:off x="914400" y="1905000"/>
            <a:ext cx="10439399" cy="34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040" marR="108585" indent="-180340"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participants in IEEE SA activities are expected to adhere to the </a:t>
            </a:r>
            <a:r>
              <a:rPr lang="en-US" sz="1800" b="1" spc="-5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core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principles underlying</a:t>
            </a:r>
            <a:r>
              <a:rPr lang="en-US" sz="1800" b="1" spc="-1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80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IEEE Code of</a:t>
            </a:r>
            <a:r>
              <a:rPr lang="en-US" sz="1600" u="heavy" spc="-50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Ethics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75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IEEE Code of</a:t>
            </a:r>
            <a:r>
              <a:rPr lang="en-US" sz="1600" u="heavy" spc="-4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Conduct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19304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core principles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IEEE Codes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Ethics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&amp;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 are</a:t>
            </a:r>
            <a:r>
              <a:rPr lang="en-US" sz="1800" b="1" spc="7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to: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5080" lvl="1" indent="-180975" algn="just"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Uphold the highest standards of integrity, responsible behavior, and ethical and professional</a:t>
            </a:r>
            <a:r>
              <a:rPr lang="en-US" sz="1600" i="1" spc="-6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120904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Treat people fairly and with respect, to not engage in harassment, discrimination, or retaliation, and to protect people's</a:t>
            </a:r>
            <a:r>
              <a:rPr lang="en-US" sz="1600" i="1" spc="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privacy.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49657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Avoid injuring others, their property, reputation, or employment by false or malicious</a:t>
            </a:r>
            <a:r>
              <a:rPr lang="en-US" sz="1600" i="1" spc="-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action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193040" marR="151765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most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recent versions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these Codes are available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4"/>
              </a:rPr>
              <a:t>http://www.ieee.org/about/corporate/governance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2"/>
            <a:ext cx="10287000" cy="1038578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Participants in the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“</a:t>
            </a:r>
            <a:r>
              <a:rPr lang="en-US" sz="2800" i="1" spc="-5" dirty="0">
                <a:solidFill>
                  <a:srgbClr val="0070C0"/>
                </a:solidFill>
                <a:cs typeface="Arial"/>
              </a:rPr>
              <a:t>individual process</a:t>
            </a:r>
            <a:r>
              <a:rPr lang="en-US" sz="2800" spc="-5" dirty="0">
                <a:solidFill>
                  <a:srgbClr val="0070C0"/>
                </a:solidFill>
              </a:rPr>
              <a:t>”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shall act independently of others, including</a:t>
            </a:r>
            <a:r>
              <a:rPr lang="en-US" sz="2800" spc="-65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employers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6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require that “</a:t>
            </a:r>
            <a:r>
              <a:rPr lang="en-US" sz="1800" i="1" spc="-5" dirty="0">
                <a:latin typeface="+mj-lt"/>
                <a:cs typeface="Arial"/>
              </a:rPr>
              <a:t>participants in the </a:t>
            </a:r>
            <a:r>
              <a:rPr lang="en-US" sz="1800" i="1" spc="-5" dirty="0" smtClean="0">
                <a:latin typeface="+mj-lt"/>
                <a:cs typeface="Arial"/>
              </a:rPr>
              <a:t>IEEE </a:t>
            </a:r>
            <a:r>
              <a:rPr lang="en-US" sz="1800" i="1" spc="-5" dirty="0">
                <a:latin typeface="+mj-lt"/>
                <a:cs typeface="Arial"/>
              </a:rPr>
              <a:t>standards development individual process shall </a:t>
            </a:r>
            <a:r>
              <a:rPr lang="en-US" sz="1800" i="1" dirty="0">
                <a:latin typeface="+mj-lt"/>
                <a:cs typeface="Arial"/>
              </a:rPr>
              <a:t>act </a:t>
            </a:r>
            <a:r>
              <a:rPr lang="en-US" sz="1800" i="1" spc="-5" dirty="0">
                <a:latin typeface="+mj-lt"/>
                <a:cs typeface="Arial"/>
              </a:rPr>
              <a:t>based on their </a:t>
            </a:r>
            <a:r>
              <a:rPr lang="en-US" sz="1800" i="1" spc="-5" dirty="0" smtClean="0">
                <a:latin typeface="+mj-lt"/>
                <a:cs typeface="Arial"/>
              </a:rPr>
              <a:t>qualifications </a:t>
            </a:r>
            <a:r>
              <a:rPr lang="en-US" sz="1800" i="1" spc="-5" dirty="0">
                <a:latin typeface="+mj-lt"/>
                <a:cs typeface="Arial"/>
              </a:rPr>
              <a:t>and</a:t>
            </a:r>
            <a:r>
              <a:rPr lang="en-US" sz="1800" i="1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experience”</a:t>
            </a:r>
            <a:endParaRPr lang="en-US" sz="1800" dirty="0">
              <a:latin typeface="+mj-lt"/>
              <a:cs typeface="Arial"/>
            </a:endParaRPr>
          </a:p>
          <a:p>
            <a:pPr marL="193040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This means</a:t>
            </a:r>
            <a:r>
              <a:rPr lang="en-US" sz="1800" spc="-2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participants:</a:t>
            </a:r>
            <a:endParaRPr lang="en-US" sz="1800" dirty="0">
              <a:latin typeface="+mj-lt"/>
              <a:cs typeface="Arial"/>
            </a:endParaRPr>
          </a:p>
          <a:p>
            <a:pPr marL="375285" marR="135255" lvl="1" indent="-180975" algn="just">
              <a:spcBef>
                <a:spcPts val="480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Shall act </a:t>
            </a:r>
            <a:r>
              <a:rPr lang="en-US" sz="1600" b="1" i="1" dirty="0">
                <a:solidFill>
                  <a:srgbClr val="00B050"/>
                </a:solidFill>
                <a:latin typeface="+mj-lt"/>
                <a:cs typeface="Arial"/>
              </a:rPr>
              <a:t>&amp; </a:t>
            </a: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vote </a:t>
            </a:r>
            <a:r>
              <a:rPr lang="en-US" sz="1600" i="1" spc="-5" dirty="0">
                <a:latin typeface="+mj-lt"/>
                <a:cs typeface="Arial"/>
              </a:rPr>
              <a:t>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 opinions derived from their expertise, knowledge, and qualifications</a:t>
            </a:r>
            <a:endParaRPr lang="en-US" sz="1600" i="1" dirty="0">
              <a:latin typeface="+mj-lt"/>
              <a:cs typeface="Arial"/>
            </a:endParaRPr>
          </a:p>
          <a:p>
            <a:pPr marL="375285" marR="508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act or vote </a:t>
            </a:r>
            <a:r>
              <a:rPr lang="en-US" sz="1600" i="1" spc="-5" dirty="0">
                <a:latin typeface="+mj-lt"/>
                <a:cs typeface="Arial"/>
              </a:rPr>
              <a:t>based on any obligation to or any direction from any other </a:t>
            </a:r>
            <a:r>
              <a:rPr lang="en-US" sz="1600" i="1" spc="-5" dirty="0" smtClean="0">
                <a:latin typeface="+mj-lt"/>
                <a:cs typeface="Arial"/>
              </a:rPr>
              <a:t>person </a:t>
            </a:r>
            <a:r>
              <a:rPr lang="en-US" sz="1600" i="1" spc="-5" dirty="0">
                <a:latin typeface="+mj-lt"/>
                <a:cs typeface="Arial"/>
              </a:rPr>
              <a:t>or organization, including an employer or client, regardless of any </a:t>
            </a:r>
            <a:r>
              <a:rPr lang="en-US" sz="1600" i="1" spc="-5" dirty="0" smtClean="0">
                <a:latin typeface="+mj-lt"/>
                <a:cs typeface="Arial"/>
              </a:rPr>
              <a:t>external </a:t>
            </a:r>
            <a:r>
              <a:rPr lang="en-US" sz="1600" i="1" spc="-5" dirty="0">
                <a:latin typeface="+mj-lt"/>
                <a:cs typeface="Arial"/>
              </a:rPr>
              <a:t>commitments, agreements, contracts, or</a:t>
            </a:r>
            <a:r>
              <a:rPr lang="en-US" sz="1600" i="1" spc="110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orders</a:t>
            </a:r>
            <a:endParaRPr lang="en-US" sz="1600" i="1" dirty="0">
              <a:latin typeface="+mj-lt"/>
              <a:cs typeface="Arial"/>
            </a:endParaRPr>
          </a:p>
          <a:p>
            <a:pPr marL="375285" marR="32766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direct </a:t>
            </a:r>
            <a:r>
              <a:rPr lang="en-US" sz="1600" i="1" spc="-5" dirty="0">
                <a:latin typeface="+mj-lt"/>
                <a:cs typeface="Arial"/>
              </a:rPr>
              <a:t>the actions or votes of other participants or retaliate against </a:t>
            </a:r>
            <a:r>
              <a:rPr lang="en-US" sz="1600" i="1" spc="-5" dirty="0" smtClean="0">
                <a:latin typeface="+mj-lt"/>
                <a:cs typeface="Arial"/>
              </a:rPr>
              <a:t>other </a:t>
            </a:r>
            <a:r>
              <a:rPr lang="en-US" sz="1600" i="1" spc="-5" dirty="0">
                <a:latin typeface="+mj-lt"/>
                <a:cs typeface="Arial"/>
              </a:rPr>
              <a:t>participants for fulfilling their responsibility to act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vote based on </a:t>
            </a:r>
            <a:r>
              <a:rPr lang="en-US" sz="1600" i="1" spc="-5" dirty="0" smtClean="0">
                <a:latin typeface="+mj-lt"/>
                <a:cs typeface="Arial"/>
              </a:rPr>
              <a:t>their </a:t>
            </a:r>
            <a:r>
              <a:rPr lang="en-US" sz="1600" i="1" spc="-5" dirty="0">
                <a:latin typeface="+mj-lt"/>
                <a:cs typeface="Arial"/>
              </a:rPr>
              <a:t>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independently developed</a:t>
            </a:r>
            <a:r>
              <a:rPr lang="en-US" sz="1600" i="1" spc="-55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opinions</a:t>
            </a:r>
            <a:endParaRPr lang="en-US" sz="1600" i="1" dirty="0">
              <a:latin typeface="+mj-lt"/>
              <a:cs typeface="Arial"/>
            </a:endParaRPr>
          </a:p>
          <a:p>
            <a:pPr marL="193040" marR="43815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By participating in standards activities using the “</a:t>
            </a:r>
            <a:r>
              <a:rPr lang="en-US" sz="1800" i="1" spc="-5" dirty="0">
                <a:latin typeface="+mj-lt"/>
                <a:cs typeface="Arial"/>
              </a:rPr>
              <a:t>individual process</a:t>
            </a:r>
            <a:r>
              <a:rPr lang="en-US" sz="1800" spc="-5" dirty="0">
                <a:latin typeface="+mj-lt"/>
                <a:cs typeface="Arial"/>
              </a:rPr>
              <a:t>”, you </a:t>
            </a:r>
            <a:r>
              <a:rPr lang="en-US" sz="1800" spc="-5" dirty="0" smtClean="0">
                <a:latin typeface="+mj-lt"/>
                <a:cs typeface="Arial"/>
              </a:rPr>
              <a:t>are </a:t>
            </a:r>
            <a:r>
              <a:rPr lang="en-US" sz="1800" spc="-5" dirty="0">
                <a:latin typeface="+mj-lt"/>
                <a:cs typeface="Arial"/>
              </a:rPr>
              <a:t>deemed to </a:t>
            </a:r>
            <a:r>
              <a:rPr lang="en-US" sz="1800" dirty="0">
                <a:latin typeface="+mj-lt"/>
                <a:cs typeface="Arial"/>
              </a:rPr>
              <a:t>accept </a:t>
            </a:r>
            <a:r>
              <a:rPr lang="en-US" sz="1800" spc="-5" dirty="0">
                <a:latin typeface="+mj-lt"/>
                <a:cs typeface="Arial"/>
              </a:rPr>
              <a:t>these requirements; </a:t>
            </a:r>
            <a:r>
              <a:rPr lang="en-US" sz="1800" dirty="0">
                <a:latin typeface="+mj-lt"/>
                <a:cs typeface="Arial"/>
              </a:rPr>
              <a:t>if </a:t>
            </a:r>
            <a:r>
              <a:rPr lang="en-US" sz="1800" spc="-5" dirty="0">
                <a:latin typeface="+mj-lt"/>
                <a:cs typeface="Arial"/>
              </a:rPr>
              <a:t>you are unable to satisfy </a:t>
            </a:r>
            <a:r>
              <a:rPr lang="en-US" sz="1800" spc="-5" dirty="0" smtClean="0">
                <a:latin typeface="+mj-lt"/>
                <a:cs typeface="Arial"/>
              </a:rPr>
              <a:t>these </a:t>
            </a:r>
            <a:r>
              <a:rPr lang="en-US" sz="1800" spc="-5" dirty="0">
                <a:latin typeface="+mj-lt"/>
                <a:cs typeface="Arial"/>
              </a:rPr>
              <a:t>requirements then you shall immediately cease any</a:t>
            </a:r>
            <a:r>
              <a:rPr lang="en-US" sz="1800" spc="13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participation 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(and would ask you to please leave the call or meeting.)</a:t>
            </a:r>
            <a:endParaRPr lang="en-US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</a:t>
            </a:r>
            <a:r>
              <a:rPr lang="en-US" dirty="0"/>
              <a:t>2022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3"/>
            <a:ext cx="10399183" cy="1038577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IEEE-SA standards activities shall allow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the fair &amp; equitable consideration of all</a:t>
            </a:r>
            <a:r>
              <a:rPr lang="en-US" sz="2800" spc="-7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viewpoints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10475383" cy="4114800"/>
          </a:xfrm>
        </p:spPr>
        <p:txBody>
          <a:bodyPr/>
          <a:lstStyle/>
          <a:p>
            <a:pPr marL="230188" marR="433705" indent="-230188" algn="just"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(clause 5.2.1.3) specifies that “</a:t>
            </a:r>
            <a:r>
              <a:rPr lang="en-US" sz="1800" i="1" spc="-5" dirty="0">
                <a:latin typeface="+mj-lt"/>
                <a:cs typeface="Arial"/>
              </a:rPr>
              <a:t>the standards development process shall </a:t>
            </a:r>
            <a:r>
              <a:rPr lang="en-US" sz="1800" i="1" dirty="0">
                <a:latin typeface="+mj-lt"/>
                <a:cs typeface="Arial"/>
              </a:rPr>
              <a:t>not </a:t>
            </a:r>
            <a:r>
              <a:rPr lang="en-US" sz="1800" i="1" spc="-5" dirty="0">
                <a:latin typeface="+mj-lt"/>
                <a:cs typeface="Arial"/>
              </a:rPr>
              <a:t>be dominated by any single interest category, individual, or</a:t>
            </a:r>
            <a:r>
              <a:rPr lang="en-US" sz="1800" i="1" spc="80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organization”</a:t>
            </a:r>
            <a:endParaRPr lang="en-US" sz="1800" dirty="0">
              <a:latin typeface="+mj-lt"/>
              <a:cs typeface="Arial"/>
            </a:endParaRPr>
          </a:p>
          <a:p>
            <a:pPr marL="230188" marR="5080" indent="-230188">
              <a:spcBef>
                <a:spcPts val="480"/>
              </a:spcBef>
            </a:pPr>
            <a:r>
              <a:rPr lang="en-US" sz="1600" i="1" dirty="0">
                <a:latin typeface="+mj-lt"/>
                <a:cs typeface="Arial"/>
              </a:rPr>
              <a:t>	– 	</a:t>
            </a:r>
            <a:r>
              <a:rPr lang="en-US" sz="1600" b="0" i="1" spc="-5" dirty="0">
                <a:latin typeface="+mj-lt"/>
                <a:cs typeface="Arial"/>
              </a:rPr>
              <a:t>This means no participant may exercise “authority, leadership, or influence by  reason of superior leverage, strength, or representation to the exclusion of </a:t>
            </a:r>
            <a:r>
              <a:rPr lang="en-US" sz="1600" b="0" i="1" spc="-5" dirty="0" smtClean="0">
                <a:latin typeface="+mj-lt"/>
                <a:cs typeface="Arial"/>
              </a:rPr>
              <a:t>fair </a:t>
            </a:r>
            <a:r>
              <a:rPr lang="en-US" sz="1600" b="0" i="1" spc="-5" dirty="0">
                <a:latin typeface="+mj-lt"/>
                <a:cs typeface="Arial"/>
              </a:rPr>
              <a:t>and equitable consideration of other viewpoints” or “to hinder the progress of the  standards development</a:t>
            </a:r>
            <a:r>
              <a:rPr lang="en-US" sz="1600" b="0" i="1" spc="-25" dirty="0">
                <a:latin typeface="+mj-lt"/>
                <a:cs typeface="Arial"/>
              </a:rPr>
              <a:t> </a:t>
            </a:r>
            <a:r>
              <a:rPr lang="en-US" sz="1600" b="0" i="1" spc="-5" dirty="0">
                <a:latin typeface="+mj-lt"/>
                <a:cs typeface="Arial"/>
              </a:rPr>
              <a:t>activity”</a:t>
            </a:r>
            <a:endParaRPr lang="en-US" sz="1600" b="0" i="1" dirty="0">
              <a:latin typeface="+mj-lt"/>
              <a:cs typeface="Arial"/>
            </a:endParaRPr>
          </a:p>
          <a:p>
            <a:pPr marL="230188" marR="1270000" indent="-230188" algn="just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This rule applies equally to those participating in a standards development project and to that project’s leadership</a:t>
            </a:r>
            <a:r>
              <a:rPr lang="en-US" sz="1800" spc="9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group</a:t>
            </a:r>
            <a:endParaRPr lang="en-US" sz="1800" dirty="0">
              <a:latin typeface="+mj-lt"/>
              <a:cs typeface="Arial"/>
            </a:endParaRPr>
          </a:p>
          <a:p>
            <a:pPr marL="230188" marR="142240" indent="-230188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Any person who reasonably suspects that dominance is occurring in a standards development </a:t>
            </a:r>
            <a:r>
              <a:rPr lang="en-US" sz="1800" dirty="0">
                <a:latin typeface="+mj-lt"/>
                <a:cs typeface="Arial"/>
              </a:rPr>
              <a:t>project </a:t>
            </a:r>
            <a:r>
              <a:rPr lang="en-US" sz="1800" spc="-5" dirty="0">
                <a:latin typeface="+mj-lt"/>
                <a:cs typeface="Arial"/>
              </a:rPr>
              <a:t>is encouraged to bring the issue to the attention </a:t>
            </a:r>
            <a:r>
              <a:rPr lang="en-US" sz="1800" dirty="0">
                <a:latin typeface="+mj-lt"/>
                <a:cs typeface="Arial"/>
              </a:rPr>
              <a:t>of </a:t>
            </a:r>
            <a:r>
              <a:rPr lang="en-US" sz="1800" spc="-5" dirty="0">
                <a:latin typeface="+mj-lt"/>
                <a:cs typeface="Arial"/>
              </a:rPr>
              <a:t>the Standards Committee or the project’s IEEE SA Program Manager</a:t>
            </a:r>
            <a:endParaRPr lang="en-US" sz="1800" dirty="0">
              <a:latin typeface="+mj-lt"/>
              <a:cs typeface="Arial"/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</a:t>
            </a:r>
            <a:r>
              <a:rPr lang="en-US" dirty="0"/>
              <a:t>2022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Housekeeping reminder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Weekly meeting reminders: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IMAT is </a:t>
            </a:r>
            <a:r>
              <a:rPr lang="en-US" sz="1600" spc="-5" dirty="0">
                <a:latin typeface="+mj-lt"/>
                <a:cs typeface="Arial"/>
              </a:rPr>
              <a:t>NOT being used for this </a:t>
            </a:r>
            <a:r>
              <a:rPr lang="en-US" sz="1600" spc="-5" dirty="0" smtClean="0">
                <a:latin typeface="+mj-lt"/>
                <a:cs typeface="Arial"/>
              </a:rPr>
              <a:t>session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Please ensure </a:t>
            </a:r>
            <a:r>
              <a:rPr lang="en-US" sz="1600" spc="-5" dirty="0">
                <a:latin typeface="+mj-lt"/>
                <a:cs typeface="Arial"/>
              </a:rPr>
              <a:t>that the following information is listed correctly when joining the call: </a:t>
            </a:r>
            <a:r>
              <a:rPr lang="en-US" sz="1600" spc="-5" dirty="0" smtClean="0">
                <a:latin typeface="+mj-lt"/>
                <a:cs typeface="Arial"/>
              </a:rPr>
              <a:t>“FIRST </a:t>
            </a:r>
            <a:r>
              <a:rPr lang="en-US" sz="1600" spc="-5" dirty="0">
                <a:latin typeface="+mj-lt"/>
                <a:cs typeface="Arial"/>
              </a:rPr>
              <a:t>NAME LAST NAME, </a:t>
            </a:r>
            <a:r>
              <a:rPr lang="en-US" sz="1600" spc="-5" dirty="0" smtClean="0">
                <a:latin typeface="+mj-lt"/>
                <a:cs typeface="Arial"/>
              </a:rPr>
              <a:t>Affiliation” (e.g., Stuart </a:t>
            </a:r>
            <a:r>
              <a:rPr lang="en-US" sz="1600" spc="-5" dirty="0">
                <a:latin typeface="+mj-lt"/>
                <a:cs typeface="Arial"/>
              </a:rPr>
              <a:t>Kerry, OK-Brit; </a:t>
            </a:r>
            <a:r>
              <a:rPr lang="en-US" sz="1600" spc="-5" dirty="0" smtClean="0">
                <a:latin typeface="+mj-lt"/>
                <a:cs typeface="Arial"/>
              </a:rPr>
              <a:t>Self)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Remember </a:t>
            </a:r>
            <a:r>
              <a:rPr lang="en-US" sz="1600" spc="-5" dirty="0">
                <a:latin typeface="+mj-lt"/>
                <a:cs typeface="Arial"/>
              </a:rPr>
              <a:t>to state your </a:t>
            </a:r>
            <a:r>
              <a:rPr lang="en-US" sz="1600" spc="-5" dirty="0" smtClean="0">
                <a:latin typeface="+mj-lt"/>
                <a:cs typeface="Arial"/>
              </a:rPr>
              <a:t>name and affiliation </a:t>
            </a:r>
            <a:r>
              <a:rPr lang="en-US" sz="1600" spc="-5" dirty="0">
                <a:latin typeface="+mj-lt"/>
                <a:cs typeface="Arial"/>
              </a:rPr>
              <a:t>the FIRST TIME </a:t>
            </a:r>
            <a:r>
              <a:rPr lang="en-US" sz="1600" spc="-5" dirty="0" smtClean="0">
                <a:latin typeface="+mj-lt"/>
                <a:cs typeface="Arial"/>
              </a:rPr>
              <a:t>you speak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When you want to be on the queue, please type “Q” or “q” in </a:t>
            </a:r>
            <a:r>
              <a:rPr lang="en-US" sz="1600" spc="-5" dirty="0">
                <a:latin typeface="+mj-lt"/>
                <a:cs typeface="Arial"/>
              </a:rPr>
              <a:t>the </a:t>
            </a:r>
            <a:r>
              <a:rPr lang="en-US" sz="1600" spc="-5" dirty="0" smtClean="0">
                <a:latin typeface="+mj-lt"/>
                <a:cs typeface="Arial"/>
              </a:rPr>
              <a:t>chat window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Remember </a:t>
            </a:r>
            <a:r>
              <a:rPr lang="en-US" sz="1600" spc="-5" dirty="0">
                <a:latin typeface="+mj-lt"/>
                <a:cs typeface="Arial"/>
              </a:rPr>
              <a:t>to </a:t>
            </a:r>
            <a:r>
              <a:rPr lang="en-US" sz="1600" spc="-5" dirty="0" smtClean="0">
                <a:latin typeface="+mj-lt"/>
                <a:cs typeface="Arial"/>
              </a:rPr>
              <a:t>mute </a:t>
            </a:r>
            <a:r>
              <a:rPr lang="en-US" sz="1600" spc="-5" dirty="0">
                <a:latin typeface="+mj-lt"/>
                <a:cs typeface="Arial"/>
              </a:rPr>
              <a:t>when </a:t>
            </a:r>
            <a:r>
              <a:rPr lang="en-US" sz="1600" spc="-5" dirty="0" smtClean="0">
                <a:latin typeface="+mj-lt"/>
                <a:cs typeface="Arial"/>
              </a:rPr>
              <a:t>not speaking, </a:t>
            </a:r>
            <a:r>
              <a:rPr lang="en-US" sz="1600" spc="-5" dirty="0">
                <a:latin typeface="+mj-lt"/>
                <a:cs typeface="Arial"/>
              </a:rPr>
              <a:t>thank you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83032" cy="4927000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Meeting called to order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Administrative items (IEEE 802 and IEEE SA required notices</a:t>
            </a:r>
            <a:r>
              <a:rPr lang="en-US" sz="1800" spc="-5" dirty="0" smtClean="0">
                <a:latin typeface="+mj-lt"/>
                <a:cs typeface="Arial"/>
              </a:rPr>
              <a:t>)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Housekeeping reminder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agenda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</a:t>
            </a:r>
            <a:r>
              <a:rPr lang="en-US" sz="1800" spc="-5" dirty="0" smtClean="0">
                <a:latin typeface="+mj-lt"/>
                <a:cs typeface="Arial"/>
              </a:rPr>
              <a:t>and </a:t>
            </a:r>
            <a:r>
              <a:rPr lang="en-US" sz="1800" spc="-5" dirty="0">
                <a:latin typeface="+mj-lt"/>
                <a:cs typeface="Arial"/>
              </a:rPr>
              <a:t>approve the </a:t>
            </a:r>
            <a:r>
              <a:rPr lang="en-US" sz="1800" spc="-5" dirty="0" smtClean="0">
                <a:latin typeface="+mj-lt"/>
                <a:cs typeface="Arial"/>
              </a:rPr>
              <a:t>weekly </a:t>
            </a:r>
            <a:r>
              <a:rPr lang="en-US" sz="1800" spc="-5" dirty="0">
                <a:latin typeface="+mj-lt"/>
                <a:cs typeface="Arial"/>
              </a:rPr>
              <a:t>meeting </a:t>
            </a:r>
            <a:r>
              <a:rPr lang="en-US" sz="1800" spc="-5" dirty="0" smtClean="0">
                <a:latin typeface="+mj-lt"/>
                <a:cs typeface="Arial"/>
              </a:rPr>
              <a:t>minutes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Status </a:t>
            </a:r>
            <a:r>
              <a:rPr lang="en-US" sz="1800" spc="-5" dirty="0">
                <a:cs typeface="Arial"/>
              </a:rPr>
              <a:t>of ongoing </a:t>
            </a:r>
            <a:r>
              <a:rPr lang="en-US" sz="1800" spc="-5" dirty="0" smtClean="0">
                <a:cs typeface="Arial"/>
              </a:rPr>
              <a:t>consultations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Discussion:  45 GHz for license exempt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General </a:t>
            </a:r>
            <a:r>
              <a:rPr lang="en-US" sz="1800" spc="-5" dirty="0">
                <a:latin typeface="+mj-lt"/>
                <a:cs typeface="Arial"/>
              </a:rPr>
              <a:t>discussion </a:t>
            </a:r>
            <a:r>
              <a:rPr lang="en-US" sz="1800" spc="-5" dirty="0" smtClean="0">
                <a:latin typeface="+mj-lt"/>
                <a:cs typeface="Arial"/>
              </a:rPr>
              <a:t>items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Reminder:  Meeting schedule next week (week of 8</a:t>
            </a:r>
            <a:r>
              <a:rPr lang="en-US" sz="1800" spc="-5" dirty="0" smtClean="0">
                <a:cs typeface="Arial"/>
              </a:rPr>
              <a:t> August)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</a:t>
            </a:r>
            <a:r>
              <a:rPr lang="en-US" sz="1800" spc="-5" dirty="0">
                <a:cs typeface="Arial"/>
              </a:rPr>
              <a:t>:  Meeting and hotel reservation for the 2022 September Interim </a:t>
            </a:r>
            <a:endParaRPr lang="en-US" sz="1800" spc="-5" dirty="0" smtClean="0"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Any other business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68524</TotalTime>
  <Words>1752</Words>
  <Application>Microsoft Office PowerPoint</Application>
  <PresentationFormat>Widescreen</PresentationFormat>
  <Paragraphs>338</Paragraphs>
  <Slides>22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 Unicode MS</vt:lpstr>
      <vt:lpstr>Monotype Sorts</vt:lpstr>
      <vt:lpstr>MS Gothic</vt:lpstr>
      <vt:lpstr>MS PGothic</vt:lpstr>
      <vt:lpstr>Arial</vt:lpstr>
      <vt:lpstr>Calibri</vt:lpstr>
      <vt:lpstr>Times New Roman</vt:lpstr>
      <vt:lpstr>Office Theme</vt:lpstr>
      <vt:lpstr>Document</vt:lpstr>
      <vt:lpstr>IEEE 802.18 RR-TAG Weekly Teleconference Agenda</vt:lpstr>
      <vt:lpstr>Meeting called to order</vt:lpstr>
      <vt:lpstr>IEEE 802 required notices</vt:lpstr>
      <vt:lpstr>Other Guidelines for IEEE WG Meetings</vt:lpstr>
      <vt:lpstr>Participant behavior in IEEE SA activities is guided by  the IEEE Codes of Ethics &amp; Conduct</vt:lpstr>
      <vt:lpstr>Participants in the IEEE SA “individual process”  shall act independently of others, including employers</vt:lpstr>
      <vt:lpstr>IEEE-SA standards activities shall allow  the fair &amp; equitable consideration of all viewpoints</vt:lpstr>
      <vt:lpstr>Housekeeping reminder</vt:lpstr>
      <vt:lpstr>Agenda</vt:lpstr>
      <vt:lpstr>Administrative motions</vt:lpstr>
      <vt:lpstr>Status of ongoing consultations</vt:lpstr>
      <vt:lpstr>Discussion topic:  45 GHz for license exempt</vt:lpstr>
      <vt:lpstr>General discussion items (1)</vt:lpstr>
      <vt:lpstr>General discussion items (2)</vt:lpstr>
      <vt:lpstr>General discussion items (3)</vt:lpstr>
      <vt:lpstr>General discussion items (4)</vt:lpstr>
      <vt:lpstr>General discussion items (5)</vt:lpstr>
      <vt:lpstr>Meeting schedule:  next week</vt:lpstr>
      <vt:lpstr>Meeting and hotel reservation for the 2022 September Interim (1)</vt:lpstr>
      <vt:lpstr>Meeting and hotel reservation for the 2022 September Interim (2)</vt:lpstr>
      <vt:lpstr>Any other business</vt:lpstr>
      <vt:lpstr>Adjourn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22/0083r0</dc:title>
  <dc:creator/>
  <cp:keywords>4 August 2022</cp:keywords>
  <cp:lastModifiedBy>Edward Au</cp:lastModifiedBy>
  <cp:revision>4745</cp:revision>
  <cp:lastPrinted>1601-01-01T00:00:00Z</cp:lastPrinted>
  <dcterms:created xsi:type="dcterms:W3CDTF">2016-03-03T14:54:45Z</dcterms:created>
  <dcterms:modified xsi:type="dcterms:W3CDTF">2022-08-02T17:25:45Z</dcterms:modified>
  <cp:category>IEEE 802.18 RR-TAG agenda</cp:category>
</cp:coreProperties>
</file>