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5" r:id="rId13"/>
    <p:sldId id="886" r:id="rId14"/>
    <p:sldId id="882" r:id="rId15"/>
    <p:sldId id="869" r:id="rId16"/>
    <p:sldId id="878" r:id="rId17"/>
    <p:sldId id="868" r:id="rId18"/>
    <p:sldId id="871" r:id="rId19"/>
    <p:sldId id="873" r:id="rId20"/>
    <p:sldId id="880" r:id="rId21"/>
    <p:sldId id="881" r:id="rId22"/>
    <p:sldId id="856" r:id="rId23"/>
    <p:sldId id="864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6" autoAdjust="0"/>
    <p:restoredTop sz="95405" autoAdjust="0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44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0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187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4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802.18-22/0068r0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67-00-0000-teleconference-minutes-16-june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21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policy.ieee.org/wp-content/uploads/2018/09/IEEE18014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ieee.org/content/dam/ieee-org/ieee/web/org/about/whatis/global_public_policy_opsma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427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portal.etsi.org/Meetings.aspx#/meeting?MtgId=44276" TargetMode="External"/><Relationship Id="rId4" Type="http://schemas.openxmlformats.org/officeDocument/2006/relationships/hyperlink" Target="https://portal.etsi.org/Meetings.aspx#/meeting?MtgId=44275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7/july-2022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.%20https:/www.fcc.gov/news-events/events/open-commission-meeting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2022-APG23-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Z1zqo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062-00-0000-rr-tag-2022-july-plenary-agenda.ppt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34749149346&amp;key=GRP&amp;app=resvlin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2-0000-teleconference-call-in-info.ppt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&amp;pli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30 June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0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#2:  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16 June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18-22/0067r0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18-22/0035r21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in June and July</a:t>
            </a:r>
            <a:r>
              <a:rPr lang="en-US" sz="1800" spc="-5" dirty="0" smtClean="0">
                <a:cs typeface="Arial"/>
              </a:rPr>
              <a:t>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30 June 2022: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Radio Standards Specifications, RSS-248, issue 2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Database Specifications, DSB-06, issue 1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RABC consultation on ISED </a:t>
            </a:r>
            <a:r>
              <a:rPr lang="en-US" sz="1400" dirty="0"/>
              <a:t>Application Procedures, CPC-4-1-01, issue </a:t>
            </a:r>
            <a:r>
              <a:rPr lang="en-US" sz="1400" dirty="0" smtClean="0"/>
              <a:t>2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14 July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USA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FCC ET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Docket No. 22-137: Promoting Efficient Use of Spectrum through Improved Receiver Interference Immunity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Performance (Reply comments)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China MIIT consultation on the radio frequency allocation regulation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July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European Commission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RSPG: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Public Consultation on the Draft RSPG Opinion on ITU-R 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Conference 2023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Follow-up on the IEEE SA Position Statement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Background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I</a:t>
            </a:r>
            <a:r>
              <a:rPr lang="en-US" sz="1600" dirty="0" smtClean="0">
                <a:latin typeface="+mj-lt"/>
              </a:rPr>
              <a:t>n </a:t>
            </a:r>
            <a:r>
              <a:rPr lang="en-US" sz="1600" dirty="0">
                <a:latin typeface="+mj-lt"/>
              </a:rPr>
              <a:t>2018 </a:t>
            </a:r>
            <a:r>
              <a:rPr lang="en-US" sz="1600" dirty="0" smtClean="0">
                <a:latin typeface="+mj-lt"/>
              </a:rPr>
              <a:t>IEEE SA </a:t>
            </a:r>
            <a:r>
              <a:rPr lang="en-US" sz="1600" dirty="0">
                <a:latin typeface="+mj-lt"/>
              </a:rPr>
              <a:t>developed (and was approved by the </a:t>
            </a:r>
            <a:r>
              <a:rPr lang="en-US" sz="1600" dirty="0" smtClean="0">
                <a:latin typeface="+mj-lt"/>
              </a:rPr>
              <a:t>Board of Governor (</a:t>
            </a:r>
            <a:r>
              <a:rPr lang="en-US" sz="1600" dirty="0" err="1" smtClean="0">
                <a:latin typeface="+mj-lt"/>
              </a:rPr>
              <a:t>BoG</a:t>
            </a:r>
            <a:r>
              <a:rPr lang="en-US" sz="1600" dirty="0" smtClean="0">
                <a:latin typeface="+mj-lt"/>
              </a:rPr>
              <a:t>)) </a:t>
            </a:r>
            <a:r>
              <a:rPr lang="en-US" sz="1600" dirty="0">
                <a:latin typeface="+mj-lt"/>
              </a:rPr>
              <a:t>an IEEE SA (OU) Policy Position statement on </a:t>
            </a:r>
            <a:r>
              <a:rPr lang="en-US" sz="1600" dirty="0">
                <a:latin typeface="+mj-lt"/>
                <a:hlinkClick r:id="rId3"/>
              </a:rPr>
              <a:t>Intelligent Spectrum Allocation and </a:t>
            </a:r>
            <a:r>
              <a:rPr lang="en-US" sz="1600" dirty="0" smtClean="0">
                <a:latin typeface="+mj-lt"/>
                <a:hlinkClick r:id="rId3"/>
              </a:rPr>
              <a:t>Management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Per the </a:t>
            </a:r>
            <a:r>
              <a:rPr lang="en-US" sz="1600" dirty="0" smtClean="0">
                <a:latin typeface="+mj-lt"/>
                <a:hlinkClick r:id="rId4"/>
              </a:rPr>
              <a:t>IEEE </a:t>
            </a:r>
            <a:r>
              <a:rPr lang="en-US" sz="1600" dirty="0">
                <a:latin typeface="+mj-lt"/>
                <a:hlinkClick r:id="rId4"/>
              </a:rPr>
              <a:t>Global Public Policy Committee (GPPC) procedures/process</a:t>
            </a:r>
            <a:r>
              <a:rPr lang="en-US" sz="1600" dirty="0">
                <a:latin typeface="+mj-lt"/>
              </a:rPr>
              <a:t>, after three years public policy statements need to be reviewed for renewal, update or archival. </a:t>
            </a:r>
            <a:r>
              <a:rPr lang="en-US" sz="1600" dirty="0" smtClean="0">
                <a:latin typeface="+mj-lt"/>
              </a:rPr>
              <a:t>IEEE SA is </a:t>
            </a:r>
            <a:r>
              <a:rPr lang="en-US" sz="1600" dirty="0">
                <a:latin typeface="+mj-lt"/>
              </a:rPr>
              <a:t>at this point with the Intelligent Spectrum Allocation and Management statement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SA is reaching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out to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802 and see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if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we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think that statement should be renewed and/or updated (there are some dated items in the statement) or archived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altLang="en-US" sz="1600" dirty="0"/>
              <a:t>Based on the discussion in IEEE 802.18 and then IEEE 802 (in its 7 June 2022 teleconference), IEEE 802 has replied to IEEE SA to revise the position </a:t>
            </a:r>
            <a:r>
              <a:rPr lang="en-US" altLang="en-US" sz="1600" dirty="0" smtClean="0"/>
              <a:t>statement </a:t>
            </a:r>
            <a:r>
              <a:rPr lang="en-US" sz="1600" dirty="0"/>
              <a:t>on </a:t>
            </a:r>
            <a:r>
              <a:rPr lang="en-US" sz="1600" dirty="0">
                <a:hlinkClick r:id="rId3"/>
              </a:rPr>
              <a:t>Intelligent Spectrum Allocation and Management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5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Follow-up on the IEEE SA Position Statement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83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Held a call with the Public </a:t>
            </a:r>
            <a:r>
              <a:rPr lang="en-US" sz="1800" spc="-5" dirty="0" smtClean="0">
                <a:latin typeface="+mj-lt"/>
                <a:cs typeface="Arial"/>
              </a:rPr>
              <a:t>Affairs </a:t>
            </a:r>
            <a:r>
              <a:rPr lang="en-US" sz="1800" spc="-5" dirty="0" smtClean="0">
                <a:latin typeface="+mj-lt"/>
                <a:cs typeface="Arial"/>
              </a:rPr>
              <a:t>Team on 27 June 2022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Next step:  Report to the IEEE 802 EC on 11 July 2022 and ask for EC’s decision on the option.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7" name="Google Shape;91;g134d7ee4781_0_1"/>
          <p:cNvGraphicFramePr/>
          <p:nvPr>
            <p:extLst>
              <p:ext uri="{D42A27DB-BD31-4B8C-83A1-F6EECF244321}">
                <p14:modId xmlns:p14="http://schemas.microsoft.com/office/powerpoint/2010/main" val="1167392342"/>
              </p:ext>
            </p:extLst>
          </p:nvPr>
        </p:nvGraphicFramePr>
        <p:xfrm>
          <a:off x="1219200" y="2583938"/>
          <a:ext cx="10170584" cy="342652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430749"/>
                <a:gridCol w="1409784"/>
                <a:gridCol w="1409784"/>
                <a:gridCol w="2920267"/>
              </a:tblGrid>
              <a:tr h="258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/>
                        <a:t>Step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 smtClean="0"/>
                        <a:t>Option 1 Date(s</a:t>
                      </a:r>
                      <a:r>
                        <a:rPr lang="en-US" sz="1400" b="1" u="none" strike="noStrike" cap="none" dirty="0"/>
                        <a:t>)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u="none" strike="noStrike" cap="none" dirty="0" smtClean="0"/>
                        <a:t>Option 2 Date(s)</a:t>
                      </a:r>
                      <a:endParaRPr lang="en-US" sz="1400" b="1" i="0" u="none" strike="noStrike" cap="none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/>
                        <a:t>Responsible Party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</a:tr>
              <a:tr h="37494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802 input (approved via the 802 EC process)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7/25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9/23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802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Reach out to other stakeholders for input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7/26 – 8/12 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9/26 </a:t>
                      </a:r>
                      <a:r>
                        <a:rPr lang="en-US" sz="1400" u="none" strike="noStrike" cap="none" dirty="0" smtClean="0"/>
                        <a:t>–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10/10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Public Affairs Team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Consolidate/edit and recirculate back to 802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smtClean="0"/>
                        <a:t>8/15 – 8/19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10/14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All inputs considered/final draft prepared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8/22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10/24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Send to SPCC for their </a:t>
                      </a:r>
                      <a:r>
                        <a:rPr lang="en-US" sz="1400" u="none" strike="noStrike" cap="none" dirty="0" smtClean="0"/>
                        <a:t>meeting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8/26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11/3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SPCC reviews/makes recommendation for approved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9/8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11/10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SPCC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Submit draft and motion to BoG for agenda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9/21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11/22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50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BoG reviews/approved to move forth to GPPC for information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smtClean="0"/>
                        <a:t>9/28</a:t>
                      </a:r>
                      <a:r>
                        <a:rPr lang="en-US" sz="1400" u="none" strike="noStrike" cap="none" baseline="0" dirty="0" smtClean="0"/>
                        <a:t> </a:t>
                      </a:r>
                      <a:r>
                        <a:rPr lang="en-US" sz="1400" u="none" strike="noStrike" cap="none" dirty="0" smtClean="0"/>
                        <a:t>– 9/29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/>
                        <a:t>12/5 </a:t>
                      </a:r>
                      <a:r>
                        <a:rPr lang="en-US" sz="1400" u="none" strike="noStrike" cap="none" dirty="0" smtClean="0"/>
                        <a:t>– 12/</a:t>
                      </a:r>
                      <a:r>
                        <a:rPr lang="en-US" sz="1400" dirty="0" smtClean="0"/>
                        <a:t>6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err="1"/>
                        <a:t>BoG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52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5720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BRAN</a:t>
            </a: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#114b, TR 103 </a:t>
            </a:r>
            <a:r>
              <a:rPr lang="en-US" sz="1400" kern="1200" dirty="0" smtClean="0">
                <a:latin typeface="+mj-lt"/>
                <a:hlinkClick r:id="rId3"/>
              </a:rPr>
              <a:t>721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2022-07-19T09:00+02:00 until </a:t>
            </a:r>
            <a:r>
              <a:rPr lang="en-US" sz="1400" kern="1200" dirty="0" smtClean="0">
                <a:latin typeface="+mj-lt"/>
              </a:rPr>
              <a:t>2022-07-19T12:15+02:00</a:t>
            </a:r>
            <a:endParaRPr lang="en-US" sz="1400" dirty="0" smtClean="0">
              <a:latin typeface="+mj-lt"/>
            </a:endParaRP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5"/>
              </a:rPr>
              <a:t>Ad </a:t>
            </a:r>
            <a:r>
              <a:rPr lang="en-US" sz="1400" kern="1200" dirty="0">
                <a:latin typeface="+mj-lt"/>
                <a:hlinkClick r:id="rId5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5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July 2022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14 July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20 April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cvent.me/Z1zqo0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Draft agenda posted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18-22/0062r0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23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US$500.00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US$700.00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28 March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www.marriott.com/event-reservations/reservation-link.mi?id=1634749149346&amp;key=GRP&amp;app=resvlink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Hotel rates: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Bird Rate: $250.00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 April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Rate: $275.00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covers all guest sleeping room costs, including internet access and service fees, but is exclusive of applicable sales/room tax, currently 3.5% (lodging tax), 5% (GST) and 9.975% (PST).</a:t>
            </a:r>
            <a:endParaRPr lang="en-GB" sz="1400" strike="sngStrik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44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2022 July Plenary from 10 July 2022 to 15 July 2022</a:t>
            </a:r>
          </a:p>
          <a:p>
            <a:pPr marL="1030288" marR="117475" lvl="2" indent="-230188" algn="just">
              <a:spcBef>
                <a:spcPts val="5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</a:rPr>
              <a:t>Two </a:t>
            </a:r>
            <a:r>
              <a:rPr lang="en-US" sz="1400" spc="-5" dirty="0">
                <a:cs typeface="Arial"/>
              </a:rPr>
              <a:t>meeting </a:t>
            </a:r>
            <a:r>
              <a:rPr lang="en-US" sz="1400" spc="-5" dirty="0" smtClean="0">
                <a:cs typeface="Arial"/>
              </a:rPr>
              <a:t>slots:  </a:t>
            </a:r>
            <a:r>
              <a:rPr lang="en-US" sz="1400" spc="-5" dirty="0">
                <a:cs typeface="Arial"/>
              </a:rPr>
              <a:t>Tuesday AM2 </a:t>
            </a:r>
            <a:r>
              <a:rPr lang="en-US" sz="1400" spc="-5" dirty="0" smtClean="0">
                <a:cs typeface="Arial"/>
              </a:rPr>
              <a:t>(1030 ET to 1230 ET) and </a:t>
            </a:r>
            <a:r>
              <a:rPr lang="en-US" sz="1400" spc="-5" dirty="0">
                <a:cs typeface="Arial"/>
              </a:rPr>
              <a:t>Thursday </a:t>
            </a:r>
            <a:r>
              <a:rPr lang="en-US" sz="1400" spc="-5" dirty="0" smtClean="0">
                <a:cs typeface="Arial"/>
              </a:rPr>
              <a:t>AM1 (0800 ET to 1000 ET)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weekly teleconference: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7 July 2022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Next 802.18/802.19 IEEE 802 Wireless Standards Frequency Table ad-hoc teleconference: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15:00 ET to 15:55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Tuesday, 26 July 2022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Call-in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info 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for plenary and teleconference calls is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available at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18-16/0038r22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or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en-US" sz="1400" b="1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4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7228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Follow-up on the IEEE SA policy statement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67820</TotalTime>
  <Words>2204</Words>
  <Application>Microsoft Office PowerPoint</Application>
  <PresentationFormat>Widescreen</PresentationFormat>
  <Paragraphs>412</Paragraphs>
  <Slides>23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Follow-up on the IEEE SA Position Statement (1)</vt:lpstr>
      <vt:lpstr>Follow-up on the IEEE SA Position Statement (2)</vt:lpstr>
      <vt:lpstr>General discussion items (1)</vt:lpstr>
      <vt:lpstr>General discussion items (2)</vt:lpstr>
      <vt:lpstr>General discussion items (3)</vt:lpstr>
      <vt:lpstr>General discussion items (4)</vt:lpstr>
      <vt:lpstr>Meeting and hotel reservation for the July 2022 Plenary (1)</vt:lpstr>
      <vt:lpstr>Meeting and hotel reservation for the July 2022 Plenary (2)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22/0068r0</dc:title>
  <dc:creator/>
  <cp:keywords>30 June 2022</cp:keywords>
  <cp:lastModifiedBy>Edward Au</cp:lastModifiedBy>
  <cp:revision>4659</cp:revision>
  <cp:lastPrinted>1601-01-01T00:00:00Z</cp:lastPrinted>
  <dcterms:created xsi:type="dcterms:W3CDTF">2016-03-03T14:54:45Z</dcterms:created>
  <dcterms:modified xsi:type="dcterms:W3CDTF">2022-06-29T18:40:18Z</dcterms:modified>
  <cp:category>IEEE 802.18 RR-TAG agenda</cp:category>
</cp:coreProperties>
</file>