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bookmarkIdSeed="4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56" r:id="rId2"/>
    <p:sldId id="876" r:id="rId3"/>
    <p:sldId id="857" r:id="rId4"/>
    <p:sldId id="329" r:id="rId5"/>
    <p:sldId id="604" r:id="rId6"/>
    <p:sldId id="624" r:id="rId7"/>
    <p:sldId id="605" r:id="rId8"/>
    <p:sldId id="843" r:id="rId9"/>
    <p:sldId id="866" r:id="rId10"/>
    <p:sldId id="845" r:id="rId11"/>
    <p:sldId id="877" r:id="rId12"/>
    <p:sldId id="855" r:id="rId13"/>
    <p:sldId id="869" r:id="rId14"/>
    <p:sldId id="878" r:id="rId15"/>
    <p:sldId id="868" r:id="rId16"/>
    <p:sldId id="879" r:id="rId17"/>
    <p:sldId id="861" r:id="rId18"/>
    <p:sldId id="871" r:id="rId19"/>
    <p:sldId id="873" r:id="rId20"/>
    <p:sldId id="880" r:id="rId21"/>
    <p:sldId id="881" r:id="rId22"/>
    <p:sldId id="856" r:id="rId23"/>
    <p:sldId id="864" r:id="rId24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olcomb, Jay" initials="HJ" lastIdx="2" clrIdx="0">
    <p:extLst>
      <p:ext uri="{19B8F6BF-5375-455C-9EA6-DF929625EA0E}">
        <p15:presenceInfo xmlns:p15="http://schemas.microsoft.com/office/powerpoint/2012/main" userId="S::jholcomb@itron.com::aee8fcb3-73df-479f-8979-0e12987586b3" providerId="AD"/>
      </p:ext>
    </p:extLst>
  </p:cmAuthor>
  <p:cmAuthor id="2" name="Al Petrick" initials="AP" lastIdx="1" clrIdx="1">
    <p:extLst>
      <p:ext uri="{19B8F6BF-5375-455C-9EA6-DF929625EA0E}">
        <p15:presenceInfo xmlns:p15="http://schemas.microsoft.com/office/powerpoint/2012/main" userId="b177fa8dd07d8d0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7C80"/>
    <a:srgbClr val="D5F4FF"/>
    <a:srgbClr val="85DFFF"/>
    <a:srgbClr val="FF9999"/>
    <a:srgbClr val="990033"/>
    <a:srgbClr val="993300"/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216" autoAdjust="0"/>
    <p:restoredTop sz="95405" autoAdjust="0"/>
  </p:normalViewPr>
  <p:slideViewPr>
    <p:cSldViewPr>
      <p:cViewPr varScale="1">
        <p:scale>
          <a:sx n="86" d="100"/>
          <a:sy n="86" d="100"/>
        </p:scale>
        <p:origin x="797" y="5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-165486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6" d="100"/>
          <a:sy n="96" d="100"/>
        </p:scale>
        <p:origin x="2370" y="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5/25/2022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dirty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646055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526438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893169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467943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235399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283045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391878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368257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135339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42067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/>
              <a:t>doc.: IEEE 802.11-16/1124r0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September 2016</a:t>
            </a: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Dorothy Stanley (HP Enterprise)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163" y="9000621"/>
            <a:ext cx="415177" cy="184666"/>
          </a:xfrm>
          <a:noFill/>
        </p:spPr>
        <p:txBody>
          <a:bodyPr/>
          <a:lstStyle/>
          <a:p>
            <a:r>
              <a:rPr lang="en-US" dirty="0"/>
              <a:t>Page </a:t>
            </a:r>
            <a:fld id="{A3D196C6-C4A5-4DEA-A136-C30BCA8401B0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13318" name="Rectangle 7"/>
          <p:cNvSpPr txBox="1">
            <a:spLocks noGrp="1" noChangeArrowheads="1"/>
          </p:cNvSpPr>
          <p:nvPr/>
        </p:nvSpPr>
        <p:spPr bwMode="auto">
          <a:xfrm>
            <a:off x="3885887" y="8830468"/>
            <a:ext cx="2972114" cy="465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643" tIns="46321" rIns="92643" bIns="46321" anchor="b"/>
          <a:lstStyle/>
          <a:p>
            <a:pPr algn="r" defTabSz="927100"/>
            <a:fld id="{79C13437-2E59-4BF7-9AFD-498D09D2BC71}" type="slidenum">
              <a:rPr lang="en-US"/>
              <a:pPr algn="r" defTabSz="927100"/>
              <a:t>2</a:t>
            </a:fld>
            <a:endParaRPr lang="en-US" dirty="0"/>
          </a:p>
        </p:txBody>
      </p:sp>
      <p:sp>
        <p:nvSpPr>
          <p:cNvPr id="133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4963" y="698500"/>
            <a:ext cx="6189662" cy="3482975"/>
          </a:xfrm>
          <a:ln/>
        </p:spPr>
      </p:sp>
      <p:sp>
        <p:nvSpPr>
          <p:cNvPr id="133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343" y="4416029"/>
            <a:ext cx="5027316" cy="4182267"/>
          </a:xfrm>
          <a:noFill/>
          <a:ln/>
        </p:spPr>
        <p:txBody>
          <a:bodyPr lIns="92643" tIns="46321" rIns="92643" bIns="46321"/>
          <a:lstStyle/>
          <a:p>
            <a:pPr defTabSz="91440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512180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21303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/>
              <a:t>doc.: IEEE 802.11-16/1124r0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September 2016</a:t>
            </a: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Dorothy Stanley (HP Enterprise)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163" y="9000621"/>
            <a:ext cx="415177" cy="184666"/>
          </a:xfrm>
          <a:noFill/>
        </p:spPr>
        <p:txBody>
          <a:bodyPr/>
          <a:lstStyle/>
          <a:p>
            <a:r>
              <a:rPr lang="en-US" dirty="0"/>
              <a:t>Page </a:t>
            </a:r>
            <a:fld id="{A3D196C6-C4A5-4DEA-A136-C30BCA8401B0}" type="slidenum">
              <a:rPr lang="en-US"/>
              <a:pPr/>
              <a:t>3</a:t>
            </a:fld>
            <a:endParaRPr lang="en-US" dirty="0"/>
          </a:p>
        </p:txBody>
      </p:sp>
      <p:sp>
        <p:nvSpPr>
          <p:cNvPr id="13318" name="Rectangle 7"/>
          <p:cNvSpPr txBox="1">
            <a:spLocks noGrp="1" noChangeArrowheads="1"/>
          </p:cNvSpPr>
          <p:nvPr/>
        </p:nvSpPr>
        <p:spPr bwMode="auto">
          <a:xfrm>
            <a:off x="3885887" y="8830468"/>
            <a:ext cx="2972114" cy="465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643" tIns="46321" rIns="92643" bIns="46321" anchor="b"/>
          <a:lstStyle/>
          <a:p>
            <a:pPr algn="r" defTabSz="927100"/>
            <a:fld id="{79C13437-2E59-4BF7-9AFD-498D09D2BC71}" type="slidenum">
              <a:rPr lang="en-US"/>
              <a:pPr algn="r" defTabSz="927100"/>
              <a:t>3</a:t>
            </a:fld>
            <a:endParaRPr lang="en-US" dirty="0"/>
          </a:p>
        </p:txBody>
      </p:sp>
      <p:sp>
        <p:nvSpPr>
          <p:cNvPr id="133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4963" y="698500"/>
            <a:ext cx="6189662" cy="3482975"/>
          </a:xfrm>
          <a:ln/>
        </p:spPr>
      </p:sp>
      <p:sp>
        <p:nvSpPr>
          <p:cNvPr id="133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343" y="4416029"/>
            <a:ext cx="5027316" cy="4182267"/>
          </a:xfrm>
          <a:noFill/>
          <a:ln/>
        </p:spPr>
        <p:txBody>
          <a:bodyPr lIns="92643" tIns="46321" rIns="92643" bIns="46321"/>
          <a:lstStyle/>
          <a:p>
            <a:pPr defTabSz="91440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775642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/>
              <a:t>doc.: IEEE 802.11-16/1124r0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September 2016</a:t>
            </a: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Dorothy Stanley (HP Enterprise)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163" y="9000621"/>
            <a:ext cx="415177" cy="184666"/>
          </a:xfrm>
          <a:noFill/>
        </p:spPr>
        <p:txBody>
          <a:bodyPr/>
          <a:lstStyle/>
          <a:p>
            <a:r>
              <a:rPr lang="en-US" dirty="0"/>
              <a:t>Page </a:t>
            </a:r>
            <a:fld id="{A3D196C6-C4A5-4DEA-A136-C30BCA8401B0}" type="slidenum">
              <a:rPr lang="en-US"/>
              <a:pPr/>
              <a:t>4</a:t>
            </a:fld>
            <a:endParaRPr lang="en-US" dirty="0"/>
          </a:p>
        </p:txBody>
      </p:sp>
      <p:sp>
        <p:nvSpPr>
          <p:cNvPr id="13318" name="Rectangle 7"/>
          <p:cNvSpPr txBox="1">
            <a:spLocks noGrp="1" noChangeArrowheads="1"/>
          </p:cNvSpPr>
          <p:nvPr/>
        </p:nvSpPr>
        <p:spPr bwMode="auto">
          <a:xfrm>
            <a:off x="3885887" y="8830468"/>
            <a:ext cx="2972114" cy="465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643" tIns="46321" rIns="92643" bIns="46321" anchor="b"/>
          <a:lstStyle/>
          <a:p>
            <a:pPr algn="r" defTabSz="927100"/>
            <a:fld id="{79C13437-2E59-4BF7-9AFD-498D09D2BC71}" type="slidenum">
              <a:rPr lang="en-US"/>
              <a:pPr algn="r" defTabSz="927100"/>
              <a:t>4</a:t>
            </a:fld>
            <a:endParaRPr lang="en-US" dirty="0"/>
          </a:p>
        </p:txBody>
      </p:sp>
      <p:sp>
        <p:nvSpPr>
          <p:cNvPr id="133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4963" y="698500"/>
            <a:ext cx="6189662" cy="3482975"/>
          </a:xfrm>
          <a:ln/>
        </p:spPr>
      </p:sp>
      <p:sp>
        <p:nvSpPr>
          <p:cNvPr id="133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343" y="4416029"/>
            <a:ext cx="5027316" cy="4182267"/>
          </a:xfrm>
          <a:noFill/>
          <a:ln/>
        </p:spPr>
        <p:txBody>
          <a:bodyPr lIns="92643" tIns="46321" rIns="92643" bIns="46321"/>
          <a:lstStyle/>
          <a:p>
            <a:pPr defTabSz="91440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46385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91332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11488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821828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999364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03154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5689601" y="6475414"/>
            <a:ext cx="808567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Edward Au (Huawei)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14400" y="304800"/>
            <a:ext cx="3048000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May 2022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>
          <a:xfrm>
            <a:off x="912285" y="382970"/>
            <a:ext cx="2948516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May 2022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Edward Au (Huawei)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>
          <a:xfrm>
            <a:off x="5588001" y="6475414"/>
            <a:ext cx="910167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12285" y="382970"/>
            <a:ext cx="2948516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May 2022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12000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Edward Au (Huawei)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588001" y="6475414"/>
            <a:ext cx="91016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861484" y="628628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4" y="6475413"/>
            <a:ext cx="479298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Agenda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534117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802.18-22/0056r0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5" r:id="rId2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png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8/dcn/22/18-22-0052-00-0000-teleconference-minutes-5-may-2022.docx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8/dcn/22/18-22-0035-15-0000-status-of-ongoing-consultations-and-tag-documents-for-approval.docx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fcc.gov/public/attachments/DOC-383460A1.pdf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hyperlink" Target="https://docs.fcc.gov/public/attachments/DA-22-456A1.pdf" TargetMode="Externa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soumu.go.jp/menu_news/s-news/01kiban12_02000143.html" TargetMode="External"/><Relationship Id="rId3" Type="http://schemas.openxmlformats.org/officeDocument/2006/relationships/hyperlink" Target="https://www.apt.int/2022-APG23-4" TargetMode="External"/><Relationship Id="rId7" Type="http://schemas.openxmlformats.org/officeDocument/2006/relationships/hyperlink" Target="https://www.ofca.gov.hk/filemanager/ofca/common/Industry/broadcasting/hk_freq_table_en.pdf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candy-goat-77f.notion.site/EWAO-Series-WiFi-6E-Overview-and-Use-Cases-ewao01-01-19-May-2022-bcb92be23ad9429794ee39b3483dc843" TargetMode="External"/><Relationship Id="rId5" Type="http://schemas.openxmlformats.org/officeDocument/2006/relationships/hyperlink" Target="https://aptwebdialogue.site/ewao" TargetMode="External"/><Relationship Id="rId4" Type="http://schemas.openxmlformats.org/officeDocument/2006/relationships/hyperlink" Target="https://www.apt.int/sites/default/files/2022/04/CALENDAR_OF_APT_ACTIVITIES_FOR_THE_YEAR_2022-v1.6b.pdf" TargetMode="External"/><Relationship Id="rId9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8/dcn/22/18-22-0009-00-0000-ieee-802-wireless-standards-table-of-frequency-ranges.xlsx%20.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hyperlink" Target="https://mentor.ieee.org/802.18/dcn/22/18-22-0050-00-0000-comment-spreadsheet-of-ieee-802-wireless-standards-table-of-frequency-ranges.xlsx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ieeesa.webex.com/ieeesa/j.php?MTID=m0e5ca6cea1f0fdf0a4c719c129c4148b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cvent.me/Z1zqo0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arriott.com/event-reservations/reservation-link.mi?id=1634749149346&amp;key=GRP&amp;app=resvlink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eee802.org/18/RRTAG_Voters.pdf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hyperlink" Target="https://mentor.ieee.org/802-ec/documents?is_dcn=207&amp;is_year=2021" TargetMode="Externa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cvent.me/PvDkQV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hilton.com/en/attend-my-event/ieee802wireless2022earlybird/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8/dcn/16/18-16-0038-20-0000-teleconference-call-in-info.pptx" TargetMode="Externa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standards.ieee.org/about/policies/opman/" TargetMode="External"/><Relationship Id="rId3" Type="http://schemas.openxmlformats.org/officeDocument/2006/relationships/hyperlink" Target="https://standards.ieee.org/faqs/affiliation/" TargetMode="External"/><Relationship Id="rId7" Type="http://schemas.openxmlformats.org/officeDocument/2006/relationships/hyperlink" Target="https://standards.ieee.org/faqs/copyrights/#1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standards.ieee.org/about/sasb/patcom/materials.html" TargetMode="External"/><Relationship Id="rId5" Type="http://schemas.openxmlformats.org/officeDocument/2006/relationships/hyperlink" Target="http://www.ieee802.org/devdocs.shtml" TargetMode="External"/><Relationship Id="rId4" Type="http://schemas.openxmlformats.org/officeDocument/2006/relationships/hyperlink" Target="https://standards.ieee.org/wp-content/uploads/2022/02/antitrust.pdf" TargetMode="External"/><Relationship Id="rId9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standards.ieee.org/wp-content/uploads/2022/02/antitrust.pdf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hyperlink" Target="mailto:patcom@ieee.org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eee.org/content/dam/ieee-org/ieee/web/org/about/ieee_code_of_conduct.pdf" TargetMode="External"/><Relationship Id="rId2" Type="http://schemas.openxmlformats.org/officeDocument/2006/relationships/hyperlink" Target="https://www.ieee.org/about/corporate/governance/p7-8.html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hyperlink" Target="http://www.ieee.org/about/corporate/governance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standards.ieee.org/about/policies/bylaws/" TargetMode="Externa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standards.ieee.org/about/policies/bylaws/" TargetMode="Externa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896949" y="336550"/>
            <a:ext cx="2303451" cy="273050"/>
          </a:xfrm>
        </p:spPr>
        <p:txBody>
          <a:bodyPr/>
          <a:lstStyle/>
          <a:p>
            <a:r>
              <a:rPr lang="en-US" dirty="0" smtClean="0"/>
              <a:t>May </a:t>
            </a:r>
            <a:r>
              <a:rPr lang="en-US" dirty="0"/>
              <a:t>2022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3505200" y="1435894"/>
            <a:ext cx="7772400" cy="1066800"/>
          </a:xfrm>
          <a:ln/>
        </p:spPr>
        <p:txBody>
          <a:bodyPr/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>
                <a:latin typeface="Times New Roman" charset="0"/>
              </a:rPr>
              <a:t>IEEE 802.18 RR-TAG</a:t>
            </a:r>
            <a:br>
              <a:rPr lang="en-US" dirty="0">
                <a:latin typeface="Times New Roman" charset="0"/>
              </a:rPr>
            </a:br>
            <a:r>
              <a:rPr lang="en-US" dirty="0">
                <a:latin typeface="Times New Roman" charset="0"/>
              </a:rPr>
              <a:t>Weekly Teleconference Agenda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505200" y="2502694"/>
            <a:ext cx="7772400" cy="771524"/>
          </a:xfrm>
          <a:ln/>
        </p:spPr>
        <p:txBody>
          <a:bodyPr/>
          <a:lstStyle/>
          <a:p>
            <a:pPr algn="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 </a:t>
            </a:r>
            <a:r>
              <a:rPr lang="en-GB" sz="2000" b="0" dirty="0" smtClean="0"/>
              <a:t>26 May 2022</a:t>
            </a:r>
            <a:endParaRPr lang="en-GB" sz="2000" b="0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3124200" y="4341018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b="1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9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4407336"/>
              </p:ext>
            </p:extLst>
          </p:nvPr>
        </p:nvGraphicFramePr>
        <p:xfrm>
          <a:off x="3105150" y="4724400"/>
          <a:ext cx="8772525" cy="2962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81" name="Document" r:id="rId4" imgW="8255656" imgH="2794721" progId="Word.Document.8">
                  <p:embed/>
                </p:oleObj>
              </mc:Choice>
              <mc:Fallback>
                <p:oleObj name="Document" r:id="rId4" imgW="8255656" imgH="2794721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05150" y="4724400"/>
                        <a:ext cx="8772525" cy="2962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" name="Picture 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May 2022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Administrative motions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5587"/>
            <a:ext cx="10551584" cy="4113213"/>
          </a:xfrm>
        </p:spPr>
        <p:txBody>
          <a:bodyPr/>
          <a:lstStyle/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Motion #1:  To approve the agenda as presented on the previous slide.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Moved</a:t>
            </a:r>
            <a:r>
              <a:rPr lang="en-US" sz="1600" spc="-5" dirty="0" smtClean="0">
                <a:latin typeface="+mj-lt"/>
                <a:cs typeface="Arial"/>
              </a:rPr>
              <a:t>: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Seconded</a:t>
            </a:r>
            <a:r>
              <a:rPr lang="en-US" sz="1600" spc="-5" dirty="0" smtClean="0">
                <a:latin typeface="+mj-lt"/>
                <a:cs typeface="Arial"/>
              </a:rPr>
              <a:t>: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Discussion</a:t>
            </a:r>
            <a:r>
              <a:rPr lang="en-US" sz="1600" spc="-5" dirty="0" smtClean="0">
                <a:latin typeface="+mj-lt"/>
                <a:cs typeface="Arial"/>
              </a:rPr>
              <a:t>: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Vote</a:t>
            </a:r>
            <a:r>
              <a:rPr lang="en-US" sz="1600" spc="-5" dirty="0" smtClean="0">
                <a:latin typeface="+mj-lt"/>
                <a:cs typeface="Arial"/>
              </a:rPr>
              <a:t>:</a:t>
            </a:r>
            <a:endParaRPr lang="en-US" sz="16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+mj-lt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Motion #2:  To approve the </a:t>
            </a:r>
            <a:r>
              <a:rPr lang="en-US" sz="1800" spc="-5" dirty="0" smtClean="0">
                <a:latin typeface="+mj-lt"/>
                <a:cs typeface="Arial"/>
              </a:rPr>
              <a:t>weekly meeting </a:t>
            </a:r>
            <a:r>
              <a:rPr lang="en-US" sz="1800" spc="-5" dirty="0">
                <a:latin typeface="+mj-lt"/>
                <a:cs typeface="Arial"/>
              </a:rPr>
              <a:t>minutes of the </a:t>
            </a:r>
            <a:r>
              <a:rPr lang="en-US" sz="1800" spc="-5" dirty="0" smtClean="0">
                <a:latin typeface="+mj-lt"/>
                <a:cs typeface="Arial"/>
              </a:rPr>
              <a:t>5 May 2022 RR-TAG </a:t>
            </a:r>
            <a:r>
              <a:rPr lang="en-US" sz="1800" spc="-5" dirty="0">
                <a:latin typeface="+mj-lt"/>
                <a:cs typeface="Arial"/>
              </a:rPr>
              <a:t>call as shown in the document </a:t>
            </a:r>
            <a:r>
              <a:rPr lang="en-US" sz="1800" spc="-5" dirty="0" smtClean="0">
                <a:latin typeface="+mj-lt"/>
                <a:cs typeface="Arial"/>
                <a:hlinkClick r:id="rId3"/>
              </a:rPr>
              <a:t>18-22/0052r0</a:t>
            </a:r>
            <a:r>
              <a:rPr lang="en-US" sz="1800" spc="-5" dirty="0" smtClean="0">
                <a:latin typeface="+mj-lt"/>
                <a:cs typeface="Arial"/>
              </a:rPr>
              <a:t>, </a:t>
            </a:r>
            <a:r>
              <a:rPr lang="en-US" sz="1800" spc="-5" dirty="0">
                <a:latin typeface="+mj-lt"/>
                <a:cs typeface="Arial"/>
              </a:rPr>
              <a:t>with editorial privilege for the 802.18 Chair. 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Moved</a:t>
            </a:r>
            <a:r>
              <a:rPr lang="en-US" sz="1600" spc="-5" dirty="0" smtClean="0">
                <a:latin typeface="+mj-lt"/>
                <a:cs typeface="Arial"/>
              </a:rPr>
              <a:t>: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Seconded</a:t>
            </a:r>
            <a:r>
              <a:rPr lang="en-US" sz="1600" spc="-5" dirty="0" smtClean="0">
                <a:latin typeface="+mj-lt"/>
                <a:cs typeface="Arial"/>
              </a:rPr>
              <a:t>: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Discussion</a:t>
            </a:r>
            <a:r>
              <a:rPr lang="en-US" sz="1600" spc="-5" dirty="0" smtClean="0">
                <a:latin typeface="+mj-lt"/>
                <a:cs typeface="Arial"/>
              </a:rPr>
              <a:t>: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Vote</a:t>
            </a:r>
            <a:r>
              <a:rPr lang="en-US" sz="1600" spc="-5" dirty="0" smtClean="0">
                <a:latin typeface="+mj-lt"/>
                <a:cs typeface="Arial"/>
              </a:rPr>
              <a:t>:</a:t>
            </a: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7054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Status of </a:t>
            </a:r>
            <a:r>
              <a:rPr lang="en-US" sz="2800">
                <a:solidFill>
                  <a:srgbClr val="0070C0"/>
                </a:solidFill>
              </a:rPr>
              <a:t>ongoing </a:t>
            </a:r>
            <a:r>
              <a:rPr lang="en-US" sz="2800" smtClean="0">
                <a:solidFill>
                  <a:srgbClr val="0070C0"/>
                </a:solidFill>
              </a:rPr>
              <a:t>consultations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495800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Tracking document:  </a:t>
            </a:r>
            <a:r>
              <a:rPr lang="en-US" sz="1800" spc="-5" dirty="0" smtClean="0">
                <a:solidFill>
                  <a:srgbClr val="FF0000"/>
                </a:solidFill>
                <a:latin typeface="+mj-lt"/>
                <a:cs typeface="Arial"/>
                <a:hlinkClick r:id="rId3"/>
              </a:rPr>
              <a:t>18-22/0035r15</a:t>
            </a:r>
            <a:endParaRPr lang="en-US" sz="18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230188" marR="117475" indent="-230188" algn="just">
              <a:spcBef>
                <a:spcPts val="18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Pending </a:t>
            </a:r>
            <a:r>
              <a:rPr lang="en-US" sz="1800" spc="-5" dirty="0" smtClean="0">
                <a:cs typeface="Arial"/>
              </a:rPr>
              <a:t>for </a:t>
            </a:r>
            <a:r>
              <a:rPr lang="en-US" sz="1800" spc="-5" dirty="0">
                <a:cs typeface="Arial"/>
              </a:rPr>
              <a:t>interested members to prepare response in the order of submission deadline:</a:t>
            </a: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solidFill>
                  <a:srgbClr val="FF0000"/>
                </a:solidFill>
                <a:cs typeface="Arial"/>
              </a:rPr>
              <a:t>Internal deadline today</a:t>
            </a: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 smtClean="0">
                <a:solidFill>
                  <a:srgbClr val="FF0000"/>
                </a:solidFill>
                <a:cs typeface="Arial"/>
              </a:rPr>
              <a:t>FCC </a:t>
            </a:r>
            <a:r>
              <a:rPr lang="en-US" sz="1400" spc="-5" dirty="0">
                <a:solidFill>
                  <a:srgbClr val="FF0000"/>
                </a:solidFill>
                <a:cs typeface="Arial"/>
              </a:rPr>
              <a:t>OET </a:t>
            </a:r>
            <a:r>
              <a:rPr lang="en-US" sz="1400" spc="-5" dirty="0" smtClean="0">
                <a:solidFill>
                  <a:srgbClr val="FF0000"/>
                </a:solidFill>
                <a:cs typeface="Arial"/>
              </a:rPr>
              <a:t>seeks comment following </a:t>
            </a:r>
            <a:r>
              <a:rPr lang="en-US" sz="1400" spc="-5" dirty="0">
                <a:solidFill>
                  <a:srgbClr val="FF0000"/>
                </a:solidFill>
                <a:cs typeface="Arial"/>
              </a:rPr>
              <a:t>Court </a:t>
            </a:r>
            <a:r>
              <a:rPr lang="en-US" sz="1400" spc="-5" dirty="0" smtClean="0">
                <a:solidFill>
                  <a:srgbClr val="FF0000"/>
                </a:solidFill>
                <a:cs typeface="Arial"/>
              </a:rPr>
              <a:t>remand </a:t>
            </a:r>
            <a:r>
              <a:rPr lang="en-US" sz="1400" spc="-5" dirty="0">
                <a:solidFill>
                  <a:srgbClr val="FF0000"/>
                </a:solidFill>
                <a:cs typeface="Arial"/>
              </a:rPr>
              <a:t>of 6 GHz </a:t>
            </a:r>
            <a:r>
              <a:rPr lang="en-US" sz="1400" spc="-5" dirty="0" smtClean="0">
                <a:solidFill>
                  <a:srgbClr val="FF0000"/>
                </a:solidFill>
                <a:cs typeface="Arial"/>
              </a:rPr>
              <a:t>band order (Reply comment due)</a:t>
            </a: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solidFill>
                  <a:schemeClr val="tx1"/>
                </a:solidFill>
                <a:cs typeface="Arial"/>
              </a:rPr>
              <a:t>Internal deadline on 9 June 2022</a:t>
            </a:r>
            <a:r>
              <a:rPr lang="en-US" sz="1600" spc="-5" dirty="0" smtClean="0">
                <a:solidFill>
                  <a:schemeClr val="tx1"/>
                </a:solidFill>
                <a:cs typeface="Arial"/>
              </a:rPr>
              <a:t>:</a:t>
            </a:r>
            <a:endParaRPr lang="en-US" sz="1400" spc="-5" dirty="0" smtClean="0">
              <a:solidFill>
                <a:schemeClr val="tx1"/>
              </a:solidFill>
              <a:cs typeface="Arial"/>
            </a:endParaRP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 smtClean="0">
                <a:solidFill>
                  <a:schemeClr val="tx1"/>
                </a:solidFill>
                <a:cs typeface="Arial"/>
              </a:rPr>
              <a:t>FCC </a:t>
            </a:r>
            <a:r>
              <a:rPr lang="en-US" sz="1400" spc="-5" dirty="0">
                <a:solidFill>
                  <a:schemeClr val="tx1"/>
                </a:solidFill>
                <a:cs typeface="Arial"/>
              </a:rPr>
              <a:t>Notice of Inquiry: </a:t>
            </a:r>
            <a:r>
              <a:rPr lang="en-US" sz="1400" spc="-5" dirty="0" smtClean="0">
                <a:solidFill>
                  <a:schemeClr val="tx1"/>
                </a:solidFill>
                <a:cs typeface="Arial"/>
              </a:rPr>
              <a:t> </a:t>
            </a:r>
            <a:r>
              <a:rPr lang="en-GB" sz="1400" dirty="0" smtClean="0">
                <a:solidFill>
                  <a:schemeClr val="tx1"/>
                </a:solidFill>
              </a:rPr>
              <a:t>Promoting </a:t>
            </a:r>
            <a:r>
              <a:rPr lang="en-GB" sz="1400" dirty="0">
                <a:solidFill>
                  <a:schemeClr val="tx1"/>
                </a:solidFill>
              </a:rPr>
              <a:t>Efficient Use of Spectrum through Improved Receiver Interference Immunity </a:t>
            </a:r>
            <a:r>
              <a:rPr lang="en-GB" sz="1400" dirty="0" smtClean="0">
                <a:solidFill>
                  <a:schemeClr val="tx1"/>
                </a:solidFill>
              </a:rPr>
              <a:t>Performance</a:t>
            </a:r>
            <a:r>
              <a:rPr lang="en-US" sz="1400" spc="-5" dirty="0" smtClean="0">
                <a:solidFill>
                  <a:schemeClr val="tx1"/>
                </a:solidFill>
                <a:cs typeface="Arial"/>
              </a:rPr>
              <a:t> (Comment due)</a:t>
            </a: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>
                <a:solidFill>
                  <a:schemeClr val="tx1"/>
                </a:solidFill>
                <a:cs typeface="Arial"/>
              </a:rPr>
              <a:t>Japan MIC: </a:t>
            </a:r>
            <a:r>
              <a:rPr lang="en-US" sz="1400" spc="-5" dirty="0" smtClean="0">
                <a:solidFill>
                  <a:schemeClr val="tx1"/>
                </a:solidFill>
                <a:cs typeface="Arial"/>
              </a:rPr>
              <a:t> Call </a:t>
            </a:r>
            <a:r>
              <a:rPr lang="en-US" sz="1400" spc="-5" dirty="0">
                <a:solidFill>
                  <a:schemeClr val="tx1"/>
                </a:solidFill>
                <a:cs typeface="Arial"/>
              </a:rPr>
              <a:t>for opinions on draft ministerial ordinances to partially revise the rules for wireless equipment</a:t>
            </a:r>
            <a:endParaRPr lang="en-US" sz="1400" spc="-5" dirty="0" smtClean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solidFill>
                  <a:schemeClr val="tx1"/>
                </a:solidFill>
                <a:cs typeface="Arial"/>
              </a:rPr>
              <a:t>Internal deadline on </a:t>
            </a:r>
            <a:r>
              <a:rPr lang="en-US" sz="1600" spc="-5" dirty="0" smtClean="0">
                <a:solidFill>
                  <a:schemeClr val="tx1"/>
                </a:solidFill>
                <a:cs typeface="Arial"/>
              </a:rPr>
              <a:t>16 June </a:t>
            </a:r>
            <a:r>
              <a:rPr lang="en-US" sz="1600" spc="-5" dirty="0">
                <a:solidFill>
                  <a:schemeClr val="tx1"/>
                </a:solidFill>
                <a:cs typeface="Arial"/>
              </a:rPr>
              <a:t>2022:</a:t>
            </a: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 smtClean="0">
                <a:solidFill>
                  <a:schemeClr val="tx1"/>
                </a:solidFill>
                <a:cs typeface="Arial"/>
              </a:rPr>
              <a:t>UK </a:t>
            </a:r>
            <a:r>
              <a:rPr lang="en-US" sz="1400" spc="-5" dirty="0" err="1" smtClean="0">
                <a:solidFill>
                  <a:schemeClr val="tx1"/>
                </a:solidFill>
                <a:cs typeface="Arial"/>
              </a:rPr>
              <a:t>Ofcom</a:t>
            </a:r>
            <a:r>
              <a:rPr lang="en-US" sz="1400" spc="-5" dirty="0" smtClean="0">
                <a:solidFill>
                  <a:schemeClr val="tx1"/>
                </a:solidFill>
                <a:cs typeface="Arial"/>
              </a:rPr>
              <a:t> consultation on </a:t>
            </a:r>
            <a:r>
              <a:rPr lang="en-GB" sz="1400" dirty="0" smtClean="0"/>
              <a:t>proposals </a:t>
            </a:r>
            <a:r>
              <a:rPr lang="en-GB" sz="1400" dirty="0"/>
              <a:t>to amend the authorisation conditions for the use of certain Short-Range </a:t>
            </a:r>
            <a:r>
              <a:rPr lang="en-GB" sz="1400" dirty="0" smtClean="0"/>
              <a:t>Devices</a:t>
            </a:r>
            <a:endParaRPr lang="en-US" sz="1400" spc="-5" dirty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solidFill>
                  <a:schemeClr val="tx1"/>
                </a:solidFill>
                <a:cs typeface="Arial"/>
              </a:rPr>
              <a:t>Internal deadline on </a:t>
            </a:r>
            <a:r>
              <a:rPr lang="en-US" sz="1600" spc="-5" dirty="0" smtClean="0">
                <a:solidFill>
                  <a:schemeClr val="tx1"/>
                </a:solidFill>
                <a:cs typeface="Arial"/>
              </a:rPr>
              <a:t>30 June 2022:</a:t>
            </a:r>
            <a:endParaRPr lang="en-US" sz="1600" spc="-5" dirty="0">
              <a:solidFill>
                <a:schemeClr val="tx1"/>
              </a:solidFill>
              <a:cs typeface="Arial"/>
            </a:endParaRP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 smtClean="0">
                <a:solidFill>
                  <a:schemeClr val="tx1"/>
                </a:solidFill>
                <a:cs typeface="Arial"/>
              </a:rPr>
              <a:t>Canada RABC consultation on ISED Radio Standards Specifications, RSS-248, issue 2</a:t>
            </a: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 smtClean="0">
                <a:solidFill>
                  <a:schemeClr val="tx1"/>
                </a:solidFill>
                <a:cs typeface="Arial"/>
              </a:rPr>
              <a:t>Canada RABC consultation on ISED Database Specifications, DSB-06, issue 1</a:t>
            </a: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/>
              <a:t>Canada RABC consultation on ISED </a:t>
            </a:r>
            <a:r>
              <a:rPr lang="en-US" sz="1400" dirty="0"/>
              <a:t>Application Procedures, CPC-4-1-01, issue </a:t>
            </a:r>
            <a:r>
              <a:rPr lang="en-US" sz="1400" dirty="0" smtClean="0"/>
              <a:t>2</a:t>
            </a:r>
            <a:endParaRPr lang="en-US" sz="1400" spc="-5" dirty="0" smtClean="0">
              <a:solidFill>
                <a:schemeClr val="tx1"/>
              </a:solidFill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May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07220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12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May </a:t>
            </a:r>
            <a:r>
              <a:rPr lang="en-US" dirty="0"/>
              <a:t>2022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General discussion </a:t>
            </a:r>
            <a:r>
              <a:rPr lang="en-US" sz="2800" dirty="0" smtClean="0">
                <a:solidFill>
                  <a:srgbClr val="0070C0"/>
                </a:solidFill>
              </a:rPr>
              <a:t>items (1)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113213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EU</a:t>
            </a:r>
            <a:endParaRPr lang="en-US" sz="1800" spc="-5" dirty="0">
              <a:latin typeface="+mj-lt"/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ETSI BRAN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CEPT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latin typeface="+mj-lt"/>
                <a:cs typeface="Arial"/>
              </a:rPr>
              <a:t>UK </a:t>
            </a:r>
            <a:r>
              <a:rPr lang="en-US" sz="1800" spc="-5" dirty="0" err="1" smtClean="0">
                <a:solidFill>
                  <a:schemeClr val="tx1"/>
                </a:solidFill>
                <a:latin typeface="+mj-lt"/>
                <a:cs typeface="Arial"/>
              </a:rPr>
              <a:t>Ofcom</a:t>
            </a:r>
            <a:endParaRPr lang="en-US" sz="180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latin typeface="+mj-lt"/>
                <a:cs typeface="Arial"/>
              </a:rPr>
              <a:t>Other countries/regions</a:t>
            </a: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 smtClean="0">
              <a:solidFill>
                <a:srgbClr val="FF0000"/>
              </a:solidFill>
              <a:latin typeface="+mj-lt"/>
              <a:cs typeface="Arial"/>
            </a:endParaRPr>
          </a:p>
          <a:p>
            <a:pPr marL="0" marR="117475" indent="0" algn="just">
              <a:buClr>
                <a:srgbClr val="FF0000"/>
              </a:buClr>
              <a:tabLst>
                <a:tab pos="230188" algn="l"/>
              </a:tabLst>
            </a:pPr>
            <a:endParaRPr lang="en-US" sz="1800" spc="-5" dirty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5302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13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May 2022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General discussion </a:t>
            </a:r>
            <a:r>
              <a:rPr lang="en-US" sz="2800" dirty="0" smtClean="0">
                <a:solidFill>
                  <a:srgbClr val="0070C0"/>
                </a:solidFill>
              </a:rPr>
              <a:t>items (2)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113213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Americas</a:t>
            </a:r>
            <a:endParaRPr lang="en-US" sz="1800" spc="-5" dirty="0">
              <a:latin typeface="+mj-lt"/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USA FCC</a:t>
            </a: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 smtClean="0"/>
              <a:t>The next Open Meeting is </a:t>
            </a:r>
            <a:r>
              <a:rPr lang="en-US" sz="1600" dirty="0" smtClean="0">
                <a:hlinkClick r:id="rId3"/>
              </a:rPr>
              <a:t>scheduled</a:t>
            </a:r>
            <a:r>
              <a:rPr lang="en-US" sz="1600" dirty="0" smtClean="0"/>
              <a:t> at 10:30am ET on 8 June 2022.</a:t>
            </a: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solidFill>
                  <a:schemeClr val="tx1"/>
                </a:solidFill>
                <a:cs typeface="Arial"/>
              </a:rPr>
              <a:t>The next </a:t>
            </a:r>
            <a:r>
              <a:rPr lang="en-US" sz="1600" dirty="0"/>
              <a:t>Technological Advisory Council meeting is </a:t>
            </a:r>
            <a:r>
              <a:rPr lang="en-US" sz="1600" dirty="0">
                <a:hlinkClick r:id="rId4"/>
              </a:rPr>
              <a:t>scheduled</a:t>
            </a:r>
            <a:r>
              <a:rPr lang="en-US" sz="1600" dirty="0"/>
              <a:t> at 10:00am ET on 9 June 2022</a:t>
            </a:r>
            <a:r>
              <a:rPr lang="en-US" sz="1600" dirty="0" smtClean="0"/>
              <a:t>.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Canada ISED and Canada RABC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Other countries/regions</a:t>
            </a:r>
            <a:endParaRPr lang="en-US" sz="18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 smtClean="0">
              <a:solidFill>
                <a:srgbClr val="FF0000"/>
              </a:solidFill>
              <a:latin typeface="+mj-lt"/>
              <a:cs typeface="Arial"/>
            </a:endParaRPr>
          </a:p>
          <a:p>
            <a:pPr marL="0" marR="117475" indent="0" algn="just">
              <a:buClr>
                <a:srgbClr val="FF0000"/>
              </a:buClr>
              <a:tabLst>
                <a:tab pos="230188" algn="l"/>
              </a:tabLst>
            </a:pPr>
            <a:endParaRPr lang="en-US" sz="1800" spc="-5" dirty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1123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14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General discussion </a:t>
            </a:r>
            <a:r>
              <a:rPr lang="en-US" sz="2800" dirty="0" smtClean="0">
                <a:solidFill>
                  <a:srgbClr val="0070C0"/>
                </a:solidFill>
              </a:rPr>
              <a:t>items (3)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928587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Asia Pacific</a:t>
            </a:r>
            <a:endParaRPr lang="en-US" sz="1800" spc="-5" dirty="0">
              <a:latin typeface="+mj-lt"/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latin typeface="+mj-lt"/>
                <a:cs typeface="Arial"/>
              </a:rPr>
              <a:t>APT</a:t>
            </a: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 smtClean="0"/>
              <a:t>Future meetings of interest:</a:t>
            </a:r>
          </a:p>
          <a:p>
            <a:pPr marL="1487488" marR="117475" lvl="3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/>
              <a:t>The </a:t>
            </a:r>
            <a:r>
              <a:rPr lang="en-US" sz="1400" dirty="0"/>
              <a:t>4th Meeting of the APT Conference Preparatory Group for WRC-23 (APG23-4) </a:t>
            </a:r>
            <a:r>
              <a:rPr lang="en-US" sz="1400" dirty="0" smtClean="0"/>
              <a:t>is </a:t>
            </a:r>
            <a:r>
              <a:rPr lang="en-US" sz="1400" dirty="0" smtClean="0">
                <a:hlinkClick r:id="rId3"/>
              </a:rPr>
              <a:t>scheduled</a:t>
            </a:r>
            <a:r>
              <a:rPr lang="en-US" sz="1400" dirty="0" smtClean="0"/>
              <a:t> as a hybrid event from 15 to 20 August 2022, in Bangkok, Thailand.</a:t>
            </a:r>
          </a:p>
          <a:p>
            <a:pPr marL="1487488" marR="117475" lvl="3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/>
              <a:t>The 30th Meeting of APT Wireless Group (AWG-30</a:t>
            </a:r>
            <a:r>
              <a:rPr lang="en-US" sz="1400" dirty="0" smtClean="0"/>
              <a:t>) is </a:t>
            </a:r>
            <a:r>
              <a:rPr lang="en-US" sz="1400" dirty="0" smtClean="0">
                <a:hlinkClick r:id="rId4"/>
              </a:rPr>
              <a:t>scheduled</a:t>
            </a:r>
            <a:r>
              <a:rPr lang="en-US" sz="1400" dirty="0" smtClean="0"/>
              <a:t> as a hybrid event from 5 to 9 September 2022.</a:t>
            </a: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 smtClean="0">
                <a:solidFill>
                  <a:schemeClr val="tx1"/>
                </a:solidFill>
              </a:rPr>
              <a:t>Webinars “Expanding Wireless Access Opportunity” (19 May, 2 June, 23 June 2022)</a:t>
            </a:r>
            <a:endParaRPr lang="en-US" sz="1400" dirty="0" smtClean="0">
              <a:solidFill>
                <a:schemeClr val="tx1"/>
              </a:solidFill>
            </a:endParaRPr>
          </a:p>
          <a:p>
            <a:pPr marL="1487488" marR="117475" lvl="3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>
                <a:solidFill>
                  <a:schemeClr val="tx1"/>
                </a:solidFill>
              </a:rPr>
              <a:t>Open for both APT and non-APT members:  </a:t>
            </a:r>
            <a:r>
              <a:rPr lang="en-US" sz="1400" dirty="0">
                <a:solidFill>
                  <a:schemeClr val="tx1"/>
                </a:solidFill>
                <a:hlinkClick r:id="rId5"/>
              </a:rPr>
              <a:t>https://aptwebdialogue.site/ewao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endParaRPr lang="en-US" sz="1400" dirty="0" smtClean="0">
              <a:solidFill>
                <a:schemeClr val="tx1"/>
              </a:solidFill>
            </a:endParaRPr>
          </a:p>
          <a:p>
            <a:pPr marL="1487488" marR="117475" lvl="3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>
                <a:solidFill>
                  <a:schemeClr val="tx1"/>
                </a:solidFill>
              </a:rPr>
              <a:t>Presentation materials on 19 May are </a:t>
            </a:r>
            <a:r>
              <a:rPr lang="en-US" sz="1400" dirty="0" smtClean="0">
                <a:solidFill>
                  <a:schemeClr val="tx1"/>
                </a:solidFill>
                <a:hlinkClick r:id="rId6"/>
              </a:rPr>
              <a:t>available</a:t>
            </a:r>
            <a:r>
              <a:rPr lang="en-US" sz="1400" dirty="0">
                <a:solidFill>
                  <a:schemeClr val="tx1"/>
                </a:solidFill>
              </a:rPr>
              <a:t>.</a:t>
            </a:r>
            <a:endParaRPr lang="en-US" sz="1400" dirty="0" smtClean="0">
              <a:solidFill>
                <a:schemeClr val="tx1"/>
              </a:solidFill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dirty="0" smtClean="0">
                <a:solidFill>
                  <a:schemeClr val="tx1"/>
                </a:solidFill>
              </a:rPr>
              <a:t>Other countries/regions</a:t>
            </a: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 smtClean="0">
                <a:solidFill>
                  <a:schemeClr val="tx1"/>
                </a:solidFill>
              </a:rPr>
              <a:t>HKCA</a:t>
            </a:r>
          </a:p>
          <a:p>
            <a:pPr marL="1487488" marR="117475" lvl="3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>
                <a:solidFill>
                  <a:schemeClr val="tx1"/>
                </a:solidFill>
              </a:rPr>
              <a:t>On 17 May 2022, the latest version of the </a:t>
            </a:r>
            <a:r>
              <a:rPr lang="en-US" sz="1400" dirty="0" smtClean="0">
                <a:solidFill>
                  <a:schemeClr val="tx1"/>
                </a:solidFill>
                <a:hlinkClick r:id="rId7"/>
              </a:rPr>
              <a:t>Table of Frequency Allocations</a:t>
            </a:r>
            <a:r>
              <a:rPr lang="en-US" sz="1400" dirty="0" smtClean="0">
                <a:solidFill>
                  <a:schemeClr val="tx1"/>
                </a:solidFill>
              </a:rPr>
              <a:t> is published.</a:t>
            </a: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 smtClean="0">
                <a:solidFill>
                  <a:schemeClr val="tx1"/>
                </a:solidFill>
              </a:rPr>
              <a:t>Japan MIC</a:t>
            </a:r>
          </a:p>
          <a:p>
            <a:pPr marL="1487488" marR="117475" lvl="3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>
                <a:solidFill>
                  <a:schemeClr val="tx1"/>
                </a:solidFill>
              </a:rPr>
              <a:t>On 25 May 2022, the MIC begins a </a:t>
            </a:r>
            <a:r>
              <a:rPr lang="en-US" sz="1400" dirty="0" smtClean="0">
                <a:solidFill>
                  <a:schemeClr val="tx1"/>
                </a:solidFill>
                <a:hlinkClick r:id="rId8"/>
              </a:rPr>
              <a:t>consultation</a:t>
            </a:r>
            <a:r>
              <a:rPr lang="en-US" sz="1400" dirty="0" smtClean="0">
                <a:solidFill>
                  <a:schemeClr val="tx1"/>
                </a:solidFill>
              </a:rPr>
              <a:t> on the draft ministerial ordinances related to 5.2 GHz and 6 GHz.  The comment closing date is 24 June 2022.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May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1938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15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May 2022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General discussion </a:t>
            </a:r>
            <a:r>
              <a:rPr lang="en-US" sz="2800" dirty="0" smtClean="0">
                <a:solidFill>
                  <a:srgbClr val="0070C0"/>
                </a:solidFill>
              </a:rPr>
              <a:t>items (4)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113213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latin typeface="+mj-lt"/>
                <a:cs typeface="Arial"/>
              </a:rPr>
              <a:t>Other countries </a:t>
            </a:r>
            <a:r>
              <a:rPr lang="en-US" sz="1800" spc="-5" smtClean="0">
                <a:solidFill>
                  <a:schemeClr val="tx1"/>
                </a:solidFill>
                <a:latin typeface="+mj-lt"/>
                <a:cs typeface="Arial"/>
              </a:rPr>
              <a:t>and regions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latin typeface="+mj-lt"/>
                <a:cs typeface="Arial"/>
              </a:rPr>
              <a:t>ITU-R</a:t>
            </a:r>
            <a:endParaRPr lang="en-US" sz="18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0" marR="117475" indent="0" algn="just">
              <a:buClr>
                <a:srgbClr val="FF0000"/>
              </a:buClr>
              <a:tabLst>
                <a:tab pos="230188" algn="l"/>
              </a:tabLst>
            </a:pPr>
            <a:endParaRPr lang="en-US" sz="1800" spc="-5" dirty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7378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16</a:t>
            </a:fld>
            <a:endParaRPr lang="en-US" altLang="en-US" sz="1200" b="0" dirty="0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170584" cy="4113213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Current status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solidFill>
                  <a:schemeClr val="tx1"/>
                </a:solidFill>
                <a:latin typeface="+mj-lt"/>
                <a:cs typeface="Arial"/>
              </a:rPr>
              <a:t>The call for comments began on 21 March 2022 and closed on 30 April 2022 and 10 comments received. </a:t>
            </a:r>
            <a:r>
              <a:rPr lang="en-US" sz="1600" spc="-5" dirty="0">
                <a:solidFill>
                  <a:schemeClr val="tx1"/>
                </a:solidFill>
                <a:latin typeface="+mj-lt"/>
                <a:cs typeface="Arial"/>
              </a:rPr>
              <a:t> </a:t>
            </a:r>
            <a:r>
              <a:rPr lang="en-US" sz="1600" spc="-5" dirty="0" smtClean="0">
                <a:solidFill>
                  <a:schemeClr val="tx1"/>
                </a:solidFill>
                <a:latin typeface="+mj-lt"/>
                <a:cs typeface="Arial"/>
              </a:rPr>
              <a:t>2 late comments received on 2 May 2022.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 smtClean="0">
                <a:solidFill>
                  <a:schemeClr val="tx1"/>
                </a:solidFill>
                <a:latin typeface="+mj-lt"/>
                <a:cs typeface="Arial"/>
              </a:rPr>
              <a:t>Table of Frequency Range:  </a:t>
            </a:r>
            <a:r>
              <a:rPr lang="en-US" sz="1400" spc="-5" dirty="0" smtClean="0">
                <a:solidFill>
                  <a:schemeClr val="tx1"/>
                </a:solidFill>
                <a:latin typeface="+mj-lt"/>
                <a:cs typeface="Arial"/>
                <a:hlinkClick r:id="rId3"/>
              </a:rPr>
              <a:t>18-22/0009r0</a:t>
            </a:r>
            <a:endParaRPr lang="en-US" sz="140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 smtClean="0">
                <a:solidFill>
                  <a:schemeClr val="tx1"/>
                </a:solidFill>
                <a:latin typeface="+mj-lt"/>
                <a:cs typeface="Arial"/>
              </a:rPr>
              <a:t>Comment spreadsheet:  </a:t>
            </a:r>
            <a:r>
              <a:rPr lang="en-US" sz="1400" spc="-5" dirty="0" smtClean="0">
                <a:solidFill>
                  <a:schemeClr val="tx1"/>
                </a:solidFill>
                <a:latin typeface="+mj-lt"/>
                <a:cs typeface="Arial"/>
                <a:hlinkClick r:id="rId4"/>
              </a:rPr>
              <a:t>18-22/0050r0</a:t>
            </a:r>
            <a:endParaRPr lang="en-US" sz="14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cs typeface="Arial"/>
              </a:rPr>
              <a:t>During the ad-hoc meeting on 24 May 2022, </a:t>
            </a:r>
            <a:r>
              <a:rPr lang="en-US" sz="1600" spc="-5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all comments were reviewed and discussed.  The next step is to prepare detailed resolution and call for volunteers to contribute.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0" marR="117475" indent="0" algn="just">
              <a:tabLst>
                <a:tab pos="230188" algn="l"/>
              </a:tabLst>
            </a:pPr>
            <a:endParaRPr lang="en-US" sz="140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Wireless Standards Frequency Table ad-hoc (1)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1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May </a:t>
            </a:r>
            <a:r>
              <a:rPr lang="en-US" dirty="0"/>
              <a:t>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3328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17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May </a:t>
            </a:r>
            <a:r>
              <a:rPr lang="en-US" dirty="0"/>
              <a:t>2022</a:t>
            </a:r>
            <a:endParaRPr lang="en-GB" dirty="0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113213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Next IEEE 802.18 and IEEE 802.19 frequency ad-hoc </a:t>
            </a:r>
            <a:r>
              <a:rPr lang="en-US" sz="1800" spc="-5" dirty="0">
                <a:latin typeface="+mj-lt"/>
                <a:cs typeface="Arial"/>
              </a:rPr>
              <a:t>call: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15:00 </a:t>
            </a:r>
            <a:r>
              <a:rPr lang="en-US" sz="1600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ET to </a:t>
            </a:r>
            <a:r>
              <a:rPr lang="en-US" sz="1600" spc="-5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16:00 </a:t>
            </a:r>
            <a:r>
              <a:rPr lang="en-US" sz="1600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ET, </a:t>
            </a:r>
            <a:r>
              <a:rPr lang="en-US" sz="1600" spc="-5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Tuesday, 28 June 2022</a:t>
            </a:r>
            <a:endParaRPr lang="en-US" sz="1600" spc="-5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>
                <a:latin typeface="+mj-lt"/>
                <a:cs typeface="Arial" panose="020B0604020202020204" pitchFamily="34" charset="0"/>
              </a:rPr>
              <a:t>Join by meeting </a:t>
            </a:r>
            <a:r>
              <a:rPr lang="en-US" sz="1400" spc="-5" dirty="0" smtClean="0">
                <a:latin typeface="+mj-lt"/>
                <a:cs typeface="Arial" panose="020B0604020202020204" pitchFamily="34" charset="0"/>
              </a:rPr>
              <a:t>link </a:t>
            </a:r>
            <a:r>
              <a:rPr lang="en-US" sz="1400" b="1" spc="-5" dirty="0" smtClean="0">
                <a:solidFill>
                  <a:srgbClr val="FF0000"/>
                </a:solidFill>
                <a:latin typeface="+mj-lt"/>
                <a:cs typeface="Arial" panose="020B0604020202020204" pitchFamily="34" charset="0"/>
              </a:rPr>
              <a:t>(UPDATED)</a:t>
            </a:r>
            <a:endParaRPr lang="en-US" sz="1400" b="1" spc="-5" dirty="0">
              <a:solidFill>
                <a:srgbClr val="FF0000"/>
              </a:solidFill>
              <a:latin typeface="+mj-lt"/>
              <a:cs typeface="Arial" panose="020B0604020202020204" pitchFamily="34" charset="0"/>
            </a:endParaRPr>
          </a:p>
          <a:p>
            <a:pPr marL="1487488" marR="117475" lvl="3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>
                <a:ea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</a:t>
            </a:r>
            <a:r>
              <a:rPr lang="en-US" sz="1400" dirty="0">
                <a:ea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://ieeesa.webex.com/ieeesa/j.php?MTID=m0e5ca6cea1f0fdf0a4c719c129c4148b</a:t>
            </a:r>
            <a:r>
              <a:rPr lang="en-US" sz="1400" dirty="0"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1400" spc="-5" dirty="0">
              <a:latin typeface="+mj-lt"/>
              <a:cs typeface="Arial" panose="020B0604020202020204" pitchFamily="34" charset="0"/>
            </a:endParaRP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>
                <a:latin typeface="+mj-lt"/>
                <a:cs typeface="Arial" panose="020B0604020202020204" pitchFamily="34" charset="0"/>
              </a:rPr>
              <a:t>Join by meeting number </a:t>
            </a:r>
            <a:r>
              <a:rPr lang="en-US" sz="1400" b="1" spc="-5" dirty="0" smtClean="0">
                <a:solidFill>
                  <a:srgbClr val="FF0000"/>
                </a:solidFill>
                <a:latin typeface="+mj-lt"/>
                <a:cs typeface="Arial" panose="020B0604020202020204" pitchFamily="34" charset="0"/>
              </a:rPr>
              <a:t>(UPDATED)</a:t>
            </a:r>
            <a:endParaRPr lang="en-US" sz="1400" b="1" spc="-5" dirty="0">
              <a:solidFill>
                <a:srgbClr val="FF0000"/>
              </a:solidFill>
              <a:latin typeface="+mj-lt"/>
              <a:cs typeface="Arial" panose="020B0604020202020204" pitchFamily="34" charset="0"/>
            </a:endParaRPr>
          </a:p>
          <a:p>
            <a:pPr marL="1487488" marR="117475" lvl="3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>
                <a:latin typeface="+mj-lt"/>
                <a:cs typeface="Arial" panose="020B0604020202020204" pitchFamily="34" charset="0"/>
              </a:rPr>
              <a:t>Meeting number (access code): </a:t>
            </a:r>
            <a:r>
              <a:rPr lang="en-US" sz="14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2337 </a:t>
            </a:r>
            <a:r>
              <a:rPr lang="en-US" sz="1400" dirty="0">
                <a:ea typeface="Times New Roman" panose="02020603050405020304" pitchFamily="18" charset="0"/>
                <a:cs typeface="Times New Roman" panose="02020603050405020304" pitchFamily="18" charset="0"/>
              </a:rPr>
              <a:t>476 </a:t>
            </a:r>
            <a:r>
              <a:rPr lang="en-US" sz="14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0501</a:t>
            </a:r>
            <a:endParaRPr lang="en-US" sz="1400" spc="-5" dirty="0">
              <a:latin typeface="+mj-lt"/>
              <a:cs typeface="Arial" panose="020B0604020202020204" pitchFamily="34" charset="0"/>
            </a:endParaRPr>
          </a:p>
          <a:p>
            <a:pPr marL="1487488" marR="117475" lvl="3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>
                <a:latin typeface="+mj-lt"/>
                <a:cs typeface="Arial" panose="020B0604020202020204" pitchFamily="34" charset="0"/>
              </a:rPr>
              <a:t>Meeting password: </a:t>
            </a:r>
            <a:r>
              <a:rPr lang="en-US" sz="14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Joint-</a:t>
            </a:r>
            <a:r>
              <a:rPr lang="en-US" sz="1400" dirty="0" err="1" smtClean="0">
                <a:ea typeface="Times New Roman" panose="02020603050405020304" pitchFamily="18" charset="0"/>
                <a:cs typeface="Times New Roman" panose="02020603050405020304" pitchFamily="18" charset="0"/>
              </a:rPr>
              <a:t>Freq</a:t>
            </a:r>
            <a:r>
              <a:rPr lang="en-US" sz="14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-Table</a:t>
            </a:r>
            <a:endParaRPr lang="en-US" sz="1400" spc="-5" dirty="0">
              <a:latin typeface="+mj-lt"/>
              <a:cs typeface="Arial" panose="020B0604020202020204" pitchFamily="34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 panose="020B0604020202020204" pitchFamily="34" charset="0"/>
              </a:rPr>
              <a:t>Remarks: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>
                <a:latin typeface="+mj-lt"/>
                <a:cs typeface="Arial" panose="020B0604020202020204" pitchFamily="34" charset="0"/>
              </a:rPr>
              <a:t>The ad-hoc call occurs the fourth Tuesday of every month </a:t>
            </a:r>
            <a:r>
              <a:rPr lang="en-US" sz="1400" spc="-5" dirty="0" smtClean="0">
                <a:latin typeface="+mj-lt"/>
                <a:cs typeface="Arial" panose="020B0604020202020204" pitchFamily="34" charset="0"/>
              </a:rPr>
              <a:t>until 27 December </a:t>
            </a:r>
            <a:r>
              <a:rPr lang="en-US" sz="1400" spc="-5" dirty="0">
                <a:latin typeface="+mj-lt"/>
                <a:cs typeface="Arial" panose="020B0604020202020204" pitchFamily="34" charset="0"/>
              </a:rPr>
              <a:t>2022, Tuesday using the same meeting link and meeting number as provided above. </a:t>
            </a: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Wireless Standards Frequency Table ad-hoc (2)</a:t>
            </a:r>
            <a:endParaRPr lang="en-US" sz="28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7770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18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May </a:t>
            </a:r>
            <a:r>
              <a:rPr lang="en-US" dirty="0"/>
              <a:t>2022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Meeting and hotel reservation for the July 2022 Plenary (1)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322984" cy="4648200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Meeting reservation begins on 20 April 2022</a:t>
            </a:r>
            <a:endParaRPr lang="en-GB" sz="1600" dirty="0" smtClean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GB" sz="16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3"/>
              </a:rPr>
              <a:t>https</a:t>
            </a:r>
            <a:r>
              <a:rPr lang="en-GB" sz="16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3"/>
              </a:rPr>
              <a:t>://</a:t>
            </a:r>
            <a:r>
              <a:rPr lang="en-GB" sz="16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3"/>
              </a:rPr>
              <a:t>cvent.me/Z1zqo0</a:t>
            </a:r>
            <a:r>
              <a:rPr lang="en-GB" sz="16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en-GB" sz="16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Registration </a:t>
            </a: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fee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trike="sngStrike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Early </a:t>
            </a:r>
            <a:r>
              <a:rPr lang="en-US" sz="1400" strike="sngStrike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Registration until Monday, 23 May </a:t>
            </a:r>
            <a:r>
              <a:rPr lang="en-US" sz="1400" strike="sngStrike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2022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200" strike="sngStrike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US$500.00 </a:t>
            </a:r>
            <a:r>
              <a:rPr lang="en-US" sz="1200" strike="sngStrike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(All attendees)</a:t>
            </a:r>
            <a:endParaRPr lang="en-US" sz="1600" strike="sngStrike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Standard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Registration until Friday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24 June 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2022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US$700.00 </a:t>
            </a:r>
            <a:r>
              <a:rPr lang="en-US" sz="12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(All attendees)</a:t>
            </a:r>
            <a:endParaRPr lang="en-US" sz="16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Late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Registration after Friday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24 June 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2022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US$900.00 </a:t>
            </a:r>
            <a:r>
              <a:rPr lang="en-US" sz="12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(All attendees)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Cancellation policy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Until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20 May 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2022, cancellations will not incur a cancellation fee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After 20 May 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2022 until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24 June 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2022, cancellations will incur a US$150.00 cancellation fee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After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24 June 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2022, cancellations will not receive any refund 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dirty="0" smtClean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8563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19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May 2022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Meeting and hotel reservation for the July 2022 Plenary (2)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322984" cy="4648200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Hotel reservation begins on 28 March 2022</a:t>
            </a:r>
            <a:endParaRPr lang="en-GB" sz="1600" dirty="0" smtClean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GB" sz="16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3"/>
              </a:rPr>
              <a:t>https://</a:t>
            </a:r>
            <a:r>
              <a:rPr lang="en-GB" sz="16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3"/>
              </a:rPr>
              <a:t>www.marriott.com/event-reservations/reservation-link.mi?id=1634749149346&amp;key=GRP&amp;app=resvlink</a:t>
            </a:r>
            <a:r>
              <a:rPr lang="en-GB" sz="16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Hotel rates: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trike="sngStrike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Early </a:t>
            </a:r>
            <a:r>
              <a:rPr lang="en-US" sz="1400" strike="sngStrike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Bird Rate: $250.00 Canadian per night until 5:00 PM Eastern Time Friday </a:t>
            </a:r>
            <a:r>
              <a:rPr lang="en-US" sz="1400" strike="sngStrike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29 April 2022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Standard </a:t>
            </a:r>
            <a:r>
              <a:rPr lang="en-US" sz="1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Rate: $275.00 Canadian per night until 5:00 PM Eastern Time Friday </a:t>
            </a:r>
            <a:r>
              <a:rPr lang="en-US" sz="14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10 June 2022</a:t>
            </a:r>
            <a:endParaRPr lang="en-US" sz="14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Group Rate covers all guest sleeping room costs, including internet access and service fees, but is exclusive of applicable sales/room tax, currently 3.5% (lodging tax), 5% (GST) and 9.975% (PST).</a:t>
            </a:r>
            <a:endParaRPr lang="en-GB" sz="1400" dirty="0" smtClean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dirty="0" smtClean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4652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912813" y="333376"/>
            <a:ext cx="2211387" cy="273050"/>
          </a:xfrm>
          <a:noFill/>
        </p:spPr>
        <p:txBody>
          <a:bodyPr/>
          <a:lstStyle/>
          <a:p>
            <a:r>
              <a:rPr lang="en-US" dirty="0" smtClean="0"/>
              <a:t>May </a:t>
            </a:r>
            <a:r>
              <a:rPr lang="en-US" dirty="0"/>
              <a:t>2022</a:t>
            </a:r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Meeting called to order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5643033" y="6475414"/>
            <a:ext cx="910167" cy="363537"/>
          </a:xfr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4F8DB7B0-6F79-49ED-8154-EC3DF243439D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914400" y="1676400"/>
            <a:ext cx="10515600" cy="4661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30188" indent="-230188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endParaRPr lang="en-US" sz="800" u="sng" dirty="0">
              <a:solidFill>
                <a:srgbClr val="FF0000"/>
              </a:solidFill>
              <a:latin typeface="Arial" charset="0"/>
            </a:endParaRPr>
          </a:p>
          <a:p>
            <a:pPr lvl="0" eaLnBrk="1" hangingPunct="1">
              <a:spcAft>
                <a:spcPts val="0"/>
              </a:spcAft>
            </a:pPr>
            <a:endParaRPr lang="en-US" altLang="en-US" sz="800" u="sng" dirty="0">
              <a:solidFill>
                <a:srgbClr val="FF0000"/>
              </a:solidFill>
              <a:cs typeface="Arial" pitchFamily="34" charset="0"/>
            </a:endParaRP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Officers for the </a:t>
            </a:r>
            <a:r>
              <a:rPr lang="en-US" altLang="en-US" sz="18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RR-TAG: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				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Chair:  Edward Au (Huawei)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Co-Vice-chairs:  Al Petrick (Skyworks Solutions) and Stuart Kerry (OK-Brit / Self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)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Secretary:  Amelia </a:t>
            </a:r>
            <a:r>
              <a:rPr lang="en-US" altLang="en-US" sz="1600" dirty="0" err="1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Andersdotter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(Sky UK Group)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IEEE SA Program Manager:  Jodi </a:t>
            </a:r>
            <a:r>
              <a:rPr lang="en-US" altLang="en-US" sz="1600" dirty="0" err="1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Haasz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(IEEE SA)</a:t>
            </a:r>
            <a:endParaRPr lang="en-US" altLang="en-US" sz="18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Membership</a:t>
            </a:r>
            <a:endParaRPr lang="en-US" altLang="en-US" sz="1800" b="1" dirty="0">
              <a:solidFill>
                <a:srgbClr val="FF0000"/>
              </a:solidFill>
              <a:latin typeface="+mj-lt"/>
              <a:cs typeface="Arial" panose="020B0604020202020204" pitchFamily="34" charset="0"/>
            </a:endParaRP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Voters:  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44 </a:t>
            </a: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(8 on LMSC) 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Nearly Voters:  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3</a:t>
            </a:r>
            <a:endParaRPr lang="en-US" alt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Aspirant members:  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5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 smtClean="0">
                <a:solidFill>
                  <a:schemeClr val="tx1"/>
                </a:solidFill>
                <a:cs typeface="Arial" panose="020B0604020202020204" pitchFamily="34" charset="0"/>
                <a:hlinkClick r:id="rId3"/>
              </a:rPr>
              <a:t>802.18 Voters list</a:t>
            </a:r>
            <a:endParaRPr lang="en-US" altLang="en-US" sz="1800" b="1" dirty="0" smtClean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RR-TAG Policies and Procedures</a:t>
            </a:r>
            <a:endParaRPr lang="en-US" altLang="en-US" sz="1800" b="1" dirty="0">
              <a:solidFill>
                <a:srgbClr val="FF0000"/>
              </a:solidFill>
              <a:cs typeface="Arial" panose="020B0604020202020204" pitchFamily="34" charset="0"/>
            </a:endParaRP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dirty="0">
                <a:solidFill>
                  <a:schemeClr val="tx1"/>
                </a:solidFill>
                <a:cs typeface="Arial" panose="020B0604020202020204" pitchFamily="34" charset="0"/>
              </a:rPr>
              <a:t>  </a:t>
            </a:r>
            <a:r>
              <a:rPr lang="en-US" altLang="en-US" sz="1600" dirty="0" smtClean="0">
                <a:solidFill>
                  <a:schemeClr val="tx1"/>
                </a:solidFill>
                <a:cs typeface="Arial" panose="020B0604020202020204" pitchFamily="34" charset="0"/>
                <a:hlinkClick r:id="rId4"/>
              </a:rPr>
              <a:t>802 LMSC WG P&amp;P</a:t>
            </a:r>
            <a:endParaRPr lang="en-US" altLang="en-US" sz="1600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altLang="en-US" sz="1800" b="1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953453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20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Meeting and hotel reservation for the 2022 September Interim (1)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322984" cy="4648200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Meeting reservation begins on 17 May 2022</a:t>
            </a:r>
            <a:endParaRPr lang="en-GB" sz="1600" dirty="0" smtClean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>
                <a:hlinkClick r:id="rId3"/>
              </a:rPr>
              <a:t>https://cvent.me/PvDkQV</a:t>
            </a:r>
            <a:endParaRPr lang="en-GB" sz="16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Registration </a:t>
            </a: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fee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Early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Registration until Thursday, 30 June 2022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US$950.00 </a:t>
            </a:r>
            <a:r>
              <a:rPr lang="en-US" sz="12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(All attendees)</a:t>
            </a:r>
            <a:endParaRPr lang="en-US" sz="16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Standard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Registration until Monday, 15 August 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2022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US$1200.00 </a:t>
            </a:r>
            <a:r>
              <a:rPr lang="en-US" sz="12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(All attendees)</a:t>
            </a:r>
            <a:endParaRPr lang="en-US" sz="16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Late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Registration after Monday, 15 August 2022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US$1450.00 </a:t>
            </a:r>
            <a:r>
              <a:rPr lang="en-US" sz="12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(All attendees)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Cancellation policy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Until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30 June 2022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cancellations will not incur a cancellation fee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After 30 June 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2022 until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15 August 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2022, cancellations will incur a US$150.00 cancellation fee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After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15 August 2022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cancellations will not receive any refund 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dirty="0" smtClean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May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48632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21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Meeting and hotel reservation for the 2022 September Interim (2)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322984" cy="4648200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Hotel reservation begins on 17 May 2022</a:t>
            </a:r>
            <a:endParaRPr lang="en-GB" sz="1600" dirty="0" smtClean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kern="1200" dirty="0" smtClean="0">
                <a:latin typeface="Times New Roman" pitchFamily="16" charset="0"/>
                <a:hlinkClick r:id="rId3"/>
              </a:rPr>
              <a:t>https</a:t>
            </a:r>
            <a:r>
              <a:rPr lang="en-US" sz="1600" kern="1200" dirty="0">
                <a:latin typeface="Times New Roman" pitchFamily="16" charset="0"/>
                <a:hlinkClick r:id="rId3"/>
              </a:rPr>
              <a:t>://www.hilton.com/en/attend-my-event/ieee802wireless2022earlybird</a:t>
            </a:r>
            <a:r>
              <a:rPr lang="en-US" sz="1600" kern="1200" dirty="0" smtClean="0">
                <a:latin typeface="Times New Roman" pitchFamily="16" charset="0"/>
                <a:hlinkClick r:id="rId3"/>
              </a:rPr>
              <a:t>/</a:t>
            </a:r>
            <a:endParaRPr lang="en-GB" sz="1600" dirty="0" smtClean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Cut off date: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b="1" dirty="0" smtClean="0">
                <a:solidFill>
                  <a:srgbClr val="FF0000"/>
                </a:solidFill>
              </a:rPr>
              <a:t>Early </a:t>
            </a:r>
            <a:r>
              <a:rPr lang="en-US" sz="1400" b="1" dirty="0">
                <a:solidFill>
                  <a:srgbClr val="FF0000"/>
                </a:solidFill>
              </a:rPr>
              <a:t>Bird: When the </a:t>
            </a:r>
            <a:r>
              <a:rPr lang="en-US" sz="1400" b="1" u="sng" dirty="0">
                <a:solidFill>
                  <a:srgbClr val="FF0000"/>
                </a:solidFill>
              </a:rPr>
              <a:t>Early Bird Guest Room Block is sold out or 5:00 PM Hawaii Time </a:t>
            </a:r>
            <a:r>
              <a:rPr lang="en-US" sz="1400" b="1" u="sng" dirty="0" smtClean="0">
                <a:solidFill>
                  <a:srgbClr val="FF0000"/>
                </a:solidFill>
              </a:rPr>
              <a:t>13 June 2022</a:t>
            </a:r>
            <a:r>
              <a:rPr lang="en-US" sz="1400" b="1" u="sng" dirty="0">
                <a:solidFill>
                  <a:srgbClr val="FF0000"/>
                </a:solidFill>
              </a:rPr>
              <a:t> whichever comes </a:t>
            </a:r>
            <a:r>
              <a:rPr lang="en-US" sz="1400" b="1" u="sng" dirty="0" smtClean="0">
                <a:solidFill>
                  <a:srgbClr val="FF0000"/>
                </a:solidFill>
              </a:rPr>
              <a:t>first</a:t>
            </a:r>
            <a:r>
              <a:rPr lang="en-US" sz="1400" b="1" dirty="0" smtClean="0">
                <a:solidFill>
                  <a:srgbClr val="FF0000"/>
                </a:solidFill>
              </a:rPr>
              <a:t>.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/>
              <a:t>Standard</a:t>
            </a:r>
            <a:r>
              <a:rPr lang="en-US" sz="1400" dirty="0"/>
              <a:t>: When the Standard Guest Room Block is sold out or 5:00 PM Hawaii Time </a:t>
            </a:r>
            <a:r>
              <a:rPr lang="en-US" sz="1400" dirty="0" smtClean="0"/>
              <a:t>15 August</a:t>
            </a:r>
            <a:r>
              <a:rPr lang="en-US" sz="1400" dirty="0"/>
              <a:t> 2022 whichever comes first.</a:t>
            </a:r>
            <a:endParaRPr lang="en-GB" sz="1400" dirty="0" smtClean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dirty="0" smtClean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May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50800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22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May </a:t>
            </a:r>
            <a:r>
              <a:rPr lang="en-US" dirty="0"/>
              <a:t>2022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Any other business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113213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Anything?</a:t>
            </a:r>
            <a:endParaRPr lang="en-US" sz="1600" spc="-5" dirty="0">
              <a:latin typeface="+mj-lt"/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0264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23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May </a:t>
            </a:r>
            <a:r>
              <a:rPr lang="en-US" dirty="0"/>
              <a:t>2022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34483" y="609600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Adjourn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399184" cy="5157187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Attendance today 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solidFill>
                  <a:schemeClr val="tx1"/>
                </a:solidFill>
                <a:latin typeface="+mj-lt"/>
                <a:cs typeface="Arial"/>
              </a:rPr>
              <a:t>On-line: </a:t>
            </a:r>
            <a:r>
              <a:rPr lang="en-US" sz="1600" spc="-5" dirty="0" smtClean="0">
                <a:solidFill>
                  <a:schemeClr val="tx1"/>
                </a:solidFill>
                <a:latin typeface="+mj-lt"/>
                <a:cs typeface="Arial"/>
              </a:rPr>
              <a:t>   </a:t>
            </a:r>
            <a:endParaRPr lang="en-US" sz="16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solidFill>
                  <a:schemeClr val="tx1"/>
                </a:solidFill>
                <a:latin typeface="+mj-lt"/>
                <a:cs typeface="Arial"/>
              </a:rPr>
              <a:t>Voters:  </a:t>
            </a:r>
            <a:endParaRPr lang="en-US" sz="16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230188" marR="117475" indent="-230188" algn="just">
              <a:spcBef>
                <a:spcPts val="12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cs typeface="Arial"/>
              </a:rPr>
              <a:t>Next 802.18 interim/plenary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cs typeface="Arial"/>
              </a:rPr>
              <a:t>2022 July Plenary from 10 July 2022 to 15 July 2022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>
                <a:cs typeface="Arial"/>
              </a:rPr>
              <a:t>Tentative meeting slots (subject to 802 EC confirmation):  Tuesday AM2 and Thursday AM1</a:t>
            </a:r>
          </a:p>
          <a:p>
            <a:pPr marL="230188" marR="117475" indent="-230188" algn="just">
              <a:spcBef>
                <a:spcPts val="12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cs typeface="Arial"/>
              </a:rPr>
              <a:t>Next weekly teleconference: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cs typeface="Arial"/>
              </a:rPr>
              <a:t>15:00 ET to 15:55 ET, Thursday, </a:t>
            </a:r>
            <a:r>
              <a:rPr lang="en-US" sz="1600" spc="-5" dirty="0" smtClean="0">
                <a:cs typeface="Arial"/>
              </a:rPr>
              <a:t>2 June </a:t>
            </a:r>
            <a:r>
              <a:rPr lang="en-US" sz="1600" spc="-5" dirty="0">
                <a:cs typeface="Arial"/>
              </a:rPr>
              <a:t>2022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cs typeface="Arial" panose="020B0604020202020204" pitchFamily="34" charset="0"/>
              </a:rPr>
              <a:t>Weekly teleconference calls till 22 September 2022 were approved and announced since the 2021 November plenary.  </a:t>
            </a:r>
            <a:r>
              <a:rPr lang="en-US" sz="1600" dirty="0">
                <a:solidFill>
                  <a:srgbClr val="FF0000"/>
                </a:solidFill>
                <a:cs typeface="Arial" panose="020B0604020202020204" pitchFamily="34" charset="0"/>
              </a:rPr>
              <a:t>Call in info is available at </a:t>
            </a:r>
            <a:r>
              <a:rPr lang="en-US" sz="1600" dirty="0">
                <a:solidFill>
                  <a:srgbClr val="FF0000"/>
                </a:solidFill>
                <a:cs typeface="Arial" panose="020B0604020202020204" pitchFamily="34" charset="0"/>
                <a:hlinkClick r:id="rId3"/>
              </a:rPr>
              <a:t>18-16/0038r21</a:t>
            </a:r>
            <a:r>
              <a:rPr lang="en-US" sz="1600" dirty="0">
                <a:solidFill>
                  <a:srgbClr val="FF0000"/>
                </a:solidFill>
                <a:cs typeface="Arial" panose="020B0604020202020204" pitchFamily="34" charset="0"/>
              </a:rPr>
              <a:t> (UPDATED!).</a:t>
            </a:r>
            <a:endParaRPr lang="en-US" sz="1400" b="1" spc="-5" dirty="0">
              <a:solidFill>
                <a:srgbClr val="FF0000"/>
              </a:solidFill>
              <a:cs typeface="Arial"/>
            </a:endParaRPr>
          </a:p>
          <a:p>
            <a:pPr marL="230188" marR="117475" indent="-230188" algn="just">
              <a:spcBef>
                <a:spcPts val="12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Adjourn</a:t>
            </a:r>
            <a:r>
              <a:rPr lang="en-US" sz="1800" spc="-5" dirty="0">
                <a:latin typeface="+mj-lt"/>
                <a:cs typeface="Arial"/>
              </a:rPr>
              <a:t>:</a:t>
            </a: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Any objection to adjourn?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Adjourned </a:t>
            </a:r>
            <a:r>
              <a:rPr lang="en-US" sz="1600" spc="-5" dirty="0" smtClean="0">
                <a:latin typeface="+mj-lt"/>
                <a:cs typeface="Arial"/>
              </a:rPr>
              <a:t>at</a:t>
            </a:r>
            <a:endParaRPr lang="en-US" sz="1400" spc="-5" dirty="0">
              <a:solidFill>
                <a:srgbClr val="FF0000"/>
              </a:solidFill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8089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914400" y="336550"/>
            <a:ext cx="2211387" cy="273050"/>
          </a:xfrm>
          <a:noFill/>
        </p:spPr>
        <p:txBody>
          <a:bodyPr/>
          <a:lstStyle/>
          <a:p>
            <a:r>
              <a:rPr lang="en-US" dirty="0" smtClean="0"/>
              <a:t>May </a:t>
            </a:r>
            <a:r>
              <a:rPr lang="en-US" dirty="0"/>
              <a:t>2022</a:t>
            </a:r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IEEE 802 required notices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5643033" y="6475414"/>
            <a:ext cx="910167" cy="363537"/>
          </a:xfr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4F8DB7B0-6F79-49ED-8154-EC3DF243439D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914400" y="1600200"/>
            <a:ext cx="10515600" cy="4661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30188" indent="-230188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endParaRPr lang="en-US" sz="800" u="sng" dirty="0">
              <a:solidFill>
                <a:srgbClr val="FF0000"/>
              </a:solidFill>
              <a:latin typeface="Arial" charset="0"/>
            </a:endParaRPr>
          </a:p>
          <a:p>
            <a:pPr lvl="0" eaLnBrk="1" hangingPunct="1">
              <a:spcAft>
                <a:spcPts val="0"/>
              </a:spcAft>
            </a:pPr>
            <a:endParaRPr lang="en-US" altLang="en-US" sz="800" u="sng" dirty="0">
              <a:solidFill>
                <a:srgbClr val="FF0000"/>
              </a:solidFill>
              <a:cs typeface="Arial" pitchFamily="34" charset="0"/>
            </a:endParaRPr>
          </a:p>
          <a:p>
            <a:pPr marL="285750" indent="-28575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Affiliation: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3"/>
              </a:rPr>
              <a:t>https://standards.ieee.org/faqs/affiliation/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</a:p>
          <a:p>
            <a:pPr marL="28575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i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</a:t>
            </a:r>
            <a:r>
              <a:rPr lang="en-US" altLang="en-US" sz="1600" i="1" dirty="0">
                <a:solidFill>
                  <a:srgbClr val="FF0000"/>
                </a:solidFill>
                <a:latin typeface="+mj-lt"/>
                <a:cs typeface="Arial" panose="020B0604020202020204" pitchFamily="34" charset="0"/>
              </a:rPr>
              <a:t>Be sure to announce your name, affiliation, </a:t>
            </a:r>
            <a:r>
              <a:rPr lang="en-US" altLang="en-US" sz="1600" i="1" dirty="0" smtClean="0">
                <a:solidFill>
                  <a:srgbClr val="FF0000"/>
                </a:solidFill>
                <a:latin typeface="+mj-lt"/>
                <a:cs typeface="Arial" panose="020B0604020202020204" pitchFamily="34" charset="0"/>
              </a:rPr>
              <a:t>employer, </a:t>
            </a:r>
            <a:r>
              <a:rPr lang="en-US" altLang="en-US" sz="1600" i="1" dirty="0">
                <a:solidFill>
                  <a:srgbClr val="FF0000"/>
                </a:solidFill>
                <a:latin typeface="+mj-lt"/>
                <a:cs typeface="Arial" panose="020B0604020202020204" pitchFamily="34" charset="0"/>
              </a:rPr>
              <a:t>and clients the first time you speak</a:t>
            </a:r>
            <a:r>
              <a:rPr lang="en-US" altLang="en-US" sz="1600" i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. 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Anti-Trust: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4"/>
              </a:rPr>
              <a:t>https://standards.ieee.org/wp-content/uploads/2022/02/antitrust.pdf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IEEE 802 WG Policies and Procedures: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5"/>
              </a:rPr>
              <a:t>http://www.ieee802.org/devdocs.shtml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Patent &amp; administration: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6"/>
              </a:rPr>
              <a:t>https://standards.ieee.org/about/sasb/patcom/materials.html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Copyright notice: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7"/>
              </a:rPr>
              <a:t>https://standards.ieee.org/faqs/copyrights/#1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</a:p>
          <a:p>
            <a:pPr marL="28575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i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Call for essential patents &amp; copyright notice: the RR-TAG does not do standards, though all should be aware.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IEEE SA Standards Board Operations Manual: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8"/>
              </a:rPr>
              <a:t>https://standards.ieee.org/about/policies/opman/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altLang="en-US" sz="1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165714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914400" y="336550"/>
            <a:ext cx="2211387" cy="273050"/>
          </a:xfrm>
          <a:noFill/>
        </p:spPr>
        <p:txBody>
          <a:bodyPr/>
          <a:lstStyle/>
          <a:p>
            <a:r>
              <a:rPr lang="en-US" dirty="0" smtClean="0"/>
              <a:t>May 2022</a:t>
            </a:r>
            <a:endParaRPr lang="en-US" dirty="0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Other Guidelines for IEEE WG Meetings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5643033" y="6475414"/>
            <a:ext cx="910167" cy="363537"/>
          </a:xfr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4F8DB7B0-6F79-49ED-8154-EC3DF243439D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914400" y="1676400"/>
            <a:ext cx="10367426" cy="4661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30188" indent="-230188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endParaRPr lang="en-US" sz="800" u="sng" dirty="0">
              <a:solidFill>
                <a:srgbClr val="FF0000"/>
              </a:solidFill>
              <a:latin typeface="Arial" charset="0"/>
            </a:endParaRPr>
          </a:p>
          <a:p>
            <a:pPr lvl="0" eaLnBrk="1" hangingPunct="1">
              <a:spcAft>
                <a:spcPts val="0"/>
              </a:spcAft>
            </a:pPr>
            <a:endParaRPr lang="en-US" altLang="en-US" sz="800" u="sng" dirty="0">
              <a:solidFill>
                <a:srgbClr val="FF0000"/>
              </a:solidFill>
              <a:cs typeface="Arial" pitchFamily="34" charset="0"/>
            </a:endParaRP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All IEEE SA standards meetings shall be conducted in compliance with all applicable laws, including antitrust and competition laws. </a:t>
            </a: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Don’t discuss the interpretation, validity, or essentiality of patents/patent claims. </a:t>
            </a: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Don’t discuss specific license rates, terms, or conditions.</a:t>
            </a:r>
          </a:p>
          <a:p>
            <a:pPr lvl="2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Relative costs of different technical approaches that include relative costs of patent licensing terms may be discussed in standards development meetings. </a:t>
            </a:r>
          </a:p>
          <a:p>
            <a:pPr lvl="3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Technical considerations remain the primary focus</a:t>
            </a:r>
            <a:endParaRPr lang="en-US" altLang="en-US" sz="16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Don’t discuss or engage in the fixing of product prices, allocation of customers, or division of sales markets.</a:t>
            </a: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Don’t discuss the status or substance of ongoing or threatened litigation.</a:t>
            </a: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Don't be silent if inappropriate topics are discussed. </a:t>
            </a:r>
            <a:r>
              <a:rPr lang="en-US" altLang="en-US" sz="1600" b="1" u="sng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Formally object to the discussion immediately.</a:t>
            </a: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Calibri" panose="020F0502020204030204" pitchFamily="34" charset="0"/>
              </a:rPr>
              <a:t>---------------------------------------------------------------   </a:t>
            </a: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For more details, see </a:t>
            </a:r>
            <a:r>
              <a:rPr lang="en-US" altLang="en-US" sz="1600" b="1" i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IEEE SA Standards Board Operations Manual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, clause 5.3.10 and </a:t>
            </a:r>
            <a:r>
              <a:rPr lang="en-US" altLang="en-US" sz="1600" b="1" i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Antitrust and Competition Policy: What You Need to Know 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at 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3"/>
              </a:rPr>
              <a:t>https://standards.ieee.org/wp-content/uploads/2022/02/antitrust.pdf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 </a:t>
            </a: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endParaRPr lang="en-US" altLang="en-US" sz="16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If you have questions, contact the IEEE SA Standards Board Patent Committee Administrator </a:t>
            </a: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at 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4"/>
              </a:rPr>
              <a:t>patcom@ieee.org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b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</a:br>
            <a:endParaRPr lang="en-US" altLang="en-US" sz="16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endParaRPr lang="en-US" altLang="en-US" sz="16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algn="ctr">
              <a:lnSpc>
                <a:spcPct val="80000"/>
              </a:lnSpc>
              <a:buFont typeface="Monotype Sorts"/>
              <a:buNone/>
              <a:defRPr/>
            </a:pPr>
            <a:endParaRPr lang="en-US" altLang="en-US" sz="18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588791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37822"/>
            <a:ext cx="10439399" cy="989072"/>
          </a:xfrm>
        </p:spPr>
        <p:txBody>
          <a:bodyPr/>
          <a:lstStyle/>
          <a:p>
            <a:r>
              <a:rPr lang="en-US" sz="2800" spc="-5" dirty="0">
                <a:solidFill>
                  <a:srgbClr val="0070C0"/>
                </a:solidFill>
              </a:rPr>
              <a:t>Participant behavior in </a:t>
            </a:r>
            <a:r>
              <a:rPr lang="en-US" sz="2800" dirty="0">
                <a:solidFill>
                  <a:srgbClr val="0070C0"/>
                </a:solidFill>
              </a:rPr>
              <a:t>IEEE SA </a:t>
            </a:r>
            <a:r>
              <a:rPr lang="en-US" sz="2800" spc="-5" dirty="0">
                <a:solidFill>
                  <a:srgbClr val="0070C0"/>
                </a:solidFill>
              </a:rPr>
              <a:t>activities is guided by</a:t>
            </a:r>
            <a:br>
              <a:rPr lang="en-US" sz="2800" spc="-5" dirty="0">
                <a:solidFill>
                  <a:srgbClr val="0070C0"/>
                </a:solidFill>
              </a:rPr>
            </a:br>
            <a:r>
              <a:rPr lang="en-US" sz="2800" spc="-5" dirty="0">
                <a:solidFill>
                  <a:srgbClr val="0070C0"/>
                </a:solidFill>
              </a:rPr>
              <a:t> the IEEE Codes of Ethics &amp;</a:t>
            </a:r>
            <a:r>
              <a:rPr lang="en-US" sz="2800" spc="-40" dirty="0">
                <a:solidFill>
                  <a:srgbClr val="0070C0"/>
                </a:solidFill>
              </a:rPr>
              <a:t> </a:t>
            </a:r>
            <a:r>
              <a:rPr lang="en-US" sz="2800" spc="-5" dirty="0">
                <a:solidFill>
                  <a:srgbClr val="0070C0"/>
                </a:solidFill>
              </a:rPr>
              <a:t>Conduct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9006" y="1066801"/>
            <a:ext cx="7770813" cy="4113213"/>
          </a:xfrm>
        </p:spPr>
        <p:txBody>
          <a:bodyPr/>
          <a:lstStyle/>
          <a:p>
            <a:pPr>
              <a:buClrTx/>
            </a:pPr>
            <a:r>
              <a:rPr lang="en-US" sz="1800" dirty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  <a:p>
            <a:pPr>
              <a:buClrTx/>
            </a:pPr>
            <a:r>
              <a:rPr lang="en-US" sz="1800" dirty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  <a:p>
            <a:pPr>
              <a:buClrTx/>
            </a:pPr>
            <a:endParaRPr lang="en-US" sz="1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May </a:t>
            </a:r>
            <a:r>
              <a:rPr lang="en-US" dirty="0"/>
              <a:t>2022</a:t>
            </a:r>
            <a:endParaRPr lang="en-GB" dirty="0"/>
          </a:p>
        </p:txBody>
      </p:sp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7EEB5C5B-CF12-4116-9B0B-1163823A33B7}"/>
              </a:ext>
            </a:extLst>
          </p:cNvPr>
          <p:cNvSpPr/>
          <p:nvPr/>
        </p:nvSpPr>
        <p:spPr>
          <a:xfrm>
            <a:off x="914400" y="1905000"/>
            <a:ext cx="10439399" cy="34291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93040" marR="108585" indent="-180340">
              <a:buChar char="•"/>
              <a:tabLst>
                <a:tab pos="193675" algn="l"/>
              </a:tabLst>
            </a:pP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All participants in IEEE SA activities are expected to adhere to the </a:t>
            </a:r>
            <a:r>
              <a:rPr lang="en-US" sz="1800" b="1" spc="-5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core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principles underlying</a:t>
            </a:r>
            <a:r>
              <a:rPr lang="en-US" sz="1800" b="1" spc="-1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the:</a:t>
            </a:r>
            <a:endParaRPr lang="en-US" sz="18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375285" lvl="1" indent="-180975">
              <a:spcBef>
                <a:spcPts val="480"/>
              </a:spcBef>
              <a:buChar char="–"/>
              <a:tabLst>
                <a:tab pos="375920" algn="l"/>
              </a:tabLst>
            </a:pP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2"/>
              </a:rPr>
              <a:t>IEEE Code of</a:t>
            </a:r>
            <a:r>
              <a:rPr lang="en-US" sz="1600" u="heavy" spc="-50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2"/>
              </a:rPr>
              <a:t> </a:t>
            </a: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2"/>
              </a:rPr>
              <a:t>Ethics</a:t>
            </a:r>
            <a:endParaRPr lang="en-US" sz="1600" dirty="0">
              <a:latin typeface="+mj-lt"/>
              <a:cs typeface="Arial" panose="020B0604020202020204" pitchFamily="34" charset="0"/>
            </a:endParaRPr>
          </a:p>
          <a:p>
            <a:pPr marL="375285" lvl="1" indent="-180975">
              <a:spcBef>
                <a:spcPts val="475"/>
              </a:spcBef>
              <a:buChar char="–"/>
              <a:tabLst>
                <a:tab pos="375920" algn="l"/>
              </a:tabLst>
            </a:pP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3"/>
              </a:rPr>
              <a:t>IEEE Code of</a:t>
            </a:r>
            <a:r>
              <a:rPr lang="en-US" sz="1600" u="heavy" spc="-4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3"/>
              </a:rPr>
              <a:t> </a:t>
            </a: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3"/>
              </a:rPr>
              <a:t>Conduct</a:t>
            </a:r>
            <a:endParaRPr lang="en-US" sz="1600" dirty="0">
              <a:latin typeface="+mj-lt"/>
              <a:cs typeface="Arial" panose="020B0604020202020204" pitchFamily="34" charset="0"/>
            </a:endParaRPr>
          </a:p>
          <a:p>
            <a:pPr marL="193040" indent="-180340">
              <a:spcBef>
                <a:spcPts val="1800"/>
              </a:spcBef>
              <a:buChar char="•"/>
              <a:tabLst>
                <a:tab pos="193675" algn="l"/>
              </a:tabLst>
            </a:pP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 core principles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of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 IEEE Codes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of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Ethics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&amp;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Conduct are</a:t>
            </a:r>
            <a:r>
              <a:rPr lang="en-US" sz="1800" b="1" spc="7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to:</a:t>
            </a:r>
            <a:endParaRPr lang="en-US" sz="18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375285" marR="5080" lvl="1" indent="-180975" algn="just">
              <a:spcBef>
                <a:spcPts val="480"/>
              </a:spcBef>
              <a:buFont typeface="Arial"/>
              <a:buChar char="–"/>
              <a:tabLst>
                <a:tab pos="375920" algn="l"/>
              </a:tabLst>
            </a:pP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Uphold the highest standards of integrity, responsible behavior, and ethical and professional</a:t>
            </a:r>
            <a:r>
              <a:rPr lang="en-US" sz="1600" i="1" spc="-6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conduct</a:t>
            </a:r>
            <a:endParaRPr 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375285" marR="1209040" lvl="1" indent="-180975" algn="just">
              <a:spcBef>
                <a:spcPts val="475"/>
              </a:spcBef>
              <a:buFont typeface="Arial"/>
              <a:buChar char="–"/>
              <a:tabLst>
                <a:tab pos="375920" algn="l"/>
              </a:tabLst>
            </a:pP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Treat people fairly and with respect, to not engage in harassment, discrimination, or retaliation, and to protect people's</a:t>
            </a:r>
            <a:r>
              <a:rPr lang="en-US" sz="1600" i="1" spc="8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privacy.</a:t>
            </a:r>
            <a:endParaRPr 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375285" marR="496570" lvl="1" indent="-180975" algn="just">
              <a:spcBef>
                <a:spcPts val="475"/>
              </a:spcBef>
              <a:buFont typeface="Arial"/>
              <a:buChar char="–"/>
              <a:tabLst>
                <a:tab pos="375920" algn="l"/>
              </a:tabLst>
            </a:pP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Avoid injuring others, their property, reputation, or employment by false or malicious</a:t>
            </a:r>
            <a:r>
              <a:rPr lang="en-US" sz="1600" i="1" spc="-8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action</a:t>
            </a:r>
            <a:endParaRPr 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193040" marR="1517650" indent="-180340">
              <a:spcBef>
                <a:spcPts val="1800"/>
              </a:spcBef>
              <a:buChar char="•"/>
              <a:tabLst>
                <a:tab pos="193675" algn="l"/>
              </a:tabLst>
            </a:pP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most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recent versions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of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these Codes are available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at </a:t>
            </a: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4"/>
              </a:rPr>
              <a:t>http://www.ieee.org/about/corporate/governance</a:t>
            </a: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</a:rPr>
              <a:t> </a:t>
            </a:r>
            <a:endParaRPr lang="en-US" sz="1600" dirty="0">
              <a:latin typeface="+mj-lt"/>
              <a:cs typeface="Arial" panose="020B0604020202020204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9026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637822"/>
            <a:ext cx="10287000" cy="1038578"/>
          </a:xfrm>
        </p:spPr>
        <p:txBody>
          <a:bodyPr/>
          <a:lstStyle/>
          <a:p>
            <a:r>
              <a:rPr lang="en-US" sz="2800" spc="-5" dirty="0">
                <a:solidFill>
                  <a:srgbClr val="0070C0"/>
                </a:solidFill>
              </a:rPr>
              <a:t>Participants in the </a:t>
            </a:r>
            <a:r>
              <a:rPr lang="en-US" sz="2800" dirty="0">
                <a:solidFill>
                  <a:srgbClr val="0070C0"/>
                </a:solidFill>
              </a:rPr>
              <a:t>IEEE SA </a:t>
            </a:r>
            <a:r>
              <a:rPr lang="en-US" sz="2800" spc="-5" dirty="0">
                <a:solidFill>
                  <a:srgbClr val="0070C0"/>
                </a:solidFill>
              </a:rPr>
              <a:t>“</a:t>
            </a:r>
            <a:r>
              <a:rPr lang="en-US" sz="2800" i="1" spc="-5" dirty="0">
                <a:solidFill>
                  <a:srgbClr val="0070C0"/>
                </a:solidFill>
                <a:cs typeface="Arial"/>
              </a:rPr>
              <a:t>individual process</a:t>
            </a:r>
            <a:r>
              <a:rPr lang="en-US" sz="2800" spc="-5" dirty="0">
                <a:solidFill>
                  <a:srgbClr val="0070C0"/>
                </a:solidFill>
              </a:rPr>
              <a:t>” </a:t>
            </a:r>
            <a:br>
              <a:rPr lang="en-US" sz="2800" spc="-5" dirty="0">
                <a:solidFill>
                  <a:srgbClr val="0070C0"/>
                </a:solidFill>
              </a:rPr>
            </a:br>
            <a:r>
              <a:rPr lang="en-US" sz="2800" spc="-5" dirty="0">
                <a:solidFill>
                  <a:srgbClr val="0070C0"/>
                </a:solidFill>
              </a:rPr>
              <a:t>shall act independently of others, including</a:t>
            </a:r>
            <a:r>
              <a:rPr lang="en-US" sz="2800" spc="-65" dirty="0">
                <a:solidFill>
                  <a:srgbClr val="0070C0"/>
                </a:solidFill>
              </a:rPr>
              <a:t> </a:t>
            </a:r>
            <a:r>
              <a:rPr lang="en-US" sz="2800" spc="-5" dirty="0">
                <a:solidFill>
                  <a:srgbClr val="0070C0"/>
                </a:solidFill>
              </a:rPr>
              <a:t>employers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906587"/>
            <a:ext cx="10475384" cy="4113213"/>
          </a:xfrm>
        </p:spPr>
        <p:txBody>
          <a:bodyPr/>
          <a:lstStyle/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The </a:t>
            </a:r>
            <a:r>
              <a:rPr lang="en-US" sz="1800" u="heavy" spc="-5" dirty="0">
                <a:solidFill>
                  <a:srgbClr val="0066FF"/>
                </a:solidFill>
                <a:latin typeface="+mj-lt"/>
                <a:cs typeface="Arial"/>
                <a:hlinkClick r:id="rId2"/>
              </a:rPr>
              <a:t>IEEE SA Standards Board Bylaws</a:t>
            </a:r>
            <a:r>
              <a:rPr lang="en-US" sz="1800" b="0" spc="-5" dirty="0">
                <a:solidFill>
                  <a:srgbClr val="0066FF"/>
                </a:solidFill>
                <a:latin typeface="+mj-lt"/>
                <a:cs typeface="Arial"/>
              </a:rPr>
              <a:t> </a:t>
            </a:r>
            <a:r>
              <a:rPr lang="en-US" sz="1800" spc="-5" dirty="0">
                <a:latin typeface="+mj-lt"/>
                <a:cs typeface="Arial"/>
              </a:rPr>
              <a:t>require that “</a:t>
            </a:r>
            <a:r>
              <a:rPr lang="en-US" sz="1800" i="1" spc="-5" dirty="0">
                <a:latin typeface="+mj-lt"/>
                <a:cs typeface="Arial"/>
              </a:rPr>
              <a:t>participants in the </a:t>
            </a:r>
            <a:r>
              <a:rPr lang="en-US" sz="1800" i="1" spc="-5" dirty="0" smtClean="0">
                <a:latin typeface="+mj-lt"/>
                <a:cs typeface="Arial"/>
              </a:rPr>
              <a:t>IEEE </a:t>
            </a:r>
            <a:r>
              <a:rPr lang="en-US" sz="1800" i="1" spc="-5" dirty="0">
                <a:latin typeface="+mj-lt"/>
                <a:cs typeface="Arial"/>
              </a:rPr>
              <a:t>standards development individual process shall </a:t>
            </a:r>
            <a:r>
              <a:rPr lang="en-US" sz="1800" i="1" dirty="0">
                <a:latin typeface="+mj-lt"/>
                <a:cs typeface="Arial"/>
              </a:rPr>
              <a:t>act </a:t>
            </a:r>
            <a:r>
              <a:rPr lang="en-US" sz="1800" i="1" spc="-5" dirty="0">
                <a:latin typeface="+mj-lt"/>
                <a:cs typeface="Arial"/>
              </a:rPr>
              <a:t>based on their </a:t>
            </a:r>
            <a:r>
              <a:rPr lang="en-US" sz="1800" i="1" spc="-5" dirty="0" smtClean="0">
                <a:latin typeface="+mj-lt"/>
                <a:cs typeface="Arial"/>
              </a:rPr>
              <a:t>qualifications </a:t>
            </a:r>
            <a:r>
              <a:rPr lang="en-US" sz="1800" i="1" spc="-5" dirty="0">
                <a:latin typeface="+mj-lt"/>
                <a:cs typeface="Arial"/>
              </a:rPr>
              <a:t>and</a:t>
            </a:r>
            <a:r>
              <a:rPr lang="en-US" sz="1800" i="1" dirty="0">
                <a:latin typeface="+mj-lt"/>
                <a:cs typeface="Arial"/>
              </a:rPr>
              <a:t> </a:t>
            </a:r>
            <a:r>
              <a:rPr lang="en-US" sz="1800" i="1" spc="-5" dirty="0">
                <a:latin typeface="+mj-lt"/>
                <a:cs typeface="Arial"/>
              </a:rPr>
              <a:t>experience”</a:t>
            </a:r>
            <a:endParaRPr lang="en-US" sz="1800" dirty="0">
              <a:latin typeface="+mj-lt"/>
              <a:cs typeface="Arial"/>
            </a:endParaRPr>
          </a:p>
          <a:p>
            <a:pPr marL="193040" indent="-180340" algn="just">
              <a:spcBef>
                <a:spcPts val="1800"/>
              </a:spcBef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This means</a:t>
            </a:r>
            <a:r>
              <a:rPr lang="en-US" sz="1800" spc="-20" dirty="0">
                <a:latin typeface="+mj-lt"/>
                <a:cs typeface="Arial"/>
              </a:rPr>
              <a:t> </a:t>
            </a:r>
            <a:r>
              <a:rPr lang="en-US" sz="1800" spc="-5" dirty="0">
                <a:latin typeface="+mj-lt"/>
                <a:cs typeface="Arial"/>
              </a:rPr>
              <a:t>participants:</a:t>
            </a:r>
            <a:endParaRPr lang="en-US" sz="1800" dirty="0">
              <a:latin typeface="+mj-lt"/>
              <a:cs typeface="Arial"/>
            </a:endParaRPr>
          </a:p>
          <a:p>
            <a:pPr marL="375285" marR="135255" lvl="1" indent="-180975" algn="just">
              <a:spcBef>
                <a:spcPts val="480"/>
              </a:spcBef>
              <a:buFont typeface="Arial"/>
              <a:buChar char="–"/>
              <a:tabLst>
                <a:tab pos="230188" algn="l"/>
              </a:tabLst>
            </a:pPr>
            <a:r>
              <a:rPr lang="en-US" sz="1600" b="1" i="1" spc="-5" dirty="0">
                <a:solidFill>
                  <a:srgbClr val="00B050"/>
                </a:solidFill>
                <a:latin typeface="+mj-lt"/>
                <a:cs typeface="Arial"/>
              </a:rPr>
              <a:t>Shall act </a:t>
            </a:r>
            <a:r>
              <a:rPr lang="en-US" sz="1600" b="1" i="1" dirty="0">
                <a:solidFill>
                  <a:srgbClr val="00B050"/>
                </a:solidFill>
                <a:latin typeface="+mj-lt"/>
                <a:cs typeface="Arial"/>
              </a:rPr>
              <a:t>&amp; </a:t>
            </a:r>
            <a:r>
              <a:rPr lang="en-US" sz="1600" b="1" i="1" spc="-5" dirty="0">
                <a:solidFill>
                  <a:srgbClr val="00B050"/>
                </a:solidFill>
                <a:latin typeface="+mj-lt"/>
                <a:cs typeface="Arial"/>
              </a:rPr>
              <a:t>vote </a:t>
            </a:r>
            <a:r>
              <a:rPr lang="en-US" sz="1600" i="1" spc="-5" dirty="0">
                <a:latin typeface="+mj-lt"/>
                <a:cs typeface="Arial"/>
              </a:rPr>
              <a:t>based on their personal </a:t>
            </a:r>
            <a:r>
              <a:rPr lang="en-US" sz="1600" i="1" dirty="0">
                <a:latin typeface="+mj-lt"/>
                <a:cs typeface="Arial"/>
              </a:rPr>
              <a:t>&amp; </a:t>
            </a:r>
            <a:r>
              <a:rPr lang="en-US" sz="1600" i="1" spc="-5" dirty="0">
                <a:latin typeface="+mj-lt"/>
                <a:cs typeface="Arial"/>
              </a:rPr>
              <a:t>independent opinions derived from their expertise, knowledge, and qualifications</a:t>
            </a:r>
            <a:endParaRPr lang="en-US" sz="1600" i="1" dirty="0">
              <a:latin typeface="+mj-lt"/>
              <a:cs typeface="Arial"/>
            </a:endParaRPr>
          </a:p>
          <a:p>
            <a:pPr marL="375285" marR="5080" lvl="1" indent="-180975" algn="just">
              <a:spcBef>
                <a:spcPts val="475"/>
              </a:spcBef>
              <a:buFont typeface="Arial"/>
              <a:buChar char="–"/>
              <a:tabLst>
                <a:tab pos="230188" algn="l"/>
              </a:tabLst>
            </a:pPr>
            <a:r>
              <a:rPr lang="en-US" sz="1600" b="1" i="1" spc="-5" dirty="0">
                <a:solidFill>
                  <a:srgbClr val="FF0000"/>
                </a:solidFill>
                <a:latin typeface="+mj-lt"/>
                <a:cs typeface="Arial"/>
              </a:rPr>
              <a:t>Shall not act or vote </a:t>
            </a:r>
            <a:r>
              <a:rPr lang="en-US" sz="1600" i="1" spc="-5" dirty="0">
                <a:latin typeface="+mj-lt"/>
                <a:cs typeface="Arial"/>
              </a:rPr>
              <a:t>based on any obligation to or any direction from any other </a:t>
            </a:r>
            <a:r>
              <a:rPr lang="en-US" sz="1600" i="1" spc="-5" dirty="0" smtClean="0">
                <a:latin typeface="+mj-lt"/>
                <a:cs typeface="Arial"/>
              </a:rPr>
              <a:t>person </a:t>
            </a:r>
            <a:r>
              <a:rPr lang="en-US" sz="1600" i="1" spc="-5" dirty="0">
                <a:latin typeface="+mj-lt"/>
                <a:cs typeface="Arial"/>
              </a:rPr>
              <a:t>or organization, including an employer or client, regardless of any  external commitments, agreements, contracts, or</a:t>
            </a:r>
            <a:r>
              <a:rPr lang="en-US" sz="1600" i="1" spc="110" dirty="0">
                <a:latin typeface="+mj-lt"/>
                <a:cs typeface="Arial"/>
              </a:rPr>
              <a:t> </a:t>
            </a:r>
            <a:r>
              <a:rPr lang="en-US" sz="1600" i="1" spc="-5" dirty="0">
                <a:latin typeface="+mj-lt"/>
                <a:cs typeface="Arial"/>
              </a:rPr>
              <a:t>orders</a:t>
            </a:r>
            <a:endParaRPr lang="en-US" sz="1600" i="1" dirty="0">
              <a:latin typeface="+mj-lt"/>
              <a:cs typeface="Arial"/>
            </a:endParaRPr>
          </a:p>
          <a:p>
            <a:pPr marL="375285" marR="327660" lvl="1" indent="-180975" algn="just">
              <a:spcBef>
                <a:spcPts val="475"/>
              </a:spcBef>
              <a:buFont typeface="Arial"/>
              <a:buChar char="–"/>
              <a:tabLst>
                <a:tab pos="230188" algn="l"/>
              </a:tabLst>
            </a:pPr>
            <a:r>
              <a:rPr lang="en-US" sz="1600" b="1" i="1" spc="-5" dirty="0">
                <a:solidFill>
                  <a:srgbClr val="FF0000"/>
                </a:solidFill>
                <a:latin typeface="+mj-lt"/>
                <a:cs typeface="Arial"/>
              </a:rPr>
              <a:t>Shall not direct </a:t>
            </a:r>
            <a:r>
              <a:rPr lang="en-US" sz="1600" i="1" spc="-5" dirty="0">
                <a:latin typeface="+mj-lt"/>
                <a:cs typeface="Arial"/>
              </a:rPr>
              <a:t>the actions or votes of other participants or retaliate against </a:t>
            </a:r>
            <a:r>
              <a:rPr lang="en-US" sz="1600" i="1" spc="-5" dirty="0" smtClean="0">
                <a:latin typeface="+mj-lt"/>
                <a:cs typeface="Arial"/>
              </a:rPr>
              <a:t>other </a:t>
            </a:r>
            <a:r>
              <a:rPr lang="en-US" sz="1600" i="1" spc="-5" dirty="0">
                <a:latin typeface="+mj-lt"/>
                <a:cs typeface="Arial"/>
              </a:rPr>
              <a:t>participants for fulfilling their responsibility to act </a:t>
            </a:r>
            <a:r>
              <a:rPr lang="en-US" sz="1600" i="1" dirty="0">
                <a:latin typeface="+mj-lt"/>
                <a:cs typeface="Arial"/>
              </a:rPr>
              <a:t>&amp; </a:t>
            </a:r>
            <a:r>
              <a:rPr lang="en-US" sz="1600" i="1" spc="-5" dirty="0">
                <a:latin typeface="+mj-lt"/>
                <a:cs typeface="Arial"/>
              </a:rPr>
              <a:t>vote based on their  personal </a:t>
            </a:r>
            <a:r>
              <a:rPr lang="en-US" sz="1600" i="1" dirty="0">
                <a:latin typeface="+mj-lt"/>
                <a:cs typeface="Arial"/>
              </a:rPr>
              <a:t>&amp; </a:t>
            </a:r>
            <a:r>
              <a:rPr lang="en-US" sz="1600" i="1" spc="-5" dirty="0">
                <a:latin typeface="+mj-lt"/>
                <a:cs typeface="Arial"/>
              </a:rPr>
              <a:t>independently developed</a:t>
            </a:r>
            <a:r>
              <a:rPr lang="en-US" sz="1600" i="1" spc="-55" dirty="0">
                <a:latin typeface="+mj-lt"/>
                <a:cs typeface="Arial"/>
              </a:rPr>
              <a:t> </a:t>
            </a:r>
            <a:r>
              <a:rPr lang="en-US" sz="1600" i="1" spc="-5" dirty="0">
                <a:latin typeface="+mj-lt"/>
                <a:cs typeface="Arial"/>
              </a:rPr>
              <a:t>opinions</a:t>
            </a:r>
            <a:endParaRPr lang="en-US" sz="1600" i="1" dirty="0">
              <a:latin typeface="+mj-lt"/>
              <a:cs typeface="Arial"/>
            </a:endParaRPr>
          </a:p>
          <a:p>
            <a:pPr marL="193040" marR="43815" indent="-180340" algn="just">
              <a:spcBef>
                <a:spcPts val="1800"/>
              </a:spcBef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By participating in standards activities using the “</a:t>
            </a:r>
            <a:r>
              <a:rPr lang="en-US" sz="1800" i="1" spc="-5" dirty="0">
                <a:latin typeface="+mj-lt"/>
                <a:cs typeface="Arial"/>
              </a:rPr>
              <a:t>individual process</a:t>
            </a:r>
            <a:r>
              <a:rPr lang="en-US" sz="1800" spc="-5" dirty="0">
                <a:latin typeface="+mj-lt"/>
                <a:cs typeface="Arial"/>
              </a:rPr>
              <a:t>”, you </a:t>
            </a:r>
            <a:r>
              <a:rPr lang="en-US" sz="1800" spc="-5" dirty="0" smtClean="0">
                <a:latin typeface="+mj-lt"/>
                <a:cs typeface="Arial"/>
              </a:rPr>
              <a:t>are </a:t>
            </a:r>
            <a:r>
              <a:rPr lang="en-US" sz="1800" spc="-5" dirty="0">
                <a:latin typeface="+mj-lt"/>
                <a:cs typeface="Arial"/>
              </a:rPr>
              <a:t>deemed to </a:t>
            </a:r>
            <a:r>
              <a:rPr lang="en-US" sz="1800" dirty="0">
                <a:latin typeface="+mj-lt"/>
                <a:cs typeface="Arial"/>
              </a:rPr>
              <a:t>accept </a:t>
            </a:r>
            <a:r>
              <a:rPr lang="en-US" sz="1800" spc="-5" dirty="0">
                <a:latin typeface="+mj-lt"/>
                <a:cs typeface="Arial"/>
              </a:rPr>
              <a:t>these requirements; </a:t>
            </a:r>
            <a:r>
              <a:rPr lang="en-US" sz="1800" dirty="0">
                <a:latin typeface="+mj-lt"/>
                <a:cs typeface="Arial"/>
              </a:rPr>
              <a:t>if </a:t>
            </a:r>
            <a:r>
              <a:rPr lang="en-US" sz="1800" spc="-5" dirty="0">
                <a:latin typeface="+mj-lt"/>
                <a:cs typeface="Arial"/>
              </a:rPr>
              <a:t>you are unable to satisfy </a:t>
            </a:r>
            <a:r>
              <a:rPr lang="en-US" sz="1800" spc="-5" dirty="0" smtClean="0">
                <a:latin typeface="+mj-lt"/>
                <a:cs typeface="Arial"/>
              </a:rPr>
              <a:t>these </a:t>
            </a:r>
            <a:r>
              <a:rPr lang="en-US" sz="1800" spc="-5" dirty="0">
                <a:latin typeface="+mj-lt"/>
                <a:cs typeface="Arial"/>
              </a:rPr>
              <a:t>requirements then you shall immediately cease any</a:t>
            </a:r>
            <a:r>
              <a:rPr lang="en-US" sz="1800" spc="130" dirty="0">
                <a:latin typeface="+mj-lt"/>
                <a:cs typeface="Arial"/>
              </a:rPr>
              <a:t> </a:t>
            </a:r>
            <a:r>
              <a:rPr lang="en-US" sz="1800" spc="-5" dirty="0">
                <a:latin typeface="+mj-lt"/>
                <a:cs typeface="Arial"/>
              </a:rPr>
              <a:t>participation </a:t>
            </a:r>
            <a:r>
              <a:rPr lang="en-US" sz="1800" dirty="0">
                <a:solidFill>
                  <a:schemeClr val="accent1">
                    <a:lumMod val="50000"/>
                  </a:schemeClr>
                </a:solidFill>
                <a:latin typeface="+mj-lt"/>
                <a:cs typeface="Arial" panose="020B0604020202020204" pitchFamily="34" charset="0"/>
              </a:rPr>
              <a:t>(and would ask you to please leave the call or meeting.)</a:t>
            </a:r>
            <a:endParaRPr lang="en-US" sz="1800" dirty="0">
              <a:latin typeface="+mj-lt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May </a:t>
            </a:r>
            <a:r>
              <a:rPr lang="en-US" dirty="0"/>
              <a:t>2022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0260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637823"/>
            <a:ext cx="10399183" cy="1038577"/>
          </a:xfrm>
        </p:spPr>
        <p:txBody>
          <a:bodyPr/>
          <a:lstStyle/>
          <a:p>
            <a:r>
              <a:rPr lang="en-US" sz="2800" spc="-5" dirty="0">
                <a:solidFill>
                  <a:srgbClr val="0070C0"/>
                </a:solidFill>
              </a:rPr>
              <a:t>IEEE-SA standards activities shall allow </a:t>
            </a:r>
            <a:br>
              <a:rPr lang="en-US" sz="2800" spc="-5" dirty="0">
                <a:solidFill>
                  <a:srgbClr val="0070C0"/>
                </a:solidFill>
              </a:rPr>
            </a:br>
            <a:r>
              <a:rPr lang="en-US" sz="2800" spc="-5" dirty="0">
                <a:solidFill>
                  <a:srgbClr val="0070C0"/>
                </a:solidFill>
              </a:rPr>
              <a:t>the fair &amp; equitable consideration of all</a:t>
            </a:r>
            <a:r>
              <a:rPr lang="en-US" sz="2800" spc="-70" dirty="0">
                <a:solidFill>
                  <a:srgbClr val="0070C0"/>
                </a:solidFill>
              </a:rPr>
              <a:t> </a:t>
            </a:r>
            <a:r>
              <a:rPr lang="en-US" sz="2800" spc="-5" dirty="0">
                <a:solidFill>
                  <a:srgbClr val="0070C0"/>
                </a:solidFill>
              </a:rPr>
              <a:t>viewpoints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905000"/>
            <a:ext cx="10475383" cy="4114800"/>
          </a:xfrm>
        </p:spPr>
        <p:txBody>
          <a:bodyPr/>
          <a:lstStyle/>
          <a:p>
            <a:pPr marL="230188" marR="433705" indent="-230188" algn="just">
              <a:buChar char="•"/>
              <a:tabLst>
                <a:tab pos="193675" algn="l"/>
              </a:tabLst>
            </a:pPr>
            <a:r>
              <a:rPr lang="en-US" sz="1800" spc="-5" dirty="0">
                <a:latin typeface="+mj-lt"/>
                <a:cs typeface="Arial"/>
              </a:rPr>
              <a:t>The </a:t>
            </a:r>
            <a:r>
              <a:rPr lang="en-US" sz="1800" u="heavy" spc="-5" dirty="0">
                <a:solidFill>
                  <a:srgbClr val="0066FF"/>
                </a:solidFill>
                <a:latin typeface="+mj-lt"/>
                <a:cs typeface="Arial"/>
                <a:hlinkClick r:id="rId2"/>
              </a:rPr>
              <a:t>IEEE SA Standards Board Bylaws</a:t>
            </a:r>
            <a:r>
              <a:rPr lang="en-US" sz="1800" b="0" spc="-5" dirty="0">
                <a:solidFill>
                  <a:srgbClr val="0066FF"/>
                </a:solidFill>
                <a:latin typeface="+mj-lt"/>
                <a:cs typeface="Arial"/>
              </a:rPr>
              <a:t> </a:t>
            </a:r>
            <a:r>
              <a:rPr lang="en-US" sz="1800" spc="-5" dirty="0">
                <a:latin typeface="+mj-lt"/>
                <a:cs typeface="Arial"/>
              </a:rPr>
              <a:t>(clause 5.2.1.3) specifies that “</a:t>
            </a:r>
            <a:r>
              <a:rPr lang="en-US" sz="1800" i="1" spc="-5" dirty="0">
                <a:latin typeface="+mj-lt"/>
                <a:cs typeface="Arial"/>
              </a:rPr>
              <a:t>the standards development process shall </a:t>
            </a:r>
            <a:r>
              <a:rPr lang="en-US" sz="1800" i="1" dirty="0">
                <a:latin typeface="+mj-lt"/>
                <a:cs typeface="Arial"/>
              </a:rPr>
              <a:t>not </a:t>
            </a:r>
            <a:r>
              <a:rPr lang="en-US" sz="1800" i="1" spc="-5" dirty="0">
                <a:latin typeface="+mj-lt"/>
                <a:cs typeface="Arial"/>
              </a:rPr>
              <a:t>be dominated by any single interest category, individual, or</a:t>
            </a:r>
            <a:r>
              <a:rPr lang="en-US" sz="1800" i="1" spc="80" dirty="0">
                <a:latin typeface="+mj-lt"/>
                <a:cs typeface="Arial"/>
              </a:rPr>
              <a:t> </a:t>
            </a:r>
            <a:r>
              <a:rPr lang="en-US" sz="1800" i="1" spc="-5" dirty="0">
                <a:latin typeface="+mj-lt"/>
                <a:cs typeface="Arial"/>
              </a:rPr>
              <a:t>organization”</a:t>
            </a:r>
            <a:endParaRPr lang="en-US" sz="1800" dirty="0">
              <a:latin typeface="+mj-lt"/>
              <a:cs typeface="Arial"/>
            </a:endParaRPr>
          </a:p>
          <a:p>
            <a:pPr marL="230188" marR="5080" indent="-230188">
              <a:spcBef>
                <a:spcPts val="480"/>
              </a:spcBef>
            </a:pPr>
            <a:r>
              <a:rPr lang="en-US" sz="1600" i="1" dirty="0">
                <a:latin typeface="+mj-lt"/>
                <a:cs typeface="Arial"/>
              </a:rPr>
              <a:t>	– 	</a:t>
            </a:r>
            <a:r>
              <a:rPr lang="en-US" sz="1600" b="0" i="1" spc="-5" dirty="0">
                <a:latin typeface="+mj-lt"/>
                <a:cs typeface="Arial"/>
              </a:rPr>
              <a:t>This means no participant may exercise “authority, leadership, or influence by  reason of superior leverage, strength, or representation to the exclusion of </a:t>
            </a:r>
            <a:r>
              <a:rPr lang="en-US" sz="1600" b="0" i="1" spc="-5" dirty="0" smtClean="0">
                <a:latin typeface="+mj-lt"/>
                <a:cs typeface="Arial"/>
              </a:rPr>
              <a:t>fair </a:t>
            </a:r>
            <a:r>
              <a:rPr lang="en-US" sz="1600" b="0" i="1" spc="-5" dirty="0">
                <a:latin typeface="+mj-lt"/>
                <a:cs typeface="Arial"/>
              </a:rPr>
              <a:t>and equitable consideration of other viewpoints” or “to hinder the progress of the  standards development</a:t>
            </a:r>
            <a:r>
              <a:rPr lang="en-US" sz="1600" b="0" i="1" spc="-25" dirty="0">
                <a:latin typeface="+mj-lt"/>
                <a:cs typeface="Arial"/>
              </a:rPr>
              <a:t> </a:t>
            </a:r>
            <a:r>
              <a:rPr lang="en-US" sz="1600" b="0" i="1" spc="-5" dirty="0">
                <a:latin typeface="+mj-lt"/>
                <a:cs typeface="Arial"/>
              </a:rPr>
              <a:t>activity”</a:t>
            </a:r>
            <a:endParaRPr lang="en-US" sz="1600" b="0" i="1" dirty="0">
              <a:latin typeface="+mj-lt"/>
              <a:cs typeface="Arial"/>
            </a:endParaRPr>
          </a:p>
          <a:p>
            <a:pPr marL="230188" marR="1270000" indent="-230188" algn="just">
              <a:spcBef>
                <a:spcPts val="1800"/>
              </a:spcBef>
              <a:buChar char="•"/>
              <a:tabLst>
                <a:tab pos="193675" algn="l"/>
              </a:tabLst>
            </a:pPr>
            <a:r>
              <a:rPr lang="en-US" sz="1800" spc="-5" dirty="0">
                <a:latin typeface="+mj-lt"/>
                <a:cs typeface="Arial"/>
              </a:rPr>
              <a:t>This rule applies equally to those participating in a standards development project and to that project’s leadership</a:t>
            </a:r>
            <a:r>
              <a:rPr lang="en-US" sz="1800" spc="90" dirty="0">
                <a:latin typeface="+mj-lt"/>
                <a:cs typeface="Arial"/>
              </a:rPr>
              <a:t> </a:t>
            </a:r>
            <a:r>
              <a:rPr lang="en-US" sz="1800" spc="-5" dirty="0">
                <a:latin typeface="+mj-lt"/>
                <a:cs typeface="Arial"/>
              </a:rPr>
              <a:t>group</a:t>
            </a:r>
            <a:endParaRPr lang="en-US" sz="1800" dirty="0">
              <a:latin typeface="+mj-lt"/>
              <a:cs typeface="Arial"/>
            </a:endParaRPr>
          </a:p>
          <a:p>
            <a:pPr marL="230188" marR="142240" indent="-230188">
              <a:spcBef>
                <a:spcPts val="1800"/>
              </a:spcBef>
              <a:buChar char="•"/>
              <a:tabLst>
                <a:tab pos="193675" algn="l"/>
              </a:tabLst>
            </a:pPr>
            <a:r>
              <a:rPr lang="en-US" sz="1800" spc="-5" dirty="0">
                <a:latin typeface="+mj-lt"/>
                <a:cs typeface="Arial"/>
              </a:rPr>
              <a:t>Any person who reasonably suspects that dominance is occurring in a standards development </a:t>
            </a:r>
            <a:r>
              <a:rPr lang="en-US" sz="1800" dirty="0">
                <a:latin typeface="+mj-lt"/>
                <a:cs typeface="Arial"/>
              </a:rPr>
              <a:t>project </a:t>
            </a:r>
            <a:r>
              <a:rPr lang="en-US" sz="1800" spc="-5" dirty="0">
                <a:latin typeface="+mj-lt"/>
                <a:cs typeface="Arial"/>
              </a:rPr>
              <a:t>is encouraged to bring the issue to the attention </a:t>
            </a:r>
            <a:r>
              <a:rPr lang="en-US" sz="1800" dirty="0">
                <a:latin typeface="+mj-lt"/>
                <a:cs typeface="Arial"/>
              </a:rPr>
              <a:t>of </a:t>
            </a:r>
            <a:r>
              <a:rPr lang="en-US" sz="1800" spc="-5" dirty="0">
                <a:latin typeface="+mj-lt"/>
                <a:cs typeface="Arial"/>
              </a:rPr>
              <a:t>the Standards Committee or the project’s IEEE SA Program Manager</a:t>
            </a:r>
            <a:endParaRPr lang="en-US" sz="1800" dirty="0">
              <a:latin typeface="+mj-lt"/>
              <a:cs typeface="Arial"/>
            </a:endParaRPr>
          </a:p>
          <a:p>
            <a:pPr>
              <a:buClrTx/>
            </a:pPr>
            <a:endParaRPr lang="en-US" sz="1800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ClrTx/>
            </a:pPr>
            <a:endParaRPr lang="en-US" sz="1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May </a:t>
            </a:r>
            <a:r>
              <a:rPr lang="en-US" dirty="0"/>
              <a:t>2022</a:t>
            </a:r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8470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May </a:t>
            </a:r>
            <a:r>
              <a:rPr lang="en-US" dirty="0"/>
              <a:t>2022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chemeClr val="tx1"/>
                </a:solidFill>
              </a:rPr>
              <a:t>Housekeeping reminder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5587"/>
            <a:ext cx="10475384" cy="4113213"/>
          </a:xfrm>
        </p:spPr>
        <p:txBody>
          <a:bodyPr/>
          <a:lstStyle/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Weekly meeting reminders:</a:t>
            </a:r>
            <a:endParaRPr lang="en-US" sz="1800" spc="-5" dirty="0">
              <a:latin typeface="+mj-lt"/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IMAT is </a:t>
            </a:r>
            <a:r>
              <a:rPr lang="en-US" sz="1600" spc="-5" dirty="0">
                <a:latin typeface="+mj-lt"/>
                <a:cs typeface="Arial"/>
              </a:rPr>
              <a:t>NOT being used for this </a:t>
            </a:r>
            <a:r>
              <a:rPr lang="en-US" sz="1600" spc="-5" dirty="0" smtClean="0">
                <a:latin typeface="+mj-lt"/>
                <a:cs typeface="Arial"/>
              </a:rPr>
              <a:t>session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Please ensure </a:t>
            </a:r>
            <a:r>
              <a:rPr lang="en-US" sz="1600" spc="-5" dirty="0">
                <a:latin typeface="+mj-lt"/>
                <a:cs typeface="Arial"/>
              </a:rPr>
              <a:t>that the following information is listed correctly when joining the call: </a:t>
            </a:r>
            <a:r>
              <a:rPr lang="en-US" sz="1600" spc="-5" dirty="0" smtClean="0">
                <a:latin typeface="+mj-lt"/>
                <a:cs typeface="Arial"/>
              </a:rPr>
              <a:t>“FIRST </a:t>
            </a:r>
            <a:r>
              <a:rPr lang="en-US" sz="1600" spc="-5" dirty="0">
                <a:latin typeface="+mj-lt"/>
                <a:cs typeface="Arial"/>
              </a:rPr>
              <a:t>NAME LAST NAME, </a:t>
            </a:r>
            <a:r>
              <a:rPr lang="en-US" sz="1600" spc="-5" dirty="0" smtClean="0">
                <a:latin typeface="+mj-lt"/>
                <a:cs typeface="Arial"/>
              </a:rPr>
              <a:t>Affiliation” (e.g., Stuart </a:t>
            </a:r>
            <a:r>
              <a:rPr lang="en-US" sz="1600" spc="-5" dirty="0">
                <a:latin typeface="+mj-lt"/>
                <a:cs typeface="Arial"/>
              </a:rPr>
              <a:t>Kerry, OK-Brit; </a:t>
            </a:r>
            <a:r>
              <a:rPr lang="en-US" sz="1600" spc="-5" dirty="0" smtClean="0">
                <a:latin typeface="+mj-lt"/>
                <a:cs typeface="Arial"/>
              </a:rPr>
              <a:t>Self)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Remember </a:t>
            </a:r>
            <a:r>
              <a:rPr lang="en-US" sz="1600" spc="-5" dirty="0">
                <a:latin typeface="+mj-lt"/>
                <a:cs typeface="Arial"/>
              </a:rPr>
              <a:t>to state your </a:t>
            </a:r>
            <a:r>
              <a:rPr lang="en-US" sz="1600" spc="-5" dirty="0" smtClean="0">
                <a:latin typeface="+mj-lt"/>
                <a:cs typeface="Arial"/>
              </a:rPr>
              <a:t>name and affiliation </a:t>
            </a:r>
            <a:r>
              <a:rPr lang="en-US" sz="1600" spc="-5" dirty="0">
                <a:latin typeface="+mj-lt"/>
                <a:cs typeface="Arial"/>
              </a:rPr>
              <a:t>the FIRST TIME </a:t>
            </a:r>
            <a:r>
              <a:rPr lang="en-US" sz="1600" spc="-5" dirty="0" smtClean="0">
                <a:latin typeface="+mj-lt"/>
                <a:cs typeface="Arial"/>
              </a:rPr>
              <a:t>you speak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When you want to be on the queue, please type “Q” or “q” in </a:t>
            </a:r>
            <a:r>
              <a:rPr lang="en-US" sz="1600" spc="-5" dirty="0">
                <a:latin typeface="+mj-lt"/>
                <a:cs typeface="Arial"/>
              </a:rPr>
              <a:t>the </a:t>
            </a:r>
            <a:r>
              <a:rPr lang="en-US" sz="1600" spc="-5" dirty="0" smtClean="0">
                <a:latin typeface="+mj-lt"/>
                <a:cs typeface="Arial"/>
              </a:rPr>
              <a:t>chat window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Remember </a:t>
            </a:r>
            <a:r>
              <a:rPr lang="en-US" sz="1600" spc="-5" dirty="0">
                <a:latin typeface="+mj-lt"/>
                <a:cs typeface="Arial"/>
              </a:rPr>
              <a:t>to </a:t>
            </a:r>
            <a:r>
              <a:rPr lang="en-US" sz="1600" spc="-5" dirty="0" smtClean="0">
                <a:latin typeface="+mj-lt"/>
                <a:cs typeface="Arial"/>
              </a:rPr>
              <a:t>mute </a:t>
            </a:r>
            <a:r>
              <a:rPr lang="en-US" sz="1600" spc="-5" dirty="0">
                <a:latin typeface="+mj-lt"/>
                <a:cs typeface="Arial"/>
              </a:rPr>
              <a:t>when </a:t>
            </a:r>
            <a:r>
              <a:rPr lang="en-US" sz="1600" spc="-5" dirty="0" smtClean="0">
                <a:latin typeface="+mj-lt"/>
                <a:cs typeface="Arial"/>
              </a:rPr>
              <a:t>not speaking, </a:t>
            </a:r>
            <a:r>
              <a:rPr lang="en-US" sz="1600" spc="-5" dirty="0">
                <a:latin typeface="+mj-lt"/>
                <a:cs typeface="Arial"/>
              </a:rPr>
              <a:t>thank you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spc="-5" dirty="0">
              <a:latin typeface="+mj-lt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spc="-5" dirty="0">
              <a:latin typeface="Arial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7360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May 2022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Agenda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5587"/>
            <a:ext cx="10583032" cy="4722813"/>
          </a:xfrm>
        </p:spPr>
        <p:txBody>
          <a:bodyPr/>
          <a:lstStyle/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Meeting called to order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Administrative items (IEEE 802 and IEEE SA required notices</a:t>
            </a:r>
            <a:r>
              <a:rPr lang="en-US" sz="1800" spc="-5" dirty="0" smtClean="0">
                <a:latin typeface="+mj-lt"/>
                <a:cs typeface="Arial"/>
              </a:rPr>
              <a:t>)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Housekeeping reminder</a:t>
            </a:r>
            <a:endParaRPr lang="en-US" sz="1800" spc="-5" dirty="0">
              <a:latin typeface="+mj-lt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Review and approve agenda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Review </a:t>
            </a:r>
            <a:r>
              <a:rPr lang="en-US" sz="1800" spc="-5" dirty="0" smtClean="0">
                <a:latin typeface="+mj-lt"/>
                <a:cs typeface="Arial"/>
              </a:rPr>
              <a:t>and </a:t>
            </a:r>
            <a:r>
              <a:rPr lang="en-US" sz="1800" spc="-5" dirty="0">
                <a:latin typeface="+mj-lt"/>
                <a:cs typeface="Arial"/>
              </a:rPr>
              <a:t>approve the </a:t>
            </a:r>
            <a:r>
              <a:rPr lang="en-US" sz="1800" spc="-5" dirty="0" smtClean="0">
                <a:latin typeface="+mj-lt"/>
                <a:cs typeface="Arial"/>
              </a:rPr>
              <a:t>weekly </a:t>
            </a:r>
            <a:r>
              <a:rPr lang="en-US" sz="1800" spc="-5" dirty="0">
                <a:latin typeface="+mj-lt"/>
                <a:cs typeface="Arial"/>
              </a:rPr>
              <a:t>meeting </a:t>
            </a:r>
            <a:r>
              <a:rPr lang="en-US" sz="1800" spc="-5" dirty="0" smtClean="0">
                <a:latin typeface="+mj-lt"/>
                <a:cs typeface="Arial"/>
              </a:rPr>
              <a:t>minutes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Status </a:t>
            </a:r>
            <a:r>
              <a:rPr lang="en-US" sz="1800" spc="-5" dirty="0">
                <a:latin typeface="+mj-lt"/>
                <a:cs typeface="Arial"/>
              </a:rPr>
              <a:t>of ongoing consultations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General discussion </a:t>
            </a:r>
            <a:r>
              <a:rPr lang="en-US" sz="1800" spc="-5" dirty="0" smtClean="0">
                <a:latin typeface="+mj-lt"/>
                <a:cs typeface="Arial"/>
              </a:rPr>
              <a:t>items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Status of the Wireless </a:t>
            </a:r>
            <a:r>
              <a:rPr lang="en-US" sz="1800" spc="-5" dirty="0">
                <a:cs typeface="Arial"/>
              </a:rPr>
              <a:t>Standards </a:t>
            </a:r>
            <a:r>
              <a:rPr lang="en-US" sz="1800" spc="-5" dirty="0" smtClean="0">
                <a:cs typeface="Arial"/>
              </a:rPr>
              <a:t>Frequency Table ad-hoc</a:t>
            </a:r>
            <a:endParaRPr lang="en-US" sz="1800" spc="-5" dirty="0" smtClean="0">
              <a:latin typeface="+mj-lt"/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cs typeface="Arial"/>
              </a:rPr>
              <a:t>Reminder:  Meeting and hotel reservation for the 2022 July Plenary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cs typeface="Arial"/>
              </a:rPr>
              <a:t>Reminder:  Meeting and hotel reservation for the 2022 September Interim </a:t>
            </a:r>
            <a:endParaRPr lang="en-US" sz="1800" spc="-5" dirty="0" smtClean="0"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Any other business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Adjourn</a:t>
            </a:r>
            <a:endParaRPr lang="en-US" sz="1800" spc="-5" dirty="0">
              <a:latin typeface="+mj-lt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spc="-5" dirty="0">
              <a:latin typeface="Arial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7017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3333CC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67282</TotalTime>
  <Words>2135</Words>
  <Application>Microsoft Office PowerPoint</Application>
  <PresentationFormat>Widescreen</PresentationFormat>
  <Paragraphs>373</Paragraphs>
  <Slides>23</Slides>
  <Notes>20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2" baseType="lpstr">
      <vt:lpstr>Arial Unicode MS</vt:lpstr>
      <vt:lpstr>Monotype Sorts</vt:lpstr>
      <vt:lpstr>MS Gothic</vt:lpstr>
      <vt:lpstr>MS PGothic</vt:lpstr>
      <vt:lpstr>Arial</vt:lpstr>
      <vt:lpstr>Calibri</vt:lpstr>
      <vt:lpstr>Times New Roman</vt:lpstr>
      <vt:lpstr>Office Theme</vt:lpstr>
      <vt:lpstr>Document</vt:lpstr>
      <vt:lpstr>IEEE 802.18 RR-TAG Weekly Teleconference Agenda</vt:lpstr>
      <vt:lpstr>Meeting called to order</vt:lpstr>
      <vt:lpstr>IEEE 802 required notices</vt:lpstr>
      <vt:lpstr>Other Guidelines for IEEE WG Meetings</vt:lpstr>
      <vt:lpstr>Participant behavior in IEEE SA activities is guided by  the IEEE Codes of Ethics &amp; Conduct</vt:lpstr>
      <vt:lpstr>Participants in the IEEE SA “individual process”  shall act independently of others, including employers</vt:lpstr>
      <vt:lpstr>IEEE-SA standards activities shall allow  the fair &amp; equitable consideration of all viewpoints</vt:lpstr>
      <vt:lpstr>Housekeeping reminder</vt:lpstr>
      <vt:lpstr>Agenda</vt:lpstr>
      <vt:lpstr>Administrative motions</vt:lpstr>
      <vt:lpstr>Status of ongoing consultations</vt:lpstr>
      <vt:lpstr>General discussion items (1)</vt:lpstr>
      <vt:lpstr>General discussion items (2)</vt:lpstr>
      <vt:lpstr>General discussion items (3)</vt:lpstr>
      <vt:lpstr>General discussion items (4)</vt:lpstr>
      <vt:lpstr>Wireless Standards Frequency Table ad-hoc (1)</vt:lpstr>
      <vt:lpstr>Wireless Standards Frequency Table ad-hoc (2)</vt:lpstr>
      <vt:lpstr>Meeting and hotel reservation for the July 2022 Plenary (1)</vt:lpstr>
      <vt:lpstr>Meeting and hotel reservation for the July 2022 Plenary (2)</vt:lpstr>
      <vt:lpstr>Meeting and hotel reservation for the 2022 September Interim (1)</vt:lpstr>
      <vt:lpstr>Meeting and hotel reservation for the 2022 September Interim (2)</vt:lpstr>
      <vt:lpstr>Any other business</vt:lpstr>
      <vt:lpstr>Adjourn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22/0056r0</dc:title>
  <dc:creator>Holcomb, Jay</dc:creator>
  <cp:keywords>26 May 2022</cp:keywords>
  <cp:lastModifiedBy>Edward Au</cp:lastModifiedBy>
  <cp:revision>4585</cp:revision>
  <cp:lastPrinted>1601-01-01T00:00:00Z</cp:lastPrinted>
  <dcterms:created xsi:type="dcterms:W3CDTF">2016-03-03T14:54:45Z</dcterms:created>
  <dcterms:modified xsi:type="dcterms:W3CDTF">2022-05-25T21:43:05Z</dcterms:modified>
  <cp:category>IEEE 802.18 RR-TAG agenda</cp:category>
</cp:coreProperties>
</file>