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7"/>
  </p:notesMasterIdLst>
  <p:handoutMasterIdLst>
    <p:handoutMasterId r:id="rId28"/>
  </p:handoutMasterIdLst>
  <p:sldIdLst>
    <p:sldId id="256" r:id="rId2"/>
    <p:sldId id="863" r:id="rId3"/>
    <p:sldId id="857" r:id="rId4"/>
    <p:sldId id="329" r:id="rId5"/>
    <p:sldId id="604" r:id="rId6"/>
    <p:sldId id="624" r:id="rId7"/>
    <p:sldId id="605" r:id="rId8"/>
    <p:sldId id="843" r:id="rId9"/>
    <p:sldId id="866" r:id="rId10"/>
    <p:sldId id="845" r:id="rId11"/>
    <p:sldId id="851" r:id="rId12"/>
    <p:sldId id="855" r:id="rId13"/>
    <p:sldId id="869" r:id="rId14"/>
    <p:sldId id="870" r:id="rId15"/>
    <p:sldId id="874" r:id="rId16"/>
    <p:sldId id="875" r:id="rId17"/>
    <p:sldId id="868" r:id="rId18"/>
    <p:sldId id="853" r:id="rId19"/>
    <p:sldId id="861" r:id="rId20"/>
    <p:sldId id="860" r:id="rId21"/>
    <p:sldId id="872" r:id="rId22"/>
    <p:sldId id="871" r:id="rId23"/>
    <p:sldId id="873" r:id="rId24"/>
    <p:sldId id="856" r:id="rId25"/>
    <p:sldId id="8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37591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622274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81294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452830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139187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031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51-00-0000-rr-tag-meeting-minutes-28-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10-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docsroom/documents/4983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etsi.org/events/1965-2022-05-the-etsi-seminar#pane-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ocs.fcc.gov/public/attachments/DOC-382775A1.pdf" TargetMode="External"/><Relationship Id="rId4" Type="http://schemas.openxmlformats.org/officeDocument/2006/relationships/hyperlink" Target="https://docs.fcc.gov/public/attachments/DA-22-456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coms-auth.hk/filemanager/statement/en/upload/591/ca_statement_6GHzDevices.pdf"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ofca.gov.hk/en/consumer_focus/guide/general/smart_choice_of_wi_fi_devices/index.html" TargetMode="External"/><Relationship Id="rId5" Type="http://schemas.openxmlformats.org/officeDocument/2006/relationships/hyperlink" Target="https://www.ofca.gov.hk/filemanager/ofca/en/content_406/hkca3211.pdf" TargetMode="External"/><Relationship Id="rId4" Type="http://schemas.openxmlformats.org/officeDocument/2006/relationships/hyperlink" Target="https://www.ofca.gov.hk/filemanager/ofca/en/content_401/hkca108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statement/en/upload/591/ca_statement_6GHzDevic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50-00-0000-comment-spreadsheet-of-ieee-802-wireless-standards-table-of-frequency-range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sa.webex.com/ieeesa/j.php?MTID%3Dme0c50a33a3b06b562a518ba197d7139d&amp;sa=D&amp;source=calendar&amp;usd=2&amp;usg=AOvVaw1fWyRPeX5vztdKyMQyp5yQ"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0-0000-teleconference-call-in-info.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5 May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55"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smtClean="0">
                <a:latin typeface="+mj-lt"/>
                <a:cs typeface="Arial"/>
              </a:rPr>
              <a:t>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28 April 2022 RR-TAG </a:t>
            </a:r>
            <a:r>
              <a:rPr lang="en-US" sz="1800" spc="-5" dirty="0">
                <a:latin typeface="+mj-lt"/>
                <a:cs typeface="Arial"/>
              </a:rPr>
              <a:t>call as shown in the document </a:t>
            </a:r>
            <a:r>
              <a:rPr lang="en-US" sz="1800" spc="-5" dirty="0" smtClean="0">
                <a:latin typeface="+mj-lt"/>
                <a:cs typeface="Arial"/>
                <a:hlinkClick r:id="rId3"/>
              </a:rPr>
              <a:t>18-22/0051r0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Benjamin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18-22/0035r10</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Internal deadline today:</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UK </a:t>
            </a:r>
            <a:r>
              <a:rPr lang="en-US" sz="1400" spc="-5" dirty="0" err="1" smtClean="0">
                <a:solidFill>
                  <a:srgbClr val="FF0000"/>
                </a:solidFill>
                <a:cs typeface="Arial"/>
              </a:rPr>
              <a:t>Ofcom</a:t>
            </a:r>
            <a:r>
              <a:rPr lang="en-US" sz="1400" spc="-5" dirty="0" smtClean="0">
                <a:solidFill>
                  <a:srgbClr val="FF0000"/>
                </a:solidFill>
                <a:cs typeface="Arial"/>
              </a:rPr>
              <a:t> consultation on spectrum roadmap  </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FCC </a:t>
            </a:r>
            <a:r>
              <a:rPr lang="en-US" sz="1400" spc="-5" dirty="0">
                <a:solidFill>
                  <a:srgbClr val="FF0000"/>
                </a:solidFill>
                <a:cs typeface="Arial"/>
              </a:rPr>
              <a:t>OET Seeks Comment Following Court Remand of 6 GHz Band </a:t>
            </a:r>
            <a:r>
              <a:rPr lang="en-US" sz="1400" spc="-5" dirty="0" smtClean="0">
                <a:solidFill>
                  <a:srgbClr val="FF0000"/>
                </a:solidFill>
                <a:cs typeface="Arial"/>
              </a:rPr>
              <a:t>Order (Comment due)</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on 26 May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a:solidFill>
                  <a:schemeClr val="tx1"/>
                </a:solidFill>
                <a:cs typeface="Arial"/>
              </a:rPr>
              <a:t>OET Seeks Comment Following Court Remand of 6 GHz Band Order </a:t>
            </a:r>
            <a:r>
              <a:rPr lang="en-US" sz="1400" spc="-5" dirty="0" smtClean="0">
                <a:solidFill>
                  <a:schemeClr val="tx1"/>
                </a:solidFill>
                <a:cs typeface="Arial"/>
              </a:rPr>
              <a:t>(Reply comment due)</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30 June 2022:</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Radio Standards Specifications, RSS-248, issue 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Database Specifications, DSB-06, issue 1</a:t>
            </a:r>
          </a:p>
          <a:p>
            <a:pPr marL="1030288" marR="117475" lvl="2" indent="-230188" algn="just">
              <a:spcBef>
                <a:spcPts val="600"/>
              </a:spcBef>
              <a:buFont typeface="Times New Roman" pitchFamily="16" charset="0"/>
              <a:buChar char="•"/>
              <a:tabLst>
                <a:tab pos="230188" algn="l"/>
              </a:tabLst>
            </a:pPr>
            <a:r>
              <a:rPr lang="en-US" sz="1400" dirty="0" smtClean="0"/>
              <a:t>Canada RABC consultation on ISED </a:t>
            </a:r>
            <a:r>
              <a:rPr lang="en-US" sz="1400" dirty="0"/>
              <a:t>Application Procedures, CPC-4-1-01, </a:t>
            </a:r>
            <a:r>
              <a:rPr lang="en-US" sz="1400"/>
              <a:t>issue </a:t>
            </a:r>
            <a:r>
              <a:rPr lang="en-US" sz="1400" smtClean="0"/>
              <a:t>2</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TBD:</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Notice of Inquiry: </a:t>
            </a:r>
            <a:r>
              <a:rPr lang="en-GB" sz="1400" dirty="0" smtClean="0">
                <a:solidFill>
                  <a:schemeClr val="tx1"/>
                </a:solidFill>
              </a:rPr>
              <a:t>Promoting </a:t>
            </a:r>
            <a:r>
              <a:rPr lang="en-GB" sz="1400" dirty="0">
                <a:solidFill>
                  <a:schemeClr val="tx1"/>
                </a:solidFill>
              </a:rPr>
              <a:t>Efficient Use of Spectrum through Improved Receiver Interference Immunity Performance</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EC</a:t>
            </a:r>
          </a:p>
          <a:p>
            <a:pPr marL="1030288" marR="117475" lvl="2" indent="-230188" algn="just">
              <a:buClrTx/>
              <a:buFont typeface="Times New Roman" pitchFamily="16" charset="0"/>
              <a:buChar char="•"/>
              <a:tabLst>
                <a:tab pos="230188" algn="l"/>
              </a:tabLst>
            </a:pPr>
            <a:r>
              <a:rPr lang="en-US" sz="1600" spc="-5" dirty="0">
                <a:cs typeface="Arial"/>
                <a:hlinkClick r:id="rId3"/>
              </a:rPr>
              <a:t>2022 Rolling plan for ICT </a:t>
            </a:r>
            <a:r>
              <a:rPr lang="en-US" sz="1600" spc="-5" dirty="0" smtClean="0">
                <a:cs typeface="Arial"/>
                <a:hlinkClick r:id="rId3"/>
              </a:rPr>
              <a:t>standardization</a:t>
            </a:r>
            <a:r>
              <a:rPr lang="en-US" sz="1600" spc="-5" dirty="0" smtClean="0">
                <a:cs typeface="Arial"/>
              </a:rPr>
              <a:t>, last updated on 26 April 2022</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4"/>
              </a:rPr>
              <a:t>ETSI Seminar</a:t>
            </a:r>
            <a:r>
              <a:rPr lang="en-US" sz="1600" spc="-5" dirty="0" smtClean="0">
                <a:cs typeface="Arial"/>
              </a:rPr>
              <a:t> is held in person at the ETSI HQs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dirty="0" smtClean="0"/>
          </a:p>
          <a:p>
            <a:pPr marL="1030288" marR="117475" lvl="2" indent="-230188" algn="just">
              <a:buClrTx/>
              <a:buFont typeface="Times New Roman" pitchFamily="16" charset="0"/>
              <a:buChar char="•"/>
              <a:tabLst>
                <a:tab pos="230188" algn="l"/>
              </a:tabLst>
            </a:pPr>
            <a:r>
              <a:rPr lang="en-US" sz="1600" dirty="0" smtClean="0"/>
              <a:t>Ad-hoc meeting today for the discussion on the liaison to ITU-R Working Party 5A </a:t>
            </a:r>
            <a:r>
              <a:rPr lang="en-US" sz="1600" dirty="0">
                <a:sym typeface="Wingdings" panose="05000000000000000000" pitchFamily="2" charset="2"/>
              </a:rPr>
              <a:t> doc BRAN(22)113i006</a:t>
            </a:r>
            <a:endParaRPr lang="en-US" sz="1600" dirty="0" smtClean="0"/>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5 May 2022:  </a:t>
            </a:r>
            <a:r>
              <a:rPr lang="en-US" sz="1600" spc="-5" dirty="0" err="1" smtClean="0">
                <a:solidFill>
                  <a:schemeClr val="tx1"/>
                </a:solidFill>
                <a:latin typeface="+mj-lt"/>
                <a:cs typeface="Arial"/>
              </a:rPr>
              <a:t>Ofcom’s</a:t>
            </a:r>
            <a:r>
              <a:rPr lang="en-US" sz="1600" spc="-5" dirty="0" smtClean="0">
                <a:solidFill>
                  <a:schemeClr val="tx1"/>
                </a:solidFill>
                <a:latin typeface="+mj-lt"/>
                <a:cs typeface="Arial"/>
              </a:rPr>
              <a:t> </a:t>
            </a:r>
            <a:r>
              <a:rPr lang="en-US" sz="1600" spc="-5" dirty="0">
                <a:solidFill>
                  <a:schemeClr val="tx1"/>
                </a:solidFill>
                <a:latin typeface="+mj-lt"/>
                <a:cs typeface="Arial"/>
              </a:rPr>
              <a:t>spectrum workshop and discussion: Understanding dynamic spectrum access virtual event</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Commissioner Starks announces </a:t>
            </a:r>
            <a:r>
              <a:rPr lang="en-US" sz="1600" spc="-5" dirty="0">
                <a:solidFill>
                  <a:schemeClr val="tx1"/>
                </a:solidFill>
                <a:cs typeface="Arial"/>
                <a:hlinkClick r:id="rId5"/>
              </a:rPr>
              <a:t>staff changes</a:t>
            </a:r>
            <a:r>
              <a:rPr lang="en-US" sz="1600" spc="-5" dirty="0">
                <a:solidFill>
                  <a:schemeClr val="tx1"/>
                </a:solidFill>
                <a:cs typeface="Arial"/>
              </a:rPr>
              <a:t> on </a:t>
            </a:r>
            <a:r>
              <a:rPr lang="en-US" sz="1600" spc="-5" dirty="0" smtClean="0">
                <a:solidFill>
                  <a:schemeClr val="tx1"/>
                </a:solidFill>
                <a:cs typeface="Arial"/>
              </a:rPr>
              <a:t>27 </a:t>
            </a:r>
            <a:r>
              <a:rPr lang="en-US" sz="1600" spc="-5" dirty="0">
                <a:solidFill>
                  <a:schemeClr val="tx1"/>
                </a:solidFill>
                <a:cs typeface="Arial"/>
              </a:rPr>
              <a:t>April 2022</a:t>
            </a:r>
            <a:r>
              <a:rPr lang="en-US" sz="1600" spc="-5" dirty="0" smtClean="0">
                <a:solidFill>
                  <a:schemeClr val="tx1"/>
                </a:solidFill>
                <a:cs typeface="Aria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3"/>
              </a:rPr>
              <a:t>scheduled</a:t>
            </a:r>
            <a:r>
              <a:rPr lang="en-US" sz="1400" dirty="0" smtClean="0"/>
              <a:t> as a hybrid event from 5 to 9 September 2022.</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HKCA</a:t>
            </a:r>
          </a:p>
          <a:p>
            <a:pPr marL="1487488" marR="117475" lvl="3" indent="-230188" algn="just">
              <a:buClrTx/>
              <a:buFont typeface="Times New Roman" pitchFamily="16" charset="0"/>
              <a:buChar char="•"/>
              <a:tabLst>
                <a:tab pos="230188" algn="l"/>
              </a:tabLst>
            </a:pPr>
            <a:r>
              <a:rPr lang="en-US" sz="1400" dirty="0">
                <a:hlinkClick r:id="rId3"/>
              </a:rPr>
              <a:t>Creation of a Class Licence for Regulating the Use of and Trade in 6 GHz Devices for Wireless Local Area Network and Variation to the Class Licence for Provision of Public Wireless Local Area Network Services </a:t>
            </a:r>
            <a:endParaRPr lang="en-US" sz="1400" dirty="0" smtClean="0"/>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rPr>
              <a:t>Decision:</a:t>
            </a:r>
          </a:p>
          <a:p>
            <a:pPr marL="2401888" marR="117475" lvl="5" indent="-230188" algn="just">
              <a:buClrTx/>
              <a:buFont typeface="Times New Roman" pitchFamily="16" charset="0"/>
              <a:buChar char="•"/>
              <a:tabLst>
                <a:tab pos="230188" algn="l"/>
              </a:tabLst>
            </a:pPr>
            <a:r>
              <a:rPr lang="en-US" sz="1400" dirty="0"/>
              <a:t>C</a:t>
            </a:r>
            <a:r>
              <a:rPr lang="en-US" sz="1400" dirty="0" smtClean="0"/>
              <a:t>reate </a:t>
            </a:r>
            <a:r>
              <a:rPr lang="en-US" sz="1400" dirty="0"/>
              <a:t>the WLAN Device Class Licence </a:t>
            </a:r>
            <a:r>
              <a:rPr lang="en-US" sz="1400" dirty="0" smtClean="0"/>
              <a:t>and </a:t>
            </a:r>
            <a:r>
              <a:rPr lang="en-US" sz="1400" dirty="0"/>
              <a:t>vary the PWLAN Service Class Licence </a:t>
            </a:r>
          </a:p>
          <a:p>
            <a:pPr marL="2401888" marR="117475" lvl="5" indent="-230188" algn="just">
              <a:buClrTx/>
              <a:buFont typeface="Times New Roman" pitchFamily="16" charset="0"/>
              <a:buChar char="•"/>
              <a:tabLst>
                <a:tab pos="230188" algn="l"/>
              </a:tabLst>
            </a:pPr>
            <a:r>
              <a:rPr lang="en-US" sz="1400" dirty="0"/>
              <a:t>Refer to </a:t>
            </a:r>
            <a:r>
              <a:rPr lang="en-US" sz="1400" dirty="0">
                <a:hlinkClick r:id="rId4"/>
              </a:rPr>
              <a:t>HKCA 1081 (Issue 1, April 2022): </a:t>
            </a:r>
            <a:r>
              <a:rPr lang="en-US" sz="1400" dirty="0" smtClean="0">
                <a:hlinkClick r:id="rId4"/>
              </a:rPr>
              <a:t>Performance Specification for </a:t>
            </a:r>
            <a:r>
              <a:rPr lang="en-US" sz="1400" dirty="0" err="1" smtClean="0">
                <a:hlinkClick r:id="rId4"/>
              </a:rPr>
              <a:t>radiocommunications</a:t>
            </a:r>
            <a:r>
              <a:rPr lang="en-US" sz="1400" dirty="0" smtClean="0">
                <a:hlinkClick r:id="rId4"/>
              </a:rPr>
              <a:t> apparatus operating in the 6 GHz band for wireless local area network </a:t>
            </a:r>
            <a:r>
              <a:rPr lang="en-US" sz="1400" dirty="0" smtClean="0"/>
              <a:t>for technical conditions:</a:t>
            </a:r>
          </a:p>
          <a:p>
            <a:pPr marL="2859088" marR="117475" lvl="6" indent="-230188" algn="just">
              <a:buClrTx/>
              <a:buFont typeface="Times New Roman" pitchFamily="16" charset="0"/>
              <a:buChar char="•"/>
              <a:tabLst>
                <a:tab pos="230188" algn="l"/>
              </a:tabLst>
            </a:pPr>
            <a:r>
              <a:rPr lang="en-US" sz="1400" dirty="0"/>
              <a:t>The apparatus </a:t>
            </a:r>
            <a:r>
              <a:rPr lang="en-US" sz="1400" dirty="0" smtClean="0"/>
              <a:t>shall operate </a:t>
            </a:r>
            <a:r>
              <a:rPr lang="en-US" sz="1400" dirty="0"/>
              <a:t>in the 5.925 – 6.425 GHz frequency </a:t>
            </a:r>
            <a:r>
              <a:rPr lang="en-US" sz="1400" dirty="0" smtClean="0"/>
              <a:t>range</a:t>
            </a:r>
          </a:p>
          <a:p>
            <a:pPr marL="2859088" marR="117475" lvl="6" indent="-230188" algn="just">
              <a:buClrTx/>
              <a:buFont typeface="Times New Roman" pitchFamily="16" charset="0"/>
              <a:buChar char="•"/>
              <a:tabLst>
                <a:tab pos="230188" algn="l"/>
              </a:tabLst>
            </a:pPr>
            <a:r>
              <a:rPr lang="en-US" sz="1400" dirty="0" smtClean="0"/>
              <a:t>The </a:t>
            </a:r>
            <a:r>
              <a:rPr lang="en-US" sz="1400" dirty="0"/>
              <a:t>power limits for WLAN </a:t>
            </a:r>
            <a:r>
              <a:rPr lang="en-US" sz="1400" dirty="0" smtClean="0"/>
              <a:t> are </a:t>
            </a:r>
            <a:r>
              <a:rPr lang="en-US" sz="1400" dirty="0"/>
              <a:t>24 </a:t>
            </a:r>
            <a:r>
              <a:rPr lang="en-US" sz="1400" dirty="0" err="1"/>
              <a:t>dBm</a:t>
            </a:r>
            <a:r>
              <a:rPr lang="en-US" sz="1400" dirty="0"/>
              <a:t> </a:t>
            </a:r>
            <a:r>
              <a:rPr lang="en-US" sz="1400" dirty="0" smtClean="0"/>
              <a:t>EIRP for </a:t>
            </a:r>
            <a:r>
              <a:rPr lang="en-US" sz="1400" dirty="0"/>
              <a:t>indoor </a:t>
            </a:r>
            <a:r>
              <a:rPr lang="en-US" sz="1400" dirty="0" smtClean="0"/>
              <a:t>use and </a:t>
            </a:r>
            <a:r>
              <a:rPr lang="en-US" sz="1400" dirty="0"/>
              <a:t>14 </a:t>
            </a:r>
            <a:r>
              <a:rPr lang="en-US" sz="1400" dirty="0" err="1"/>
              <a:t>dBm</a:t>
            </a:r>
            <a:r>
              <a:rPr lang="en-US" sz="1400" dirty="0"/>
              <a:t> </a:t>
            </a:r>
            <a:r>
              <a:rPr lang="en-US" sz="1400" dirty="0" smtClean="0"/>
              <a:t>EIRP for </a:t>
            </a:r>
            <a:r>
              <a:rPr lang="en-US" sz="1400" dirty="0"/>
              <a:t>outdoor </a:t>
            </a:r>
            <a:r>
              <a:rPr lang="en-US" sz="1400" dirty="0" smtClean="0"/>
              <a:t>use</a:t>
            </a:r>
          </a:p>
          <a:p>
            <a:pPr marL="2859088" marR="117475" lvl="6" indent="-230188" algn="just">
              <a:buClrTx/>
              <a:buFont typeface="Times New Roman" pitchFamily="16" charset="0"/>
              <a:buChar char="•"/>
              <a:tabLst>
                <a:tab pos="230188" algn="l"/>
              </a:tabLst>
            </a:pPr>
            <a:r>
              <a:rPr lang="en-US" sz="1400" dirty="0"/>
              <a:t>The apparatus shall meet the technical requirements specified in the standard EN 303 687 “6 GHz WAS/RLAN; </a:t>
            </a:r>
            <a:r>
              <a:rPr lang="en-US" sz="1400" dirty="0" err="1"/>
              <a:t>Harmonised</a:t>
            </a:r>
            <a:r>
              <a:rPr lang="en-US" sz="1400" dirty="0"/>
              <a:t> Standard for access to radio spectrum” </a:t>
            </a:r>
            <a:endParaRPr lang="en-US" sz="1400" spc="-5" dirty="0">
              <a:solidFill>
                <a:schemeClr val="tx1"/>
              </a:solidFill>
              <a:cs typeface="Arial"/>
            </a:endParaRP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Refer to </a:t>
            </a:r>
            <a:r>
              <a:rPr lang="en-US" sz="1400" spc="-5" dirty="0" smtClean="0">
                <a:solidFill>
                  <a:schemeClr val="tx1"/>
                </a:solidFill>
                <a:cs typeface="Arial"/>
                <a:hlinkClick r:id="rId5"/>
              </a:rPr>
              <a:t>HKCA 3211 (Issue 5, April 2022): </a:t>
            </a:r>
            <a:r>
              <a:rPr lang="en-US" sz="1400" spc="-5" dirty="0" err="1" smtClean="0">
                <a:solidFill>
                  <a:schemeClr val="tx1"/>
                </a:solidFill>
                <a:cs typeface="Arial"/>
                <a:hlinkClick r:id="rId5"/>
              </a:rPr>
              <a:t>Standardisation</a:t>
            </a:r>
            <a:r>
              <a:rPr lang="en-US" sz="1400" spc="-5" dirty="0" smtClean="0">
                <a:solidFill>
                  <a:schemeClr val="tx1"/>
                </a:solidFill>
                <a:cs typeface="Arial"/>
                <a:hlinkClick r:id="rId5"/>
              </a:rPr>
              <a:t> Guide for Labelling of </a:t>
            </a:r>
            <a:r>
              <a:rPr lang="en-US" sz="1400" spc="-5" dirty="0" err="1" smtClean="0">
                <a:solidFill>
                  <a:schemeClr val="tx1"/>
                </a:solidFill>
                <a:cs typeface="Arial"/>
                <a:hlinkClick r:id="rId5"/>
              </a:rPr>
              <a:t>Terlecommunications</a:t>
            </a:r>
            <a:r>
              <a:rPr lang="en-US" sz="1400" spc="-5" dirty="0" smtClean="0">
                <a:solidFill>
                  <a:schemeClr val="tx1"/>
                </a:solidFill>
                <a:cs typeface="Arial"/>
                <a:hlinkClick r:id="rId5"/>
              </a:rPr>
              <a:t> </a:t>
            </a:r>
            <a:r>
              <a:rPr lang="en-US" sz="1400" spc="-5" dirty="0" err="1" smtClean="0">
                <a:solidFill>
                  <a:schemeClr val="tx1"/>
                </a:solidFill>
                <a:cs typeface="Arial"/>
                <a:hlinkClick r:id="rId5"/>
              </a:rPr>
              <a:t>Equipments</a:t>
            </a:r>
            <a:r>
              <a:rPr lang="en-US" sz="1400" spc="-5" dirty="0" smtClean="0">
                <a:solidFill>
                  <a:schemeClr val="tx1"/>
                </a:solidFill>
                <a:cs typeface="Arial"/>
              </a:rPr>
              <a:t> on (compulsory) labeling requirements.</a:t>
            </a:r>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hlinkClick r:id="rId6"/>
              </a:rPr>
              <a:t>An introductory article</a:t>
            </a:r>
            <a:r>
              <a:rPr lang="en-US" sz="1400" spc="-5" dirty="0" smtClean="0">
                <a:solidFill>
                  <a:schemeClr val="tx1"/>
                </a:solidFill>
                <a:cs typeface="Arial"/>
              </a:rPr>
              <a:t> on Wi-Fi 6E for general users</a:t>
            </a:r>
            <a:endParaRPr lang="en-US" sz="14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321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HKCA</a:t>
            </a:r>
          </a:p>
          <a:p>
            <a:pPr marL="1487488" marR="117475" lvl="3" indent="-230188" algn="just">
              <a:buClrTx/>
              <a:buFont typeface="Times New Roman" pitchFamily="16" charset="0"/>
              <a:buChar char="•"/>
              <a:tabLst>
                <a:tab pos="230188" algn="l"/>
              </a:tabLst>
            </a:pPr>
            <a:r>
              <a:rPr lang="en-US" sz="1400" dirty="0">
                <a:hlinkClick r:id="rId3"/>
              </a:rPr>
              <a:t>Creation of a Class Licence for Regulating the Use of and Trade in 6 GHz Devices for Wireless Local Area Network and Variation to the Class Licence for Provision of Public Wireless Local Area Network Services </a:t>
            </a:r>
            <a:endParaRPr lang="en-US" sz="1400" dirty="0" smtClean="0"/>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rPr>
              <a:t>Selected HKCA’s response:</a:t>
            </a: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a:t>
            </a:r>
            <a:r>
              <a:rPr lang="en-US" sz="1400" spc="-5" dirty="0">
                <a:solidFill>
                  <a:schemeClr val="tx1"/>
                </a:solidFill>
                <a:cs typeface="Arial"/>
              </a:rPr>
              <a:t>12: </a:t>
            </a:r>
            <a:r>
              <a:rPr lang="en-US" sz="1400" spc="-5" dirty="0" smtClean="0">
                <a:solidFill>
                  <a:schemeClr val="tx1"/>
                </a:solidFill>
                <a:cs typeface="Arial"/>
              </a:rPr>
              <a:t> As </a:t>
            </a:r>
            <a:r>
              <a:rPr lang="en-US" sz="1400" spc="-5" dirty="0">
                <a:solidFill>
                  <a:schemeClr val="tx1"/>
                </a:solidFill>
                <a:cs typeface="Arial"/>
              </a:rPr>
              <a:t>mentioned in the Consultation Paper, the CA will consider the use of the 6425 – 7125 MHz band, or parts thereof, for 5G services in Hong Kong subject to the outcomes of WRC-23 and other considerations including co-existence with the incumbent services and frequency coordination with the </a:t>
            </a:r>
            <a:r>
              <a:rPr lang="en-US" sz="1400" spc="-5" dirty="0" err="1">
                <a:solidFill>
                  <a:schemeClr val="tx1"/>
                </a:solidFill>
                <a:cs typeface="Arial"/>
              </a:rPr>
              <a:t>neighbouring</a:t>
            </a:r>
            <a:r>
              <a:rPr lang="en-US" sz="1400" spc="-5" dirty="0">
                <a:solidFill>
                  <a:schemeClr val="tx1"/>
                </a:solidFill>
                <a:cs typeface="Arial"/>
              </a:rPr>
              <a:t> regions</a:t>
            </a:r>
            <a:r>
              <a:rPr lang="en-US" sz="1400" spc="-5" dirty="0" smtClean="0">
                <a:solidFill>
                  <a:schemeClr val="tx1"/>
                </a:solidFill>
                <a:cs typeface="Arial"/>
              </a:rPr>
              <a:t>.</a:t>
            </a: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13: [t]</a:t>
            </a:r>
            <a:r>
              <a:rPr lang="en-US" sz="1400" dirty="0" smtClean="0"/>
              <a:t>he </a:t>
            </a:r>
            <a:r>
              <a:rPr lang="en-US" sz="1400" dirty="0"/>
              <a:t>effectiveness of AFC to protect radio services from interference is still uncertain </a:t>
            </a:r>
            <a:endParaRPr lang="en-US" sz="1400" dirty="0" smtClean="0"/>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17: [t]</a:t>
            </a:r>
            <a:r>
              <a:rPr lang="en-US" sz="1400" dirty="0" smtClean="0"/>
              <a:t>he </a:t>
            </a:r>
            <a:r>
              <a:rPr lang="en-US" sz="1400" dirty="0"/>
              <a:t>CA would like to reiterate that compulsory certification of 6 GHz APs is necessary in order to deter illegal import and use of non-compliant devices which may cause in-band interference to the future 5G services likely to operate in the 6425 – 7125 MHz band, or parts thereof, in Hong Kong, while compulsory labelling can help the consumers identify compliant 6 GHz APs. In fact, similar compulsory labelling requirements have been implemented in the US and the EU to allow easy identification of compliant products. </a:t>
            </a:r>
            <a:endParaRPr lang="en-US" sz="14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4936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(5)</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Wireless Standards Frequency Table ad-hoc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a:t>
            </a:r>
            <a:r>
              <a:rPr lang="en-US" sz="1600" spc="-5" dirty="0" smtClean="0">
                <a:latin typeface="+mj-lt"/>
                <a:cs typeface="Arial" panose="020B0604020202020204" pitchFamily="34" charset="0"/>
              </a:rPr>
              <a:t>began on 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The call closed on 30 April 2022 and 10 comments received. </a:t>
            </a:r>
            <a:r>
              <a:rPr lang="en-US" sz="1600" spc="-5" dirty="0">
                <a:solidFill>
                  <a:schemeClr val="tx1"/>
                </a:solidFill>
                <a:latin typeface="+mj-lt"/>
                <a:cs typeface="Arial"/>
              </a:rPr>
              <a:t> </a:t>
            </a:r>
            <a:r>
              <a:rPr lang="en-US" sz="1600" spc="-5" dirty="0" smtClean="0">
                <a:solidFill>
                  <a:schemeClr val="tx1"/>
                </a:solidFill>
                <a:latin typeface="+mj-lt"/>
                <a:cs typeface="Arial"/>
              </a:rPr>
              <a:t>2 late comments received on 2 May 2022.</a:t>
            </a: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Comment spreadsheet:  </a:t>
            </a:r>
            <a:r>
              <a:rPr lang="en-US" sz="1400" spc="-5" dirty="0" smtClean="0">
                <a:solidFill>
                  <a:schemeClr val="tx1"/>
                </a:solidFill>
                <a:latin typeface="+mj-lt"/>
                <a:cs typeface="Arial"/>
                <a:hlinkClick r:id="rId4"/>
              </a:rPr>
              <a:t>18-22/0050r0</a:t>
            </a:r>
            <a:endParaRPr lang="en-US" sz="1400" spc="-5" dirty="0" smtClean="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smtClean="0">
                <a:cs typeface="Arial"/>
              </a:rPr>
              <a:t>Last ad-hoc meeting on 26 April 2022 </a:t>
            </a:r>
            <a:endParaRPr lang="en-US" sz="1800" spc="-5" dirty="0">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7 comments were reviewed and discussed</a:t>
            </a: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Draft meeting </a:t>
            </a:r>
            <a:r>
              <a:rPr lang="en-US" sz="1600" spc="-5" dirty="0" smtClean="0">
                <a:cs typeface="Arial" panose="020B0604020202020204" pitchFamily="34" charset="0"/>
              </a:rPr>
              <a:t>minutes (to be posted by Amelia)</a:t>
            </a:r>
            <a:endParaRPr lang="en-US" sz="1600" spc="-5" dirty="0">
              <a:cs typeface="Arial" panose="020B0604020202020204" pitchFamily="34" charset="0"/>
            </a:endParaRPr>
          </a:p>
          <a:p>
            <a:pPr marL="630238" marR="117475" lvl="1" indent="-230188" algn="just">
              <a:buFont typeface="Times New Roman" pitchFamily="16" charset="0"/>
              <a:buChar char="•"/>
              <a:tabLst>
                <a:tab pos="230188" algn="l"/>
              </a:tabLst>
            </a:pPr>
            <a:endParaRPr lang="en-US" sz="1400" spc="-5" dirty="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smtClean="0">
              <a:solidFill>
                <a:schemeClr val="tx1"/>
              </a:solidFill>
              <a:latin typeface="+mj-lt"/>
              <a:cs typeface="Arial"/>
            </a:endParaRP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24 May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Wireless Standards Frequency Table ad-hoc (2)</a:t>
            </a:r>
            <a:endParaRPr lang="en-US" sz="2800" dirty="0">
              <a:solidFill>
                <a:srgbClr val="0070C0"/>
              </a:solidFill>
            </a:endParaRPr>
          </a:p>
        </p:txBody>
      </p:sp>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Hassz</a:t>
            </a:r>
            <a:r>
              <a:rPr lang="en-US" altLang="en-US" sz="1600" dirty="0" smtClean="0">
                <a:solidFill>
                  <a:schemeClr val="tx1"/>
                </a:solidFill>
                <a:latin typeface="+mj-lt"/>
                <a:cs typeface="Arial" panose="020B0604020202020204" pitchFamily="34" charset="0"/>
              </a:rPr>
              <a:t> (IEEE SA)</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hlinkClick r:id="rId3"/>
              </a:rPr>
              <a:t>802.18 Voters List</a:t>
            </a:r>
            <a:endParaRPr lang="en-US" altLang="en-US" sz="1600" dirty="0" smtClean="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23:59 PM Eastern Time, </a:t>
            </a:r>
            <a:r>
              <a:rPr lang="en-US" sz="1400" strike="sngStrike" dirty="0" smtClean="0">
                <a:solidFill>
                  <a:schemeClr val="tx1"/>
                </a:solidFill>
                <a:latin typeface="Times New Roman" panose="02020603050405020304" pitchFamily="18" charset="0"/>
                <a:ea typeface="Times New Roman" panose="02020603050405020304" pitchFamily="18" charset="0"/>
              </a:rPr>
              <a:t>Friday, 8 April </a:t>
            </a:r>
            <a:r>
              <a:rPr lang="en-US" sz="140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strike="sngStrike" dirty="0">
                <a:solidFill>
                  <a:schemeClr val="tx1"/>
                </a:solidFill>
                <a:latin typeface="Times New Roman" panose="02020603050405020304" pitchFamily="18" charset="0"/>
                <a:ea typeface="Times New Roman" panose="02020603050405020304" pitchFamily="18" charset="0"/>
              </a:rPr>
              <a:t>US$400.00 (All attendees</a:t>
            </a:r>
            <a:r>
              <a:rPr lang="en-US" sz="1200" strike="sngStrike" dirty="0" smtClean="0">
                <a:solidFill>
                  <a:schemeClr val="tx1"/>
                </a:solidFill>
                <a:latin typeface="Times New Roman" panose="02020603050405020304" pitchFamily="18" charset="0"/>
                <a:ea typeface="Times New Roman" panose="02020603050405020304" pitchFamily="18" charset="0"/>
              </a:rPr>
              <a:t>)</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strike="sngStrike"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strike="sngStrike" dirty="0" smtClean="0">
                <a:solidFill>
                  <a:schemeClr val="tx1"/>
                </a:solidFill>
                <a:latin typeface="Times New Roman" panose="02020603050405020304" pitchFamily="18" charset="0"/>
                <a:ea typeface="Times New Roman" panose="02020603050405020304" pitchFamily="18" charset="0"/>
              </a:rPr>
              <a:t>23:59 </a:t>
            </a:r>
            <a:r>
              <a:rPr lang="en-US" sz="1400" b="0" strike="sngStrike" dirty="0">
                <a:solidFill>
                  <a:schemeClr val="tx1"/>
                </a:solidFill>
                <a:latin typeface="Times New Roman" panose="02020603050405020304" pitchFamily="18" charset="0"/>
                <a:ea typeface="Times New Roman" panose="02020603050405020304" pitchFamily="18" charset="0"/>
              </a:rPr>
              <a:t>Eastern Time, </a:t>
            </a:r>
            <a:r>
              <a:rPr lang="en-US" sz="1400" b="0" strike="sngStrike" dirty="0" smtClean="0">
                <a:solidFill>
                  <a:schemeClr val="tx1"/>
                </a:solidFill>
                <a:latin typeface="Times New Roman" panose="02020603050405020304" pitchFamily="18" charset="0"/>
                <a:ea typeface="Times New Roman" panose="02020603050405020304" pitchFamily="18" charset="0"/>
              </a:rPr>
              <a:t>Friday, 29 April </a:t>
            </a:r>
            <a:r>
              <a:rPr lang="en-US" sz="1400" b="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strike="sngStrike" dirty="0">
                <a:solidFill>
                  <a:schemeClr val="tx1"/>
                </a:solidFill>
                <a:latin typeface="Times New Roman" panose="02020603050405020304" pitchFamily="18" charset="0"/>
                <a:ea typeface="Times New Roman" panose="02020603050405020304" pitchFamily="18" charset="0"/>
              </a:rPr>
              <a:t>US$600.00 (All </a:t>
            </a:r>
            <a:r>
              <a:rPr lang="en-US" sz="1200" b="0" strike="sngStrike" dirty="0" smtClean="0">
                <a:solidFill>
                  <a:schemeClr val="tx1"/>
                </a:solidFill>
                <a:latin typeface="Times New Roman" panose="02020603050405020304" pitchFamily="18" charset="0"/>
                <a:ea typeface="Times New Roman" panose="02020603050405020304" pitchFamily="18" charset="0"/>
              </a:rPr>
              <a:t>attendees)</a:t>
            </a:r>
            <a:endParaRPr lang="en-US" sz="1600" b="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rgbClr val="FF0000"/>
                </a:solidFill>
                <a:latin typeface="Times New Roman" panose="02020603050405020304" pitchFamily="18" charset="0"/>
                <a:ea typeface="Times New Roman" panose="02020603050405020304" pitchFamily="18" charset="0"/>
              </a:rPr>
              <a:t>Late Registration: After </a:t>
            </a:r>
            <a:r>
              <a:rPr lang="en-US" sz="1400" b="0" dirty="0" smtClean="0">
                <a:solidFill>
                  <a:srgbClr val="FF0000"/>
                </a:solidFill>
                <a:latin typeface="Times New Roman" panose="02020603050405020304" pitchFamily="18" charset="0"/>
                <a:ea typeface="Times New Roman" panose="02020603050405020304" pitchFamily="18" charset="0"/>
              </a:rPr>
              <a:t>23:59 </a:t>
            </a:r>
            <a:r>
              <a:rPr lang="en-US" sz="1400" b="0" dirty="0">
                <a:solidFill>
                  <a:srgbClr val="FF0000"/>
                </a:solidFill>
                <a:latin typeface="Times New Roman" panose="02020603050405020304" pitchFamily="18" charset="0"/>
                <a:ea typeface="Times New Roman" panose="02020603050405020304" pitchFamily="18" charset="0"/>
              </a:rPr>
              <a:t>Eastern Time, </a:t>
            </a:r>
            <a:r>
              <a:rPr lang="en-US" sz="1400" b="0" dirty="0" smtClean="0">
                <a:solidFill>
                  <a:srgbClr val="FF0000"/>
                </a:solidFill>
                <a:latin typeface="Times New Roman" panose="02020603050405020304" pitchFamily="18" charset="0"/>
                <a:ea typeface="Times New Roman" panose="02020603050405020304" pitchFamily="18" charset="0"/>
              </a:rPr>
              <a:t>Friday, 29 April </a:t>
            </a:r>
            <a:r>
              <a:rPr lang="en-US" sz="1400" b="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rgbClr val="FF0000"/>
                </a:solidFill>
                <a:latin typeface="Times New Roman" panose="02020603050405020304" pitchFamily="18" charset="0"/>
                <a:ea typeface="Times New Roman" panose="02020603050405020304" pitchFamily="18" charset="0"/>
              </a:rPr>
              <a:t>US$800.00 (All attendees</a:t>
            </a:r>
            <a:r>
              <a:rPr lang="en-US" sz="1200" b="0" dirty="0" smtClean="0">
                <a:solidFill>
                  <a:srgbClr val="FF0000"/>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Until 8 April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From 9 April </a:t>
            </a:r>
            <a:r>
              <a:rPr lang="en-US" sz="1400" strike="sngStrike" dirty="0">
                <a:solidFill>
                  <a:schemeClr val="tx1"/>
                </a:solidFill>
                <a:latin typeface="Times New Roman" panose="02020603050405020304" pitchFamily="18" charset="0"/>
                <a:ea typeface="Times New Roman" panose="02020603050405020304" pitchFamily="18" charset="0"/>
              </a:rPr>
              <a:t>2022 until </a:t>
            </a:r>
            <a:r>
              <a:rPr lang="en-US" sz="1400" strike="sngStrike" dirty="0" smtClean="0">
                <a:solidFill>
                  <a:schemeClr val="tx1"/>
                </a:solidFill>
                <a:latin typeface="Times New Roman" panose="02020603050405020304" pitchFamily="18" charset="0"/>
                <a:ea typeface="Times New Roman" panose="02020603050405020304" pitchFamily="18" charset="0"/>
              </a:rPr>
              <a:t>29 April </a:t>
            </a:r>
            <a:r>
              <a:rPr lang="en-US" sz="1400" strike="sngStrike"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a:t>
            </a:r>
            <a:r>
              <a:rPr lang="en-US" sz="2800" dirty="0" err="1" smtClean="0">
                <a:solidFill>
                  <a:srgbClr val="0070C0"/>
                </a:solidFill>
              </a:rPr>
              <a:t>Webex</a:t>
            </a:r>
            <a:r>
              <a:rPr lang="en-US" sz="2800" dirty="0" smtClean="0">
                <a:solidFill>
                  <a:srgbClr val="0070C0"/>
                </a:solidFill>
              </a:rPr>
              <a:t> meeting invite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Both sessions (15:00 to 16:00 ET, 12 May and 19 May 2022) use the following new bridge:</a:t>
            </a:r>
            <a:endParaRPr lang="en-US" sz="1800" spc="-5" dirty="0">
              <a:cs typeface="Arial"/>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u="sng" dirty="0" smtClean="0">
                <a:hlinkClick r:id="rId3"/>
              </a:rPr>
              <a:t>https</a:t>
            </a:r>
            <a:r>
              <a:rPr lang="en-US" sz="1400" u="sng" dirty="0">
                <a:hlinkClick r:id="rId3"/>
              </a:rPr>
              <a:t>://ieeesa.webex.com/ieeesa/j.php?MTID=me0c50a33a3b06b562a518ba197d7139d</a:t>
            </a:r>
            <a:endParaRPr lang="en-US" sz="1400" spc="-5" dirty="0">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a:t>
            </a:r>
            <a:r>
              <a:rPr lang="en-US" sz="1600" spc="-5" dirty="0" smtClean="0">
                <a:cs typeface="Arial" panose="020B0604020202020204" pitchFamily="34" charset="0"/>
              </a:rPr>
              <a:t>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number (access code): </a:t>
            </a:r>
            <a:r>
              <a:rPr lang="en-US" sz="1400" dirty="0" smtClean="0"/>
              <a:t>2334 </a:t>
            </a:r>
            <a:r>
              <a:rPr lang="en-US" sz="1400" dirty="0"/>
              <a:t>0633681</a:t>
            </a:r>
            <a:endParaRPr lang="en-US" sz="1400" spc="-5" dirty="0">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password: </a:t>
            </a:r>
            <a:r>
              <a:rPr lang="en-US" sz="1400" dirty="0" smtClean="0"/>
              <a:t>Register-fee-</a:t>
            </a:r>
            <a:r>
              <a:rPr lang="en-US" sz="1400" dirty="0" err="1" smtClean="0"/>
              <a:t>req</a:t>
            </a:r>
            <a:endParaRPr lang="en-US" sz="1400" dirty="0" smtClean="0"/>
          </a:p>
          <a:p>
            <a:pPr marL="630238" marR="117475" lvl="1" indent="-230188" algn="just">
              <a:buFont typeface="Times New Roman" pitchFamily="16" charset="0"/>
              <a:buChar char="•"/>
              <a:tabLst>
                <a:tab pos="230188" algn="l"/>
              </a:tabLst>
            </a:pPr>
            <a:r>
              <a:rPr lang="en-US" sz="1600" dirty="0">
                <a:solidFill>
                  <a:srgbClr val="FF0000"/>
                </a:solidFill>
                <a:cs typeface="Arial" panose="020B0604020202020204" pitchFamily="34" charset="0"/>
              </a:rPr>
              <a:t>Call in info is </a:t>
            </a:r>
            <a:r>
              <a:rPr lang="en-US" sz="1600" dirty="0" smtClean="0">
                <a:solidFill>
                  <a:srgbClr val="FF0000"/>
                </a:solidFill>
                <a:cs typeface="Arial" panose="020B0604020202020204" pitchFamily="34" charset="0"/>
              </a:rPr>
              <a:t>also available </a:t>
            </a:r>
            <a:r>
              <a:rPr lang="en-US" sz="1600" dirty="0">
                <a:solidFill>
                  <a:srgbClr val="FF0000"/>
                </a:solidFill>
                <a:cs typeface="Arial" panose="020B0604020202020204" pitchFamily="34" charset="0"/>
              </a:rPr>
              <a:t>at </a:t>
            </a:r>
            <a:r>
              <a:rPr lang="en-US" sz="1600" dirty="0">
                <a:solidFill>
                  <a:srgbClr val="FF0000"/>
                </a:solidFill>
                <a:cs typeface="Arial" panose="020B0604020202020204" pitchFamily="34" charset="0"/>
                <a:hlinkClick r:id="rId4"/>
              </a:rPr>
              <a:t>18-16/0038r21</a:t>
            </a:r>
            <a:r>
              <a:rPr lang="en-US" sz="1600" dirty="0">
                <a:solidFill>
                  <a:srgbClr val="FF0000"/>
                </a:solidFill>
                <a:cs typeface="Arial" panose="020B0604020202020204" pitchFamily="34" charset="0"/>
              </a:rPr>
              <a:t> </a:t>
            </a:r>
            <a:r>
              <a:rPr lang="en-US" sz="1600" dirty="0" smtClean="0">
                <a:solidFill>
                  <a:srgbClr val="FF0000"/>
                </a:solidFill>
                <a:cs typeface="Arial" panose="020B0604020202020204" pitchFamily="34" charset="0"/>
              </a:rPr>
              <a:t>and the 802.18 </a:t>
            </a:r>
            <a:r>
              <a:rPr lang="en-US" sz="1600" dirty="0" smtClean="0">
                <a:solidFill>
                  <a:srgbClr val="FF0000"/>
                </a:solidFill>
                <a:cs typeface="Arial" panose="020B0604020202020204" pitchFamily="34" charset="0"/>
                <a:hlinkClick r:id="rId5"/>
              </a:rPr>
              <a:t>Google Calendar</a:t>
            </a:r>
            <a:r>
              <a:rPr lang="en-US" sz="1600" dirty="0" smtClean="0">
                <a:solidFill>
                  <a:srgbClr val="FF0000"/>
                </a:solidFill>
                <a:cs typeface="Arial" panose="020B0604020202020204" pitchFamily="34" charset="0"/>
              </a:rPr>
              <a:t>.</a:t>
            </a:r>
          </a:p>
          <a:p>
            <a:pPr marL="630238" marR="117475" lvl="1" indent="-230188" algn="just">
              <a:buFont typeface="Times New Roman" pitchFamily="16" charset="0"/>
              <a:buChar char="•"/>
              <a:tabLst>
                <a:tab pos="230188" algn="l"/>
              </a:tabLst>
            </a:pPr>
            <a:endParaRPr lang="en-US" sz="1600" spc="-5" dirty="0">
              <a:cs typeface="Arial" panose="020B0604020202020204" pitchFamily="34"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2410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78563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Bird Rate: $250.00 Canadian per night until 5:00 PM Eastern Time Friday </a:t>
            </a:r>
            <a:r>
              <a:rPr lang="en-US" sz="1400" strike="sngStrike" dirty="0" smtClean="0">
                <a:solidFill>
                  <a:schemeClr val="tx1"/>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Standard </a:t>
            </a:r>
            <a:r>
              <a:rPr lang="en-US" sz="1400" dirty="0">
                <a:solidFill>
                  <a:srgbClr val="FF0000"/>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rgbClr val="FF0000"/>
                </a:solidFill>
                <a:latin typeface="Times New Roman" panose="02020603050405020304" pitchFamily="18" charset="0"/>
                <a:ea typeface="Times New Roman" panose="02020603050405020304" pitchFamily="18" charset="0"/>
              </a:rPr>
              <a:t>10 June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94652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r>
              <a:rPr lang="en-US" sz="1600" spc="-5" dirty="0" smtClean="0">
                <a:solidFill>
                  <a:srgbClr val="FF0000"/>
                </a:solidFill>
                <a:latin typeface="+mj-lt"/>
                <a:cs typeface="Arial"/>
              </a:rPr>
              <a:t>20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r>
              <a:rPr lang="en-US" sz="1600" spc="-5" dirty="0" smtClean="0">
                <a:solidFill>
                  <a:srgbClr val="FF0000"/>
                </a:solidFill>
                <a:latin typeface="+mj-lt"/>
                <a:cs typeface="Arial"/>
              </a:rPr>
              <a:t>17</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Next </a:t>
            </a:r>
            <a:r>
              <a:rPr lang="en-US" sz="1800" spc="-5" dirty="0">
                <a:latin typeface="+mj-lt"/>
                <a:cs typeface="Arial"/>
              </a:rPr>
              <a:t>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a:t>
            </a:r>
            <a:r>
              <a:rPr lang="en-US" sz="1600" spc="-5" dirty="0" smtClean="0">
                <a:latin typeface="+mj-lt"/>
                <a:cs typeface="Arial"/>
              </a:rPr>
              <a:t>interim (an Interim session with attendance credit, paid registration required)</a:t>
            </a:r>
            <a:endParaRPr lang="en-US" sz="1600" spc="-5" dirty="0">
              <a:latin typeface="+mj-lt"/>
              <a:cs typeface="Arial"/>
            </a:endParaRPr>
          </a:p>
          <a:p>
            <a:pPr marL="1030288" marR="117475" lvl="2" indent="-230188" algn="just">
              <a:buFont typeface="Times New Roman" pitchFamily="16" charset="0"/>
              <a:buChar char="•"/>
              <a:tabLst>
                <a:tab pos="230188" algn="l"/>
              </a:tabLst>
            </a:pPr>
            <a:r>
              <a:rPr lang="en-US" sz="1600" spc="-5" dirty="0" smtClean="0">
                <a:cs typeface="Arial"/>
              </a:rPr>
              <a:t>Opening:  15:00 </a:t>
            </a:r>
            <a:r>
              <a:rPr lang="en-US" sz="1600" spc="-5" dirty="0">
                <a:cs typeface="Arial"/>
              </a:rPr>
              <a:t>ET to 15:55 ET, Thursday, </a:t>
            </a:r>
            <a:r>
              <a:rPr lang="en-US" sz="1600" spc="-5" dirty="0" smtClean="0">
                <a:cs typeface="Arial"/>
              </a:rPr>
              <a:t>12 </a:t>
            </a:r>
            <a:r>
              <a:rPr lang="en-US" sz="1600" spc="-5" dirty="0">
                <a:cs typeface="Arial"/>
              </a:rPr>
              <a:t>May 2022</a:t>
            </a:r>
          </a:p>
          <a:p>
            <a:pPr marL="1030288" marR="117475" lvl="2" indent="-230188" algn="just">
              <a:buFont typeface="Times New Roman" pitchFamily="16" charset="0"/>
              <a:buChar char="•"/>
              <a:tabLst>
                <a:tab pos="230188" algn="l"/>
              </a:tabLst>
            </a:pPr>
            <a:r>
              <a:rPr lang="en-US" sz="1600" spc="-5" dirty="0" smtClean="0">
                <a:cs typeface="Arial"/>
              </a:rPr>
              <a:t>Closing:  </a:t>
            </a:r>
            <a:r>
              <a:rPr lang="en-US" sz="1600" spc="-5" dirty="0">
                <a:cs typeface="Arial"/>
              </a:rPr>
              <a:t>15:00 ET to 15:55 ET, Thursday, </a:t>
            </a:r>
            <a:r>
              <a:rPr lang="en-US" sz="1600" spc="-5" dirty="0" smtClean="0">
                <a:cs typeface="Arial"/>
              </a:rPr>
              <a:t>19 </a:t>
            </a:r>
            <a:r>
              <a:rPr lang="en-US" sz="1600" spc="-5" dirty="0">
                <a:cs typeface="Arial"/>
              </a:rPr>
              <a:t>May 2022</a:t>
            </a:r>
          </a:p>
          <a:p>
            <a:pPr marL="1030288" marR="117475" lvl="2" indent="-230188" algn="just">
              <a:buFont typeface="Times New Roman" pitchFamily="16" charset="0"/>
              <a:buChar char="•"/>
              <a:tabLst>
                <a:tab pos="230188" algn="l"/>
              </a:tabLst>
            </a:pPr>
            <a:r>
              <a:rPr lang="en-US" sz="1600" b="1" dirty="0">
                <a:solidFill>
                  <a:srgbClr val="FF0000"/>
                </a:solidFill>
                <a:cs typeface="Arial" panose="020B0604020202020204" pitchFamily="34" charset="0"/>
              </a:rPr>
              <a:t>Call in info is available at </a:t>
            </a:r>
            <a:r>
              <a:rPr lang="en-US" sz="1600" b="1" dirty="0">
                <a:solidFill>
                  <a:srgbClr val="FF0000"/>
                </a:solidFill>
                <a:cs typeface="Arial" panose="020B0604020202020204" pitchFamily="34" charset="0"/>
                <a:hlinkClick r:id="rId3"/>
              </a:rPr>
              <a:t>18-16/0038r21</a:t>
            </a:r>
            <a:r>
              <a:rPr lang="en-US" sz="1600" b="1" dirty="0">
                <a:solidFill>
                  <a:srgbClr val="FF0000"/>
                </a:solidFill>
                <a:cs typeface="Arial" panose="020B0604020202020204" pitchFamily="34" charset="0"/>
              </a:rPr>
              <a:t> (UPDATED!)</a:t>
            </a:r>
            <a:r>
              <a:rPr lang="en-US" sz="1600" dirty="0">
                <a:cs typeface="Arial" panose="020B0604020202020204" pitchFamily="34" charset="0"/>
              </a:rPr>
              <a:t>  </a:t>
            </a:r>
            <a:endParaRPr lang="en-GB" sz="1600" dirty="0" smtClean="0">
              <a:effectLst/>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rPr>
              <a:t>Next teleconference:</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26 </a:t>
            </a:r>
            <a:r>
              <a:rPr lang="en-US" sz="1600" spc="-5" dirty="0">
                <a:cs typeface="Arial"/>
              </a:rPr>
              <a:t>May 2022</a:t>
            </a:r>
          </a:p>
          <a:p>
            <a:pPr marL="630238" marR="117475" lvl="1" indent="-230188" algn="just">
              <a:buFont typeface="Times New Roman" pitchFamily="16" charset="0"/>
              <a:buChar char="•"/>
              <a:tabLst>
                <a:tab pos="230188" algn="l"/>
              </a:tabLst>
            </a:pPr>
            <a:r>
              <a:rPr lang="en-US" sz="1600" spc="-5" dirty="0" smtClean="0">
                <a:cs typeface="Arial" panose="020B0604020202020204" pitchFamily="34" charset="0"/>
              </a:rPr>
              <a:t>Weekly </a:t>
            </a:r>
            <a:r>
              <a:rPr lang="en-US" sz="1600" spc="-5" dirty="0">
                <a:cs typeface="Arial" panose="020B0604020202020204" pitchFamily="34" charset="0"/>
              </a:rPr>
              <a:t>teleconference calls till 22 September 2022, were approved and announced at the end of the November 2021 plenary. </a:t>
            </a:r>
            <a:r>
              <a:rPr lang="en-US" sz="1600" dirty="0">
                <a:solidFill>
                  <a:schemeClr val="tx1"/>
                </a:solidFill>
                <a:cs typeface="Arial" panose="020B0604020202020204" pitchFamily="34" charset="0"/>
              </a:rPr>
              <a:t>Call in info is available at </a:t>
            </a:r>
            <a:r>
              <a:rPr lang="en-US" sz="1600" dirty="0" smtClean="0">
                <a:solidFill>
                  <a:schemeClr val="tx1"/>
                </a:solidFill>
                <a:cs typeface="Arial" panose="020B0604020202020204" pitchFamily="34" charset="0"/>
                <a:hlinkClick r:id="rId3"/>
              </a:rPr>
              <a:t>18-16/0038r21</a:t>
            </a:r>
            <a:r>
              <a:rPr lang="en-US" sz="1600" dirty="0" smtClean="0">
                <a:solidFill>
                  <a:schemeClr val="tx1"/>
                </a:solidFill>
                <a:cs typeface="Arial" panose="020B0604020202020204" pitchFamily="34" charset="0"/>
              </a:rPr>
              <a: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3:56pm ET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Status of the Wireless </a:t>
            </a:r>
            <a:r>
              <a:rPr lang="en-US" sz="1800" spc="-5" dirty="0">
                <a:cs typeface="Arial"/>
              </a:rPr>
              <a:t>Standards </a:t>
            </a:r>
            <a:r>
              <a:rPr lang="en-US" sz="1800" spc="-5" dirty="0" smtClean="0">
                <a:cs typeface="Arial"/>
              </a:rPr>
              <a:t>Frequency Table ad-hoc</a:t>
            </a:r>
            <a:endParaRPr lang="en-US" sz="1800" spc="-5" dirty="0" smtClean="0">
              <a:latin typeface="+mj-lt"/>
              <a:cs typeface="Arial"/>
            </a:endParaRP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a:t>
            </a:r>
            <a:r>
              <a:rPr lang="en-US" sz="1800" spc="-5" dirty="0" smtClean="0">
                <a:cs typeface="Arial"/>
              </a:rPr>
              <a:t>Interim</a:t>
            </a:r>
          </a:p>
          <a:p>
            <a:pPr marL="230188" marR="117475" indent="-230188" algn="just">
              <a:buChar char="•"/>
              <a:tabLst>
                <a:tab pos="230188" algn="l"/>
              </a:tabLst>
            </a:pPr>
            <a:r>
              <a:rPr lang="en-US" sz="1800" spc="-5" dirty="0" smtClean="0">
                <a:solidFill>
                  <a:srgbClr val="FF0000"/>
                </a:solidFill>
                <a:cs typeface="Arial"/>
              </a:rPr>
              <a:t>Reminder:  New </a:t>
            </a:r>
            <a:r>
              <a:rPr lang="en-US" sz="1800" spc="-5" dirty="0" err="1" smtClean="0">
                <a:solidFill>
                  <a:srgbClr val="FF0000"/>
                </a:solidFill>
                <a:cs typeface="Arial"/>
              </a:rPr>
              <a:t>Webex</a:t>
            </a:r>
            <a:r>
              <a:rPr lang="en-US" sz="1800" spc="-5" dirty="0" smtClean="0">
                <a:solidFill>
                  <a:srgbClr val="FF0000"/>
                </a:solidFill>
                <a:cs typeface="Arial"/>
              </a:rPr>
              <a:t> meeting invite for the May 2022 Wireless Interim</a:t>
            </a:r>
          </a:p>
          <a:p>
            <a:pPr marL="230188" marR="117475" indent="-230188" algn="just">
              <a:buChar char="•"/>
              <a:tabLst>
                <a:tab pos="230188" algn="l"/>
              </a:tabLst>
            </a:pPr>
            <a:r>
              <a:rPr lang="en-US" sz="1800" spc="-5" dirty="0" smtClean="0">
                <a:cs typeface="Arial"/>
              </a:rPr>
              <a:t>Reminder:  Meeting and hotel reservation for the July 2022 Plenary</a:t>
            </a:r>
            <a:endParaRPr lang="en-US" sz="1800" spc="-5" dirty="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67205</TotalTime>
  <Words>2720</Words>
  <Application>Microsoft Office PowerPoint</Application>
  <PresentationFormat>Widescreen</PresentationFormat>
  <Paragraphs>414</Paragraphs>
  <Slides>25</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Arial Unicode MS</vt:lpstr>
      <vt:lpstr>Monotype Sorts</vt:lpstr>
      <vt:lpstr>MS Gothic</vt:lpstr>
      <vt:lpstr>MS PGothic</vt:lpstr>
      <vt:lpstr>Arial</vt:lpstr>
      <vt:lpstr>Calibri</vt:lpstr>
      <vt:lpstr>Times New Roman</vt:lpstr>
      <vt:lpstr>Wingdings</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General discussion items (3)</vt:lpstr>
      <vt:lpstr>General discussion items (4)</vt:lpstr>
      <vt:lpstr>General discussion items (4)</vt:lpstr>
      <vt:lpstr>General discussion items (5)</vt:lpstr>
      <vt:lpstr>Wireless Standards Frequency Table ad-hoc (1)</vt:lpstr>
      <vt:lpstr>Wireless Standards Frequency Table ad-hoc (2)</vt:lpstr>
      <vt:lpstr>Registration for the May 2022 Wireless Interim</vt:lpstr>
      <vt:lpstr>New Webex meeting invite for the May 2022 Wireless Interim</vt:lpstr>
      <vt:lpstr>Meeting and hotel reservation for the July 2022 Plenary (1)</vt:lpstr>
      <vt:lpstr>Meeting and hotel reservation for the July 2022 Plenary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22/0049r2</dc:title>
  <dc:creator>Holcomb, Jay</dc:creator>
  <cp:keywords>5 May 2022</cp:keywords>
  <cp:lastModifiedBy>Edward Au</cp:lastModifiedBy>
  <cp:revision>4560</cp:revision>
  <cp:lastPrinted>1601-01-01T00:00:00Z</cp:lastPrinted>
  <dcterms:created xsi:type="dcterms:W3CDTF">2016-03-03T14:54:45Z</dcterms:created>
  <dcterms:modified xsi:type="dcterms:W3CDTF">2022-05-05T20:09:27Z</dcterms:modified>
  <cp:category>IEEE 802.18 RR-TAG agenda</cp:category>
</cp:coreProperties>
</file>