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63" r:id="rId3"/>
    <p:sldId id="857" r:id="rId4"/>
    <p:sldId id="329" r:id="rId5"/>
    <p:sldId id="604" r:id="rId6"/>
    <p:sldId id="624" r:id="rId7"/>
    <p:sldId id="605" r:id="rId8"/>
    <p:sldId id="843" r:id="rId9"/>
    <p:sldId id="866" r:id="rId10"/>
    <p:sldId id="845" r:id="rId11"/>
    <p:sldId id="853" r:id="rId12"/>
    <p:sldId id="868" r:id="rId13"/>
    <p:sldId id="871" r:id="rId14"/>
    <p:sldId id="872" r:id="rId15"/>
    <p:sldId id="856" r:id="rId16"/>
    <p:sldId id="864" r:id="rId17"/>
    <p:sldId id="870" r:id="rId18"/>
    <p:sldId id="869" r:id="rId19"/>
    <p:sldId id="86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0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61453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49492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10893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18-00-0000-minutes-22feb22-adhoc-frequency-table.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6/18-16-0038-21-0000-teleconference-call-in-info.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a:t>
            </a:r>
            <a:r>
              <a:rPr lang="en-US" dirty="0" smtClean="0">
                <a:latin typeface="Times New Roman" charset="0"/>
              </a:rPr>
              <a:t>Wireless </a:t>
            </a:r>
            <a:r>
              <a:rPr lang="en-US" dirty="0" err="1" smtClean="0">
                <a:latin typeface="Times New Roman" charset="0"/>
              </a:rPr>
              <a:t>Stds</a:t>
            </a:r>
            <a:r>
              <a:rPr lang="en-US" dirty="0" smtClean="0">
                <a:latin typeface="Times New Roman" charset="0"/>
              </a:rPr>
              <a:t> Frequency Table ad-hoc </a:t>
            </a:r>
            <a:r>
              <a:rPr lang="en-US" dirty="0">
                <a:latin typeface="Times New Roman" charset="0"/>
              </a:rPr>
              <a:t/>
            </a:r>
            <a:br>
              <a:rPr lang="en-US" dirty="0">
                <a:latin typeface="Times New Roman" charset="0"/>
              </a:rPr>
            </a:br>
            <a:r>
              <a:rPr lang="en-US" dirty="0" smtClean="0">
                <a:latin typeface="Times New Roman" charset="0"/>
              </a:rPr>
              <a:t>Monthly </a:t>
            </a: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26 April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47" name="Document" r:id="rId5" imgW="8303874" imgH="1347970" progId="Word.Document.8">
                  <p:embed/>
                </p:oleObj>
              </mc:Choice>
              <mc:Fallback>
                <p:oleObj name="Document" r:id="rId5" imgW="8303874" imgH="1347970" progId="Word.Document.8">
                  <p:embed/>
                  <p:pic>
                    <p:nvPicPr>
                      <p:cNvPr id="0" name=""/>
                      <p:cNvPicPr>
                        <a:picLocks noChangeAspect="1" noChangeArrowheads="1"/>
                      </p:cNvPicPr>
                      <p:nvPr/>
                    </p:nvPicPr>
                    <p:blipFill>
                      <a:blip r:embed="rId6"/>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22 February 2022 IEEE 802 Wireless </a:t>
            </a:r>
            <a:r>
              <a:rPr lang="en-US" sz="1800" spc="-5" dirty="0" err="1" smtClean="0">
                <a:latin typeface="+mj-lt"/>
                <a:cs typeface="Arial"/>
              </a:rPr>
              <a:t>Stds</a:t>
            </a:r>
            <a:r>
              <a:rPr lang="en-US" sz="1800" spc="-5" dirty="0" smtClean="0">
                <a:latin typeface="+mj-lt"/>
                <a:cs typeface="Arial"/>
              </a:rPr>
              <a:t> Frequency Table ad-hoc teleconference </a:t>
            </a:r>
            <a:r>
              <a:rPr lang="en-US" sz="1800" spc="-5" dirty="0">
                <a:latin typeface="+mj-lt"/>
                <a:cs typeface="Arial"/>
              </a:rPr>
              <a:t>call as shown in the document </a:t>
            </a:r>
            <a:r>
              <a:rPr lang="en-US" sz="1800" spc="-5" dirty="0" smtClean="0">
                <a:latin typeface="+mj-lt"/>
                <a:cs typeface="Arial"/>
                <a:hlinkClick r:id="rId3"/>
              </a:rPr>
              <a:t>18-22/0018r0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802.18 and 802.19 Chairs.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due on 30 April 2022</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Reminder:  </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a:t>
            </a:r>
            <a:r>
              <a:rPr lang="en-US" sz="1600" spc="-5" dirty="0" smtClean="0">
                <a:latin typeface="+mj-lt"/>
                <a:cs typeface="Arial" panose="020B0604020202020204" pitchFamily="34" charset="0"/>
              </a:rPr>
              <a:t>802.18 and 802.19 </a:t>
            </a:r>
            <a:r>
              <a:rPr lang="en-US" sz="1600" spc="-5" dirty="0">
                <a:latin typeface="+mj-lt"/>
                <a:cs typeface="Arial" panose="020B0604020202020204" pitchFamily="34" charset="0"/>
              </a:rPr>
              <a:t>email </a:t>
            </a:r>
            <a:r>
              <a:rPr lang="en-US" sz="1600" spc="-5" dirty="0" smtClean="0">
                <a:latin typeface="+mj-lt"/>
                <a:cs typeface="Arial" panose="020B0604020202020204" pitchFamily="34" charset="0"/>
              </a:rPr>
              <a:t>reflectors </a:t>
            </a:r>
            <a:r>
              <a:rPr lang="en-US" sz="1600" spc="-5" dirty="0">
                <a:latin typeface="+mj-lt"/>
                <a:cs typeface="Arial" panose="020B0604020202020204" pitchFamily="34" charset="0"/>
              </a:rPr>
              <a:t>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a:t>
            </a:r>
            <a:r>
              <a:rPr lang="en-US" sz="1600" spc="-5" dirty="0" smtClean="0">
                <a:latin typeface="+mj-lt"/>
                <a:cs typeface="Arial"/>
              </a:rPr>
              <a:t>and 802.19 ballot </a:t>
            </a:r>
            <a:r>
              <a:rPr lang="en-US" sz="1600" spc="-5" dirty="0">
                <a:latin typeface="+mj-lt"/>
                <a:cs typeface="Arial"/>
              </a:rPr>
              <a:t>or comment collection; response/non-response has no impact on 802.18 </a:t>
            </a:r>
            <a:r>
              <a:rPr lang="en-US" sz="1600" spc="-5" dirty="0" smtClean="0">
                <a:latin typeface="+mj-lt"/>
                <a:cs typeface="Arial"/>
              </a:rPr>
              <a:t>and 802.19 voting </a:t>
            </a:r>
            <a:r>
              <a:rPr lang="en-US" sz="1600" spc="-5" dirty="0">
                <a:latin typeface="+mj-lt"/>
                <a:cs typeface="Arial"/>
              </a:rPr>
              <a:t>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Current Status (1)</a:t>
            </a:r>
            <a:endParaRPr lang="en-US" sz="2800" dirty="0">
              <a:solidFill>
                <a:srgbClr val="0070C0"/>
              </a:solidFill>
            </a:endParaRPr>
          </a:p>
        </p:txBody>
      </p:sp>
      <p:sp>
        <p:nvSpPr>
          <p:cNvPr id="10" name="Content Placeholder 2"/>
          <p:cNvSpPr>
            <a:spLocks noGrp="1"/>
          </p:cNvSpPr>
          <p:nvPr>
            <p:ph idx="1"/>
          </p:nvPr>
        </p:nvSpPr>
        <p:spPr>
          <a:xfrm>
            <a:off x="914400" y="1524001"/>
            <a:ext cx="10475384" cy="381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Action items resulting from the last monthly ad-hoc call:</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083895338"/>
              </p:ext>
            </p:extLst>
          </p:nvPr>
        </p:nvGraphicFramePr>
        <p:xfrm>
          <a:off x="1202116" y="2209800"/>
          <a:ext cx="10187667" cy="1529080"/>
        </p:xfrm>
        <a:graphic>
          <a:graphicData uri="http://schemas.openxmlformats.org/drawingml/2006/table">
            <a:tbl>
              <a:tblPr firstRow="1" bandRow="1">
                <a:tableStyleId>{21E4AEA4-8DFA-4A89-87EB-49C32662AFE0}</a:tableStyleId>
              </a:tblPr>
              <a:tblGrid>
                <a:gridCol w="5122484"/>
                <a:gridCol w="1669294"/>
                <a:gridCol w="3395889"/>
              </a:tblGrid>
              <a:tr h="370840">
                <a:tc>
                  <a:txBody>
                    <a:bodyPr/>
                    <a:lstStyle/>
                    <a:p>
                      <a:r>
                        <a:rPr lang="en-US" sz="1600" dirty="0" smtClean="0"/>
                        <a:t>Items</a:t>
                      </a:r>
                      <a:endParaRPr lang="en-US" sz="1600" dirty="0"/>
                    </a:p>
                  </a:txBody>
                  <a:tcPr/>
                </a:tc>
                <a:tc>
                  <a:txBody>
                    <a:bodyPr/>
                    <a:lstStyle/>
                    <a:p>
                      <a:r>
                        <a:rPr lang="en-US" sz="1600" dirty="0" smtClean="0"/>
                        <a:t>Assignee</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Create the comment collection spreadsheet, after call with IEEE 802 Executive Secretary.</a:t>
                      </a:r>
                      <a:endParaRPr lang="en-US" sz="1600" dirty="0"/>
                    </a:p>
                  </a:txBody>
                  <a:tcPr/>
                </a:tc>
                <a:tc>
                  <a:txBody>
                    <a:bodyPr/>
                    <a:lstStyle/>
                    <a:p>
                      <a:r>
                        <a:rPr lang="en-US" sz="1600" dirty="0" smtClean="0"/>
                        <a:t>co-leads</a:t>
                      </a:r>
                      <a:endParaRPr lang="en-US" sz="1600" dirty="0"/>
                    </a:p>
                  </a:txBody>
                  <a:tcPr/>
                </a:tc>
                <a:tc>
                  <a:txBody>
                    <a:bodyPr/>
                    <a:lstStyle/>
                    <a:p>
                      <a:r>
                        <a:rPr lang="en-US" sz="1600" dirty="0" smtClean="0"/>
                        <a:t>Completed</a:t>
                      </a:r>
                      <a:endParaRPr lang="en-US" sz="1600" dirty="0"/>
                    </a:p>
                  </a:txBody>
                  <a:tcPr/>
                </a:tc>
              </a:tr>
              <a:tr h="370840">
                <a:tc>
                  <a:txBody>
                    <a:bodyPr/>
                    <a:lstStyle/>
                    <a:p>
                      <a:r>
                        <a:rPr lang="en-US" sz="1600" dirty="0" smtClean="0"/>
                        <a:t>Finalize process for comment collection from wireless groups and bring up at next WCSC call</a:t>
                      </a:r>
                      <a:r>
                        <a:rPr lang="en-US" sz="1600" baseline="0" dirty="0" smtClean="0"/>
                        <a:t> on </a:t>
                      </a:r>
                      <a:r>
                        <a:rPr lang="en-US" sz="1600" dirty="0" smtClean="0"/>
                        <a:t>2 March</a:t>
                      </a:r>
                      <a:r>
                        <a:rPr lang="en-US" sz="1600" baseline="0" dirty="0" smtClean="0"/>
                        <a:t> 2022.</a:t>
                      </a:r>
                      <a:endParaRPr lang="en-US" sz="1600" dirty="0"/>
                    </a:p>
                  </a:txBody>
                  <a:tcPr/>
                </a:tc>
                <a:tc>
                  <a:txBody>
                    <a:bodyPr/>
                    <a:lstStyle/>
                    <a:p>
                      <a:r>
                        <a:rPr lang="en-US" sz="1600" dirty="0" smtClean="0"/>
                        <a:t>co-leads</a:t>
                      </a:r>
                      <a:r>
                        <a:rPr lang="en-US" sz="1600" baseline="0" dirty="0" smtClean="0"/>
                        <a:t> and all</a:t>
                      </a:r>
                      <a:endParaRPr lang="en-US" sz="1600" dirty="0"/>
                    </a:p>
                  </a:txBody>
                  <a:tcPr/>
                </a:tc>
                <a:tc>
                  <a:txBody>
                    <a:bodyPr/>
                    <a:lstStyle/>
                    <a:p>
                      <a:r>
                        <a:rPr lang="en-US" sz="1600" dirty="0" smtClean="0"/>
                        <a:t>Completed</a:t>
                      </a:r>
                      <a:endParaRPr lang="en-US" sz="1600" dirty="0"/>
                    </a:p>
                  </a:txBody>
                  <a:tcPr/>
                </a:tc>
              </a:tr>
            </a:tbl>
          </a:graphicData>
        </a:graphic>
      </p:graphicFrame>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Current Status (2)</a:t>
            </a:r>
            <a:endParaRPr lang="en-US" sz="2800" dirty="0">
              <a:solidFill>
                <a:srgbClr val="0070C0"/>
              </a:solidFill>
            </a:endParaRPr>
          </a:p>
        </p:txBody>
      </p:sp>
      <p:sp>
        <p:nvSpPr>
          <p:cNvPr id="10" name="Content Placeholder 2"/>
          <p:cNvSpPr>
            <a:spLocks noGrp="1"/>
          </p:cNvSpPr>
          <p:nvPr>
            <p:ph idx="1"/>
          </p:nvPr>
        </p:nvSpPr>
        <p:spPr>
          <a:xfrm>
            <a:off x="914400" y="1524001"/>
            <a:ext cx="10475384" cy="381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Remaining (forward looking) questions from the last monthly ad-hoc call</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7421304"/>
              </p:ext>
            </p:extLst>
          </p:nvPr>
        </p:nvGraphicFramePr>
        <p:xfrm>
          <a:off x="1202116" y="2209800"/>
          <a:ext cx="10155910" cy="2016760"/>
        </p:xfrm>
        <a:graphic>
          <a:graphicData uri="http://schemas.openxmlformats.org/drawingml/2006/table">
            <a:tbl>
              <a:tblPr firstRow="1" bandRow="1">
                <a:tableStyleId>{21E4AEA4-8DFA-4A89-87EB-49C32662AFE0}</a:tableStyleId>
              </a:tblPr>
              <a:tblGrid>
                <a:gridCol w="6494084"/>
                <a:gridCol w="3661826"/>
              </a:tblGrid>
              <a:tr h="370840">
                <a:tc>
                  <a:txBody>
                    <a:bodyPr/>
                    <a:lstStyle/>
                    <a:p>
                      <a:r>
                        <a:rPr lang="en-US" sz="1600" dirty="0" smtClean="0"/>
                        <a:t>Items</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Is a pro-forma approval of some sort at the EC level needed?  </a:t>
                      </a:r>
                    </a:p>
                    <a:p>
                      <a:pPr marL="285750" indent="-285750">
                        <a:buFont typeface="Arial" panose="020B0604020202020204" pitchFamily="34" charset="0"/>
                        <a:buChar char="•"/>
                      </a:pPr>
                      <a:r>
                        <a:rPr lang="en-US" sz="1600" dirty="0" smtClean="0"/>
                        <a:t>In other words, how to formalize this? the revision updates</a:t>
                      </a:r>
                      <a:r>
                        <a:rPr lang="en-US" sz="1600" baseline="0" dirty="0" smtClean="0"/>
                        <a:t> </a:t>
                      </a:r>
                      <a:r>
                        <a:rPr lang="en-US" sz="1600" dirty="0" smtClean="0"/>
                        <a:t>will take effort of folks in IEEE 802 (wireless)  </a:t>
                      </a:r>
                    </a:p>
                    <a:p>
                      <a:pPr marL="285750" indent="-285750">
                        <a:buFont typeface="Arial" panose="020B0604020202020204" pitchFamily="34" charset="0"/>
                        <a:buChar char="•"/>
                      </a:pPr>
                      <a:r>
                        <a:rPr lang="en-US" sz="1600" dirty="0" smtClean="0"/>
                        <a:t>Maybe this is at the WCSC? 	</a:t>
                      </a:r>
                    </a:p>
                  </a:txBody>
                  <a:tcPr/>
                </a:tc>
                <a:tc>
                  <a:txBody>
                    <a:bodyPr/>
                    <a:lstStyle/>
                    <a:p>
                      <a:r>
                        <a:rPr lang="en-US" sz="1600" dirty="0" smtClean="0"/>
                        <a:t>Open</a:t>
                      </a:r>
                      <a:endParaRPr lang="en-US" sz="1600" dirty="0"/>
                    </a:p>
                  </a:txBody>
                  <a:tcPr/>
                </a:tc>
              </a:tr>
              <a:tr h="370840">
                <a:tc>
                  <a:txBody>
                    <a:bodyPr/>
                    <a:lstStyle/>
                    <a:p>
                      <a:r>
                        <a:rPr lang="en-US" sz="1600" dirty="0" smtClean="0"/>
                        <a:t>Should hold a vote across all groups so groups adopt reference in standards?</a:t>
                      </a:r>
                    </a:p>
                    <a:p>
                      <a:pPr marL="285750" indent="-285750">
                        <a:buFont typeface="Arial" panose="020B0604020202020204" pitchFamily="34" charset="0"/>
                        <a:buChar char="•"/>
                      </a:pPr>
                      <a:r>
                        <a:rPr lang="en-US" sz="1600" dirty="0" smtClean="0"/>
                        <a:t>It would build confidence having WGs approval </a:t>
                      </a:r>
                    </a:p>
                  </a:txBody>
                  <a:tcPr/>
                </a:tc>
                <a:tc>
                  <a:txBody>
                    <a:bodyPr/>
                    <a:lstStyle/>
                    <a:p>
                      <a:r>
                        <a:rPr lang="en-US" sz="1600" dirty="0" smtClean="0"/>
                        <a:t>Open</a:t>
                      </a:r>
                      <a:endParaRPr lang="en-US" sz="1600" dirty="0"/>
                    </a:p>
                  </a:txBody>
                  <a:tcPr/>
                </a:tc>
              </a:tr>
            </a:tbl>
          </a:graphicData>
        </a:graphic>
      </p:graphicFrame>
    </p:spTree>
    <p:extLst>
      <p:ext uri="{BB962C8B-B14F-4D97-AF65-F5344CB8AC3E}">
        <p14:creationId xmlns:p14="http://schemas.microsoft.com/office/powerpoint/2010/main" val="2523772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Comment review/resolution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Billy Verso’s comments</a:t>
            </a:r>
          </a:p>
          <a:p>
            <a:pPr marL="230188" marR="117475" indent="-230188" algn="just">
              <a:buFont typeface="Times New Roman" pitchFamily="16" charset="0"/>
              <a:buChar char="•"/>
              <a:tabLst>
                <a:tab pos="230188" algn="l"/>
              </a:tabLst>
            </a:pPr>
            <a:r>
              <a:rPr lang="en-US" sz="1800" spc="-5" dirty="0" smtClean="0">
                <a:latin typeface="+mj-lt"/>
                <a:cs typeface="Arial"/>
              </a:rPr>
              <a:t>Mark Hamilton’s comments</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63152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r>
              <a:rPr lang="en-US" sz="1600" spc="-5" dirty="0" smtClean="0">
                <a:solidFill>
                  <a:srgbClr val="FF0000"/>
                </a:solidFill>
                <a:latin typeface="+mj-lt"/>
                <a:cs typeface="Arial"/>
              </a:rPr>
              <a:t>11</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802.18 voters</a:t>
            </a:r>
            <a:r>
              <a:rPr lang="en-US" sz="1600" spc="-5" dirty="0" smtClean="0">
                <a:solidFill>
                  <a:srgbClr val="FF0000"/>
                </a:solidFill>
                <a:latin typeface="+mj-lt"/>
                <a:cs typeface="Arial"/>
              </a:rPr>
              <a:t>:  8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Tuesday, 24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18-16/0038r21</a:t>
            </a:r>
            <a:r>
              <a:rPr lang="en-US" sz="1600" dirty="0" smtClean="0">
                <a:latin typeface="+mj-lt"/>
                <a:cs typeface="Arial" panose="020B0604020202020204" pitchFamily="34" charset="0"/>
              </a:rPr>
              <a:t> </a:t>
            </a:r>
            <a:r>
              <a:rPr lang="en-US" sz="1600" dirty="0" smtClean="0">
                <a:latin typeface="+mj-lt"/>
                <a:cs typeface="Arial" panose="020B0604020202020204" pitchFamily="34" charset="0"/>
              </a:rPr>
              <a:t>and the last slide of this agenda slide deck  </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16:00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Problem statement and initial audience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r>
              <a:rPr lang="en-US" sz="1600" dirty="0" smtClean="0">
                <a:solidFill>
                  <a:schemeClr val="tx1"/>
                </a:solidFill>
                <a:latin typeface="+mj-lt"/>
                <a:ea typeface="Calibri" panose="020F0502020204030204" pitchFamily="34" charset="0"/>
              </a:rPr>
              <a:t>.</a:t>
            </a:r>
            <a:endParaRPr lang="en-US" sz="1600" dirty="0">
              <a:solidFill>
                <a:schemeClr val="tx1"/>
              </a:solidFill>
              <a:latin typeface="+mj-lt"/>
              <a:ea typeface="Calibri" panose="020F0502020204030204" pitchFamily="34" charset="0"/>
            </a:endParaRP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smtClean="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r>
              <a:rPr lang="en-US" sz="1600" dirty="0" smtClean="0">
                <a:ea typeface="Calibri" panose="020F0502020204030204" pitchFamily="34" charset="0"/>
              </a:rPr>
              <a:t> </a:t>
            </a:r>
          </a:p>
          <a:p>
            <a:pPr marL="685800" lvl="1">
              <a:spcAft>
                <a:spcPts val="0"/>
              </a:spcAft>
              <a:buFont typeface="Arial" panose="020B0604020202020204" pitchFamily="34" charset="0"/>
              <a:buChar char="•"/>
            </a:pPr>
            <a:r>
              <a:rPr lang="en-US" sz="1600" dirty="0" smtClean="0">
                <a:ea typeface="Calibri" panose="020F0502020204030204" pitchFamily="34" charset="0"/>
              </a:rPr>
              <a:t>802.19 </a:t>
            </a:r>
            <a:r>
              <a:rPr lang="en-US" sz="1600" dirty="0">
                <a:ea typeface="Calibri" panose="020F0502020204030204" pitchFamily="34" charset="0"/>
              </a:rPr>
              <a:t>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Ad-hoc membership list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solidFill>
                  <a:srgbClr val="333333"/>
                </a:solidFill>
                <a:ea typeface="Times New Roman" panose="02020603050405020304" pitchFamily="18" charset="0"/>
              </a:rPr>
              <a:t>802.18 and 802.19 </a:t>
            </a:r>
            <a:r>
              <a:rPr lang="en-US" sz="1800" dirty="0">
                <a:solidFill>
                  <a:srgbClr val="333333"/>
                </a:solidFill>
                <a:ea typeface="Times New Roman" panose="02020603050405020304" pitchFamily="18" charset="0"/>
              </a:rPr>
              <a:t>chairs to lead </a:t>
            </a:r>
            <a:r>
              <a:rPr lang="en-US" sz="1800" dirty="0" smtClean="0">
                <a:solidFill>
                  <a:srgbClr val="333333"/>
                </a:solidFill>
                <a:ea typeface="Times New Roman" panose="02020603050405020304" pitchFamily="18" charset="0"/>
              </a:rPr>
              <a:t>the joint 802.18 and 802.19 </a:t>
            </a:r>
            <a:r>
              <a:rPr lang="en-US" sz="1800" dirty="0">
                <a:solidFill>
                  <a:srgbClr val="333333"/>
                </a:solidFill>
                <a:ea typeface="Times New Roman" panose="02020603050405020304" pitchFamily="18" charset="0"/>
              </a:rPr>
              <a:t>joint effort with all the wireless groups participating. </a:t>
            </a: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802.11	         *</a:t>
            </a:r>
            <a:r>
              <a:rPr lang="en-US" sz="1600" dirty="0" err="1" smtClean="0">
                <a:solidFill>
                  <a:srgbClr val="333333"/>
                </a:solidFill>
                <a:ea typeface="Times New Roman" panose="02020603050405020304" pitchFamily="18" charset="0"/>
              </a:rPr>
              <a:t>tbd</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smtClean="0">
                <a:solidFill>
                  <a:schemeClr val="tx1"/>
                </a:solidFill>
                <a:ea typeface="Calibri" panose="020F0502020204030204" pitchFamily="34" charset="0"/>
              </a:rPr>
              <a:t>802.15 </a:t>
            </a:r>
            <a:r>
              <a:rPr lang="en-GB" sz="1600" dirty="0">
                <a:solidFill>
                  <a:schemeClr val="tx1"/>
                </a:solidFill>
                <a:ea typeface="Calibri" panose="020F0502020204030204" pitchFamily="34" charset="0"/>
              </a:rPr>
              <a:t>	</a:t>
            </a:r>
            <a:r>
              <a:rPr lang="en-GB" sz="1600" dirty="0" smtClean="0">
                <a:solidFill>
                  <a:schemeClr val="tx1"/>
                </a:solidFill>
                <a:ea typeface="Calibri" panose="020F0502020204030204" pitchFamily="34" charset="0"/>
              </a:rPr>
              <a:t>	Ben Rolfe</a:t>
            </a:r>
            <a:r>
              <a:rPr lang="en-GB" sz="1600" dirty="0">
                <a:solidFill>
                  <a:schemeClr val="tx1"/>
                </a:solidFill>
                <a:ea typeface="Calibri" panose="020F0502020204030204" pitchFamily="34" charset="0"/>
              </a:rPr>
              <a:t>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802.16</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Roger Marks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802.18</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Jay Holcomb, Ben Rolfe, Edward Au</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802.19</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Steve </a:t>
            </a:r>
            <a:r>
              <a:rPr lang="en-US" sz="1600" dirty="0" err="1" smtClean="0">
                <a:solidFill>
                  <a:srgbClr val="333333"/>
                </a:solidFill>
                <a:ea typeface="Times New Roman" panose="02020603050405020304" pitchFamily="18" charset="0"/>
              </a:rPr>
              <a:t>Shellhammer</a:t>
            </a:r>
            <a:endParaRPr lang="en-US" sz="1600" dirty="0" smtClean="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smtClean="0">
                <a:solidFill>
                  <a:srgbClr val="333333"/>
                </a:solidFill>
                <a:ea typeface="Times New Roman" panose="02020603050405020304" pitchFamily="18" charset="0"/>
              </a:rPr>
              <a:t>Tuncer</a:t>
            </a:r>
            <a:r>
              <a:rPr lang="en-US" sz="1600" dirty="0" smtClean="0">
                <a:solidFill>
                  <a:srgbClr val="333333"/>
                </a:solidFill>
                <a:ea typeface="Times New Roman" panose="02020603050405020304" pitchFamily="18" charset="0"/>
              </a:rPr>
              <a:t> </a:t>
            </a:r>
            <a:r>
              <a:rPr lang="en-US" sz="1600" dirty="0" err="1" smtClean="0">
                <a:solidFill>
                  <a:srgbClr val="333333"/>
                </a:solidFill>
                <a:ea typeface="Times New Roman" panose="02020603050405020304" pitchFamily="18" charset="0"/>
              </a:rPr>
              <a:t>Baykas</a:t>
            </a:r>
            <a:r>
              <a:rPr lang="en-US" sz="1600" dirty="0" smtClean="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802.24</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Tim Godfrey</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EC</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Paul </a:t>
            </a:r>
            <a:r>
              <a:rPr lang="en-US" sz="1600" dirty="0" err="1" smtClean="0">
                <a:solidFill>
                  <a:srgbClr val="333333"/>
                </a:solidFill>
                <a:ea typeface="Times New Roman" panose="02020603050405020304" pitchFamily="18" charset="0"/>
              </a:rPr>
              <a:t>Nikolich</a:t>
            </a:r>
            <a:r>
              <a:rPr lang="en-US" sz="1600" dirty="0" smtClean="0">
                <a:solidFill>
                  <a:srgbClr val="333333"/>
                </a:solidFill>
                <a:ea typeface="Times New Roman" panose="02020603050405020304" pitchFamily="18" charset="0"/>
              </a:rPr>
              <a:t>, Geoff Thompson</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a:t>
            </a:r>
            <a:r>
              <a:rPr lang="en-US" sz="1600" dirty="0" smtClean="0">
                <a:solidFill>
                  <a:srgbClr val="333333"/>
                </a:solidFill>
                <a:ea typeface="Times New Roman" panose="02020603050405020304" pitchFamily="18" charset="0"/>
              </a:rPr>
              <a:t>Edward, </a:t>
            </a:r>
            <a:r>
              <a:rPr lang="en-US" sz="1600" dirty="0">
                <a:solidFill>
                  <a:srgbClr val="333333"/>
                </a:solidFill>
                <a:ea typeface="Times New Roman" panose="02020603050405020304" pitchFamily="18" charset="0"/>
              </a:rPr>
              <a:t>and </a:t>
            </a:r>
            <a:r>
              <a:rPr lang="en-US" sz="1600" dirty="0" smtClean="0">
                <a:solidFill>
                  <a:srgbClr val="333333"/>
                </a:solidFill>
                <a:ea typeface="Times New Roman" panose="02020603050405020304" pitchFamily="18" charset="0"/>
              </a:rPr>
              <a:t>Al </a:t>
            </a:r>
            <a:r>
              <a:rPr lang="en-US" sz="1600" dirty="0" err="1" smtClean="0">
                <a:solidFill>
                  <a:srgbClr val="333333"/>
                </a:solidFill>
                <a:ea typeface="Times New Roman" panose="02020603050405020304" pitchFamily="18" charset="0"/>
              </a:rPr>
              <a:t>Petrick</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helping on </a:t>
            </a:r>
            <a:r>
              <a:rPr lang="en-US" sz="1600" dirty="0" smtClean="0">
                <a:solidFill>
                  <a:srgbClr val="333333"/>
                </a:solidFill>
                <a:ea typeface="Times New Roman" panose="02020603050405020304" pitchFamily="18" charset="0"/>
              </a:rPr>
              <a:t>802.11</a:t>
            </a:r>
            <a:r>
              <a:rPr lang="en-US" sz="160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smtClean="0">
                <a:solidFill>
                  <a:srgbClr val="333333"/>
                </a:solidFill>
                <a:ea typeface="Times New Roman" panose="02020603050405020304" pitchFamily="18" charset="0"/>
              </a:rPr>
              <a:t>Anyone interested is welcome to join!</a:t>
            </a:r>
            <a:endParaRPr lang="en-US" sz="1800" dirty="0">
              <a:solidFill>
                <a:srgbClr val="333333"/>
              </a:solidFill>
              <a:ea typeface="Times New Roman" panose="02020603050405020304" pitchFamily="18"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Monthly teleconference call </a:t>
            </a:r>
            <a:r>
              <a:rPr lang="en-US" sz="2800" dirty="0">
                <a:solidFill>
                  <a:srgbClr val="0070C0"/>
                </a:solidFill>
              </a:rPr>
              <a:t>i</a:t>
            </a:r>
            <a:r>
              <a:rPr lang="en-US" sz="2800" dirty="0" smtClean="0">
                <a:solidFill>
                  <a:srgbClr val="0070C0"/>
                </a:solidFill>
              </a:rPr>
              <a:t>nformation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Date, time, and </a:t>
            </a:r>
            <a:r>
              <a:rPr lang="en-US" sz="1800" spc="-5" dirty="0" err="1" smtClean="0">
                <a:latin typeface="+mj-lt"/>
                <a:cs typeface="Arial"/>
              </a:rPr>
              <a:t>Webex</a:t>
            </a:r>
            <a:r>
              <a:rPr lang="en-US" sz="1800" spc="-5" dirty="0" smtClean="0">
                <a:latin typeface="+mj-lt"/>
                <a:cs typeface="Arial"/>
              </a:rPr>
              <a:t> info of the next monthly meeting:</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Ad hoc leaders:</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Steve </a:t>
            </a:r>
            <a:r>
              <a:rPr lang="en-US" altLang="en-US" sz="1600" dirty="0" err="1" smtClean="0">
                <a:solidFill>
                  <a:schemeClr val="tx1"/>
                </a:solidFill>
                <a:latin typeface="+mj-lt"/>
                <a:cs typeface="Arial" panose="020B0604020202020204" pitchFamily="34" charset="0"/>
              </a:rPr>
              <a:t>Shellhammer</a:t>
            </a:r>
            <a:r>
              <a:rPr lang="en-US" altLang="en-US" sz="1600" dirty="0" smtClean="0">
                <a:solidFill>
                  <a:schemeClr val="tx1"/>
                </a:solidFill>
                <a:latin typeface="+mj-lt"/>
                <a:cs typeface="Arial" panose="020B0604020202020204" pitchFamily="34" charset="0"/>
              </a:rPr>
              <a:t> (Qualcomm)</a:t>
            </a:r>
            <a:endParaRPr lang="en-US" altLang="en-US" sz="1600" dirty="0">
              <a:solidFill>
                <a:schemeClr val="tx1"/>
              </a:solidFill>
              <a:latin typeface="+mj-lt"/>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Amelia </a:t>
            </a:r>
            <a:r>
              <a:rPr lang="en-US" altLang="en-US" sz="1600" dirty="0" err="1" smtClean="0">
                <a:solidFill>
                  <a:schemeClr val="tx1"/>
                </a:solidFill>
                <a:cs typeface="Arial" panose="020B0604020202020204" pitchFamily="34" charset="0"/>
              </a:rPr>
              <a:t>Andersdotter</a:t>
            </a:r>
            <a:r>
              <a:rPr lang="en-US" altLang="en-US" sz="1600" dirty="0" smtClean="0">
                <a:solidFill>
                  <a:schemeClr val="tx1"/>
                </a:solidFill>
                <a:cs typeface="Arial" panose="020B0604020202020204" pitchFamily="34" charset="0"/>
              </a:rPr>
              <a:t> (Sky UK Group)</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Stuart Kerry (OK-brit / Self)</a:t>
            </a:r>
            <a:endParaRPr lang="en-US" altLang="en-US" sz="1600"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monthly ad-hoc meeting </a:t>
            </a:r>
            <a:r>
              <a:rPr lang="en-US" sz="1800" spc="-5" dirty="0" smtClean="0">
                <a:latin typeface="+mj-lt"/>
                <a:cs typeface="Arial"/>
              </a:rPr>
              <a:t>minutes</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due on 30 April 2022</a:t>
            </a:r>
            <a:endParaRPr lang="en-US" sz="1800" spc="-5" dirty="0">
              <a:cs typeface="Arial"/>
            </a:endParaRPr>
          </a:p>
          <a:p>
            <a:pPr marL="230188" marR="117475" indent="-230188" algn="just">
              <a:buChar char="•"/>
              <a:tabLst>
                <a:tab pos="230188" algn="l"/>
              </a:tabLst>
            </a:pPr>
            <a:r>
              <a:rPr lang="en-US" sz="1800" spc="-5" dirty="0" smtClean="0">
                <a:latin typeface="+mj-lt"/>
                <a:cs typeface="Arial"/>
              </a:rPr>
              <a:t>Current status</a:t>
            </a:r>
          </a:p>
          <a:p>
            <a:pPr marL="230188" marR="117475" indent="-230188" algn="just">
              <a:buChar char="•"/>
              <a:tabLst>
                <a:tab pos="230188" algn="l"/>
              </a:tabLst>
            </a:pPr>
            <a:r>
              <a:rPr lang="en-US" sz="1800" spc="-5" dirty="0" smtClean="0">
                <a:latin typeface="+mj-lt"/>
                <a:cs typeface="Arial"/>
              </a:rPr>
              <a:t>Comment review/resolution</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66670</TotalTime>
  <Words>1589</Words>
  <Application>Microsoft Office PowerPoint</Application>
  <PresentationFormat>Widescreen</PresentationFormat>
  <Paragraphs>287</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Reminder:  Comment Collection due on 30 April 2022</vt:lpstr>
      <vt:lpstr>Current Status (1)</vt:lpstr>
      <vt:lpstr>Current Status (2)</vt:lpstr>
      <vt:lpstr>Comment review/resolution</vt:lpstr>
      <vt:lpstr>Any other business</vt:lpstr>
      <vt:lpstr>Adjourn</vt:lpstr>
      <vt:lpstr>Supplementary Information:   Problem statement and initial audience</vt:lpstr>
      <vt:lpstr>Supplementary Information:   Ad-hoc membership list</vt:lpstr>
      <vt:lpstr>Supplementary Information:   Monthly teleconference call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22/0047r1</dc:title>
  <dc:creator>Holcomb, Jay</dc:creator>
  <cp:keywords>26 April 2022</cp:keywords>
  <cp:lastModifiedBy>Edward Au</cp:lastModifiedBy>
  <cp:revision>4500</cp:revision>
  <cp:lastPrinted>1601-01-01T00:00:00Z</cp:lastPrinted>
  <dcterms:created xsi:type="dcterms:W3CDTF">2016-03-03T14:54:45Z</dcterms:created>
  <dcterms:modified xsi:type="dcterms:W3CDTF">2022-04-26T20:02:39Z</dcterms:modified>
  <cp:category>IEEE 802 Wireless Stds Frequency Table ad-hoc</cp:category>
</cp:coreProperties>
</file>