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63" r:id="rId3"/>
    <p:sldId id="857" r:id="rId4"/>
    <p:sldId id="329" r:id="rId5"/>
    <p:sldId id="604" r:id="rId6"/>
    <p:sldId id="624" r:id="rId7"/>
    <p:sldId id="605" r:id="rId8"/>
    <p:sldId id="843" r:id="rId9"/>
    <p:sldId id="866" r:id="rId10"/>
    <p:sldId id="845" r:id="rId11"/>
    <p:sldId id="851" r:id="rId12"/>
    <p:sldId id="855" r:id="rId13"/>
    <p:sldId id="869" r:id="rId14"/>
    <p:sldId id="870" r:id="rId15"/>
    <p:sldId id="868" r:id="rId16"/>
    <p:sldId id="860" r:id="rId17"/>
    <p:sldId id="872" r:id="rId18"/>
    <p:sldId id="871" r:id="rId19"/>
    <p:sldId id="873" r:id="rId20"/>
    <p:sldId id="853" r:id="rId21"/>
    <p:sldId id="861" r:id="rId22"/>
    <p:sldId id="856" r:id="rId23"/>
    <p:sldId id="8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9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4/28/2022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26460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88352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108931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981294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452830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13918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70315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802.18-22/0046r1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48-00-0000-minutes-teleconference-14-april-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08-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docsroom/documents/4983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etsi.org/events/1965-2022-05-the-etsi-seminar#pane-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news-events/events/2022/04/april-2022-open-commission-meeti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document/fcc-launches-proceeding-promoting-receiver-performance-0"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soumu.go.jp/menu_news/s-news/01kiban12_02000136.html" TargetMode="External"/><Relationship Id="rId3" Type="http://schemas.openxmlformats.org/officeDocument/2006/relationships/hyperlink" Target="https://www.apt.int/sites/default/files/2022/03/APT-AWG-REP-118_-_APT_Report_on_point-to-point_radiocommunication_systems_operating_in_the_frequency_range_252-296_GHz.docx" TargetMode="External"/><Relationship Id="rId7" Type="http://schemas.openxmlformats.org/officeDocument/2006/relationships/hyperlink" Target="https://www.soumu.go.jp/menu_news/s-news/01kiban12_02000142.htm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kominfo.go.id/content/detail/41368/siaran-pers-no-151hmkominfo042022-tentang-percepat-pembentukan-kota-cerdas-menteri-johnny-kominfo-siapkan-pendampingan/0/siaran_pers" TargetMode="External"/><Relationship Id="rId5" Type="http://schemas.openxmlformats.org/officeDocument/2006/relationships/hyperlink" Target="https://www.apt.int/sites/default/files/2022/04/CALENDAR_OF_APT_ACTIVITIES_FOR_THE_YEAR_2022-v1.6b.pdf" TargetMode="External"/><Relationship Id="rId4" Type="http://schemas.openxmlformats.org/officeDocument/2006/relationships/hyperlink" Target="https://www.apt.int/sites/default/files/2022/04/Questionnaire_on_current_status_and_future_plan_of_usage_in_the_frequency_ranges_of_7.125-24_GHz_and_92-300_GHz_in_Asia_Pacific_Countries.docx" TargetMode="External"/><Relationship Id="rId9"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www.google.com/url?q=https://ieeesa.webex.com/ieeesa/j.php?MTID%3Dme0c50a33a3b06b562a518ba197d7139d&amp;sa=D&amp;source=calendar&amp;usd=2&amp;usg=AOvVaw1fWyRPeX5vztdKyMQyp5yQ"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cn/16/18-16-0038-20-0000-teleconference-call-in-info.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cvent.me/Z1zqo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April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28 April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691"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14 April 2022 RR-TAG </a:t>
            </a:r>
            <a:r>
              <a:rPr lang="en-US" sz="1800" spc="-5" dirty="0">
                <a:latin typeface="+mj-lt"/>
                <a:cs typeface="Arial"/>
              </a:rPr>
              <a:t>call as shown in the document </a:t>
            </a:r>
            <a:r>
              <a:rPr lang="en-US" sz="1800" spc="-5" dirty="0" smtClean="0">
                <a:latin typeface="+mj-lt"/>
                <a:cs typeface="Arial"/>
                <a:hlinkClick r:id="rId3"/>
              </a:rPr>
              <a:t>18-22/0048r0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smtClean="0">
                <a:cs typeface="Arial"/>
              </a:rPr>
              <a:t>UK </a:t>
            </a:r>
            <a:r>
              <a:rPr lang="en-US" sz="1600" spc="-5" dirty="0" err="1" smtClean="0">
                <a:cs typeface="Arial"/>
              </a:rPr>
              <a:t>Ofcom</a:t>
            </a:r>
            <a:r>
              <a:rPr lang="en-US" sz="1600" spc="-5" dirty="0" smtClean="0">
                <a:cs typeface="Arial"/>
              </a:rPr>
              <a:t> consultation on spectrum roadmap</a:t>
            </a:r>
          </a:p>
          <a:p>
            <a:pPr marL="630238" marR="117475" lvl="1" indent="-230188" algn="just">
              <a:spcBef>
                <a:spcPts val="600"/>
              </a:spcBef>
              <a:buFont typeface="Times New Roman" pitchFamily="16" charset="0"/>
              <a:buChar char="•"/>
              <a:tabLst>
                <a:tab pos="230188" algn="l"/>
              </a:tabLst>
            </a:pPr>
            <a:r>
              <a:rPr lang="en-US" sz="1600" spc="-5" dirty="0" smtClean="0">
                <a:cs typeface="Arial"/>
              </a:rPr>
              <a:t>FCC </a:t>
            </a:r>
            <a:r>
              <a:rPr lang="en-US" sz="1600" spc="-5" dirty="0">
                <a:cs typeface="Arial"/>
              </a:rPr>
              <a:t>OET Seeks Comment Following Court Remand of 6 GHz Band </a:t>
            </a:r>
            <a:r>
              <a:rPr lang="en-US" sz="1600" spc="-5" dirty="0" smtClean="0">
                <a:cs typeface="Arial"/>
              </a:rPr>
              <a:t>Order</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FCC Notice of Inquiry: </a:t>
            </a:r>
            <a:r>
              <a:rPr lang="en-GB" sz="1600" dirty="0" smtClean="0">
                <a:solidFill>
                  <a:schemeClr val="tx1"/>
                </a:solidFill>
              </a:rPr>
              <a:t>Promoting </a:t>
            </a:r>
            <a:r>
              <a:rPr lang="en-GB" sz="1600" dirty="0">
                <a:solidFill>
                  <a:schemeClr val="tx1"/>
                </a:solidFill>
              </a:rPr>
              <a:t>Efficient Use of Spectrum through Improved Receiver Interference Immunity Performance</a:t>
            </a: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EC</a:t>
            </a:r>
          </a:p>
          <a:p>
            <a:pPr marL="1030288" marR="117475" lvl="2" indent="-230188" algn="just">
              <a:buClrTx/>
              <a:buFont typeface="Times New Roman" pitchFamily="16" charset="0"/>
              <a:buChar char="•"/>
              <a:tabLst>
                <a:tab pos="230188" algn="l"/>
              </a:tabLst>
            </a:pPr>
            <a:r>
              <a:rPr lang="en-US" sz="1600" spc="-5" dirty="0">
                <a:cs typeface="Arial"/>
                <a:hlinkClick r:id="rId3"/>
              </a:rPr>
              <a:t>2022 Rolling plan for ICT </a:t>
            </a:r>
            <a:r>
              <a:rPr lang="en-US" sz="1600" spc="-5" dirty="0" smtClean="0">
                <a:cs typeface="Arial"/>
                <a:hlinkClick r:id="rId3"/>
              </a:rPr>
              <a:t>standardization</a:t>
            </a:r>
            <a:r>
              <a:rPr lang="en-US" sz="1600" spc="-5" dirty="0" smtClean="0">
                <a:cs typeface="Arial"/>
              </a:rPr>
              <a:t>, last updated on 26 April 2022</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hlinkClick r:id="rId4"/>
              </a:rPr>
              <a:t>ETSI Seminar</a:t>
            </a:r>
            <a:r>
              <a:rPr lang="en-US" sz="1600" spc="-5" dirty="0" smtClean="0">
                <a:cs typeface="Arial"/>
              </a:rPr>
              <a:t> is held in person at the ETSI HQs on 19 May 2022</a:t>
            </a:r>
          </a:p>
          <a:p>
            <a:pPr marL="1487488" marR="117475" lvl="3" indent="-230188" algn="just">
              <a:buClrTx/>
              <a:buFont typeface="Times New Roman" pitchFamily="16" charset="0"/>
              <a:buChar char="•"/>
              <a:tabLst>
                <a:tab pos="230188" algn="l"/>
              </a:tabLst>
            </a:pPr>
            <a:r>
              <a:rPr lang="en-US" sz="1400" dirty="0"/>
              <a:t>The ETSI Seminar is run once a year, to provide an intensive course on ETSI, its organization, structure, ways of working and related subjects. It is targeted at those who are new to ETSI or those who need to develop a deeper understanding of how to work effectively in ETSI. </a:t>
            </a:r>
            <a:endParaRPr lang="en-US" sz="1400" dirty="0" smtClean="0"/>
          </a:p>
          <a:p>
            <a:pPr marL="1030288" marR="117475" lvl="2" indent="-230188" algn="just">
              <a:buClrTx/>
              <a:buFont typeface="Times New Roman" pitchFamily="16" charset="0"/>
              <a:buChar char="•"/>
              <a:tabLst>
                <a:tab pos="230188" algn="l"/>
              </a:tabLst>
            </a:pPr>
            <a:r>
              <a:rPr lang="en-US" sz="1600" spc="-5" dirty="0" smtClean="0">
                <a:cs typeface="Arial"/>
              </a:rPr>
              <a:t>EN 303 687 </a:t>
            </a:r>
            <a:r>
              <a:rPr lang="en-US" sz="1600" spc="-5" dirty="0" smtClean="0">
                <a:cs typeface="Arial"/>
                <a:sym typeface="Wingdings" panose="05000000000000000000" pitchFamily="2" charset="2"/>
              </a:rPr>
              <a:t> ENAP starts on 27 April 2022, and closes at 17:30 UTC on 26 July 2022</a:t>
            </a:r>
          </a:p>
          <a:p>
            <a:pPr marL="1030288" marR="117475" lvl="2" indent="-230188" algn="just">
              <a:buClrTx/>
              <a:buFont typeface="Times New Roman" pitchFamily="16" charset="0"/>
              <a:buChar char="•"/>
              <a:tabLst>
                <a:tab pos="230188" algn="l"/>
              </a:tabLst>
            </a:pPr>
            <a:r>
              <a:rPr lang="en-US" sz="1600" spc="-5" dirty="0" smtClean="0">
                <a:cs typeface="Arial"/>
              </a:rPr>
              <a:t>Ad-hoc meeting on 5 May 2022 </a:t>
            </a:r>
            <a:r>
              <a:rPr lang="en-US" sz="1600" spc="-5" dirty="0" smtClean="0">
                <a:cs typeface="Arial"/>
                <a:sym typeface="Wingdings" panose="05000000000000000000" pitchFamily="2" charset="2"/>
              </a:rPr>
              <a:t> discuss</a:t>
            </a:r>
            <a:r>
              <a:rPr lang="en-US" sz="1600" spc="-5" dirty="0" smtClean="0">
                <a:cs typeface="Arial"/>
              </a:rPr>
              <a:t> a potential response liaison to ITU-R</a:t>
            </a:r>
          </a:p>
          <a:p>
            <a:pPr marL="1030288" marR="117475" lvl="2" indent="-230188" algn="just">
              <a:buClrTx/>
              <a:buFont typeface="Times New Roman" pitchFamily="16" charset="0"/>
              <a:buChar char="•"/>
              <a:tabLst>
                <a:tab pos="230188" algn="l"/>
              </a:tabLst>
            </a:pPr>
            <a:r>
              <a:rPr lang="en-US" sz="1600" spc="-5" dirty="0" smtClean="0">
                <a:cs typeface="Arial"/>
              </a:rPr>
              <a:t>TS 103 754 </a:t>
            </a:r>
            <a:r>
              <a:rPr lang="en-US" sz="1600" spc="-5" dirty="0" smtClean="0">
                <a:cs typeface="Arial"/>
                <a:sym typeface="Wingdings" panose="05000000000000000000" pitchFamily="2" charset="2"/>
              </a:rPr>
              <a:t> to be published</a:t>
            </a:r>
          </a:p>
          <a:p>
            <a:pPr marL="1030288" marR="117475" lvl="2" indent="-230188" algn="just">
              <a:buClrTx/>
              <a:buFont typeface="Times New Roman" pitchFamily="16" charset="0"/>
              <a:buChar char="•"/>
              <a:tabLst>
                <a:tab pos="230188" algn="l"/>
              </a:tabLst>
            </a:pPr>
            <a:r>
              <a:rPr lang="en-US" sz="1600" spc="-5" dirty="0" smtClean="0">
                <a:cs typeface="Arial"/>
                <a:sym typeface="Wingdings" panose="05000000000000000000" pitchFamily="2" charset="2"/>
              </a:rPr>
              <a:t>Plenary meeting #114 in June 2022  discuss EN 301 893, EN 303 753, next version of EN 303 687</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spc="-5" dirty="0" smtClean="0">
                <a:cs typeface="Arial"/>
              </a:rPr>
              <a:t>SE 45 </a:t>
            </a:r>
            <a:r>
              <a:rPr lang="en-US" sz="1600" spc="-5" dirty="0" smtClean="0">
                <a:cs typeface="Arial"/>
                <a:sym typeface="Wingdings" panose="05000000000000000000" pitchFamily="2" charset="2"/>
              </a:rPr>
              <a:t> 2030, instead of 2025, vision?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lumMod val="50000"/>
                    <a:lumOff val="50000"/>
                  </a:schemeClr>
                </a:solidFill>
                <a:latin typeface="+mj-lt"/>
                <a:cs typeface="Arial"/>
              </a:rPr>
              <a:t>UK </a:t>
            </a:r>
            <a:r>
              <a:rPr lang="en-US" sz="1800" spc="-5" dirty="0" err="1" smtClean="0">
                <a:solidFill>
                  <a:schemeClr val="tx1">
                    <a:lumMod val="50000"/>
                    <a:lumOff val="50000"/>
                  </a:schemeClr>
                </a:solidFill>
                <a:latin typeface="+mj-lt"/>
                <a:cs typeface="Arial"/>
              </a:rPr>
              <a:t>Ofcom</a:t>
            </a:r>
            <a:endParaRPr lang="en-US" sz="1800" spc="-5" dirty="0" smtClean="0">
              <a:solidFill>
                <a:schemeClr val="tx1">
                  <a:lumMod val="50000"/>
                  <a:lumOff val="50000"/>
                </a:schemeClr>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lumMod val="50000"/>
                    <a:lumOff val="50000"/>
                  </a:schemeClr>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April 21st, 2022, Open Commission meeting was held at </a:t>
            </a:r>
            <a:r>
              <a:rPr lang="en-US" sz="1600" spc="-5" dirty="0">
                <a:solidFill>
                  <a:schemeClr val="tx1"/>
                </a:solidFill>
                <a:cs typeface="Arial"/>
              </a:rPr>
              <a:t>10:30am ET on 21 April 2022</a:t>
            </a:r>
            <a:r>
              <a:rPr lang="en-US" sz="1600" spc="-5" dirty="0" smtClean="0">
                <a:solidFill>
                  <a:schemeClr val="tx1"/>
                </a:solidFill>
                <a:cs typeface="Arial"/>
              </a:rPr>
              <a:t>.</a:t>
            </a:r>
          </a:p>
          <a:p>
            <a:pPr marL="1487488" marR="117475" lvl="3" indent="-230188" algn="just">
              <a:buClrTx/>
              <a:buFont typeface="Times New Roman" pitchFamily="16" charset="0"/>
              <a:buChar char="•"/>
              <a:tabLst>
                <a:tab pos="230188" algn="l"/>
              </a:tabLst>
            </a:pPr>
            <a:r>
              <a:rPr lang="en-US" sz="1400" spc="-5" dirty="0">
                <a:solidFill>
                  <a:schemeClr val="tx1"/>
                </a:solidFill>
                <a:cs typeface="Arial"/>
              </a:rPr>
              <a:t>Recording: </a:t>
            </a:r>
            <a:endParaRPr lang="en-US" sz="1400" spc="-5" dirty="0" smtClean="0">
              <a:solidFill>
                <a:schemeClr val="tx1"/>
              </a:solidFill>
              <a:cs typeface="Arial"/>
            </a:endParaRPr>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hlinkClick r:id="rId3"/>
              </a:rPr>
              <a:t>https</a:t>
            </a:r>
            <a:r>
              <a:rPr lang="en-US" sz="1400" spc="-5" dirty="0">
                <a:solidFill>
                  <a:schemeClr val="tx1"/>
                </a:solidFill>
                <a:cs typeface="Arial"/>
                <a:hlinkClick r:id="rId3"/>
              </a:rPr>
              <a:t>://</a:t>
            </a:r>
            <a:r>
              <a:rPr lang="en-US" sz="1400" spc="-5" dirty="0" smtClean="0">
                <a:solidFill>
                  <a:schemeClr val="tx1"/>
                </a:solidFill>
                <a:cs typeface="Arial"/>
                <a:hlinkClick r:id="rId3"/>
              </a:rPr>
              <a:t>www.fcc.gov/news-events/events/2022/04/april-2022-open-commission-meeting</a:t>
            </a:r>
            <a:endParaRPr lang="en-US" sz="1400" spc="-5" dirty="0" smtClean="0">
              <a:solidFill>
                <a:schemeClr val="tx1"/>
              </a:solidFill>
              <a:cs typeface="Arial"/>
            </a:endParaRPr>
          </a:p>
          <a:p>
            <a:pPr marL="1487488" marR="117475" lvl="3" indent="-230188" algn="just">
              <a:buClrTx/>
              <a:buFont typeface="Times New Roman" pitchFamily="16" charset="0"/>
              <a:buChar char="•"/>
              <a:tabLst>
                <a:tab pos="230188" algn="l"/>
              </a:tabLst>
            </a:pPr>
            <a:r>
              <a:rPr lang="en-US" sz="1400" spc="-5" dirty="0" smtClean="0">
                <a:solidFill>
                  <a:schemeClr val="tx1"/>
                </a:solidFill>
                <a:cs typeface="Arial"/>
              </a:rPr>
              <a:t>New releases and commissioners’ statement on the Notice of Inquiry on </a:t>
            </a:r>
            <a:r>
              <a:rPr lang="en-US" sz="1400" spc="-5" dirty="0">
                <a:solidFill>
                  <a:schemeClr val="tx1"/>
                </a:solidFill>
                <a:cs typeface="Arial"/>
              </a:rPr>
              <a:t>receiver performance</a:t>
            </a:r>
            <a:r>
              <a:rPr lang="en-US" sz="1400" spc="-5" dirty="0" smtClean="0">
                <a:solidFill>
                  <a:schemeClr val="tx1"/>
                </a:solidFill>
                <a:cs typeface="Arial"/>
              </a:rPr>
              <a:t>:</a:t>
            </a:r>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hlinkClick r:id="rId4"/>
              </a:rPr>
              <a:t>https</a:t>
            </a:r>
            <a:r>
              <a:rPr lang="en-US" sz="1400" spc="-5" dirty="0">
                <a:solidFill>
                  <a:schemeClr val="tx1"/>
                </a:solidFill>
                <a:cs typeface="Arial"/>
                <a:hlinkClick r:id="rId4"/>
              </a:rPr>
              <a:t>://</a:t>
            </a:r>
            <a:r>
              <a:rPr lang="en-US" sz="1400" spc="-5" dirty="0" smtClean="0">
                <a:solidFill>
                  <a:schemeClr val="tx1"/>
                </a:solidFill>
                <a:cs typeface="Arial"/>
                <a:hlinkClick r:id="rId4"/>
              </a:rPr>
              <a:t>www.fcc.gov/document/fcc-launches-proceeding-promoting-receiver-performance-0</a:t>
            </a:r>
            <a:r>
              <a:rPr lang="en-US" sz="1400" spc="-5" dirty="0" smtClean="0">
                <a:solidFill>
                  <a:schemeClr val="tx1"/>
                </a:solidFill>
                <a:cs typeface="Arial"/>
              </a:rPr>
              <a:t> </a:t>
            </a:r>
            <a:endParaRPr lang="en-US"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lumMod val="50000"/>
                    <a:lumOff val="50000"/>
                  </a:schemeClr>
                </a:solidFill>
                <a:cs typeface="Arial"/>
              </a:rPr>
              <a:t>Other countries/regions</a:t>
            </a:r>
            <a:endParaRPr lang="en-US" sz="1800" spc="-5" dirty="0">
              <a:solidFill>
                <a:schemeClr val="tx1">
                  <a:lumMod val="50000"/>
                  <a:lumOff val="50000"/>
                </a:schemeClr>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41123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Report/questionnaire resulting from AWG-29:</a:t>
            </a:r>
          </a:p>
          <a:p>
            <a:pPr marL="1487488" marR="117475" lvl="3" indent="-230188" algn="just">
              <a:buClrTx/>
              <a:buFont typeface="Times New Roman" pitchFamily="16" charset="0"/>
              <a:buChar char="•"/>
              <a:tabLst>
                <a:tab pos="230188" algn="l"/>
              </a:tabLst>
            </a:pPr>
            <a:r>
              <a:rPr lang="en-US" sz="1400" dirty="0">
                <a:hlinkClick r:id="rId3"/>
              </a:rPr>
              <a:t>APT Report on point-to-point </a:t>
            </a:r>
            <a:r>
              <a:rPr lang="en-US" sz="1400" dirty="0" err="1">
                <a:hlinkClick r:id="rId3"/>
              </a:rPr>
              <a:t>radiocommunication</a:t>
            </a:r>
            <a:r>
              <a:rPr lang="en-US" sz="1400" dirty="0">
                <a:hlinkClick r:id="rId3"/>
              </a:rPr>
              <a:t> systems operating in the frequency range 252-296 GHz</a:t>
            </a:r>
            <a:r>
              <a:rPr lang="en-US" sz="1400" dirty="0"/>
              <a:t> </a:t>
            </a:r>
            <a:endParaRPr lang="en-US" sz="1400" dirty="0" smtClean="0"/>
          </a:p>
          <a:p>
            <a:pPr marL="1487488" marR="117475" lvl="3" indent="-230188" algn="just">
              <a:buClrTx/>
              <a:buFont typeface="Times New Roman" pitchFamily="16" charset="0"/>
              <a:buChar char="•"/>
              <a:tabLst>
                <a:tab pos="230188" algn="l"/>
              </a:tabLst>
            </a:pPr>
            <a:r>
              <a:rPr lang="en-US" sz="1400" dirty="0">
                <a:hlinkClick r:id="rId4"/>
              </a:rPr>
              <a:t>Questionnaire on current status and future plan of usage in the frequency ranges of 7.125-24 GHz and 92-300 GHz in Asia Pacific </a:t>
            </a:r>
            <a:r>
              <a:rPr lang="en-US" sz="1400" dirty="0" smtClean="0">
                <a:hlinkClick r:id="rId4"/>
              </a:rPr>
              <a:t>Countries</a:t>
            </a:r>
            <a:endParaRPr lang="en-US" sz="1400" dirty="0" smtClean="0"/>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5"/>
              </a:rPr>
              <a:t>scheduled</a:t>
            </a:r>
            <a:r>
              <a:rPr lang="en-US" sz="1400" dirty="0" smtClean="0"/>
              <a:t> as a hybrid event from 15 to 20 August 2022.</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5"/>
              </a:rPr>
              <a:t>scheduled</a:t>
            </a:r>
            <a:r>
              <a:rPr lang="en-US" sz="1400" dirty="0" smtClean="0"/>
              <a:t> as a hybrid event from 5 to 9 September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Indonesia MCIT:  </a:t>
            </a:r>
          </a:p>
          <a:p>
            <a:pPr marL="1487488" marR="117475" lvl="3" indent="-230188" algn="just">
              <a:buClrTx/>
              <a:buFont typeface="Times New Roman" pitchFamily="16" charset="0"/>
              <a:buChar char="•"/>
              <a:tabLst>
                <a:tab pos="230188" algn="l"/>
              </a:tabLst>
            </a:pPr>
            <a:r>
              <a:rPr lang="en-US" sz="1400" spc="-5" dirty="0" smtClean="0">
                <a:solidFill>
                  <a:schemeClr val="tx1"/>
                </a:solidFill>
                <a:cs typeface="Arial"/>
                <a:hlinkClick r:id="rId6"/>
              </a:rPr>
              <a:t>Accelerating the formation of smart cities</a:t>
            </a:r>
            <a:r>
              <a:rPr lang="en-US" sz="1400" spc="-5" dirty="0" smtClean="0">
                <a:solidFill>
                  <a:schemeClr val="tx1"/>
                </a:solidFill>
                <a:cs typeface="Arial"/>
              </a:rPr>
              <a:t> (last viewed:  24 April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Japan MIC </a:t>
            </a:r>
          </a:p>
          <a:p>
            <a:pPr marL="1487488" marR="117475" lvl="3" indent="-230188" algn="just">
              <a:buClrTx/>
              <a:buFont typeface="Times New Roman" pitchFamily="16" charset="0"/>
              <a:buChar char="•"/>
              <a:tabLst>
                <a:tab pos="230188" algn="l"/>
              </a:tabLst>
            </a:pPr>
            <a:r>
              <a:rPr lang="en-US" sz="1400" spc="-5" dirty="0" smtClean="0">
                <a:solidFill>
                  <a:schemeClr val="tx1"/>
                </a:solidFill>
                <a:cs typeface="Arial"/>
              </a:rPr>
              <a:t>Received a </a:t>
            </a:r>
            <a:r>
              <a:rPr lang="en-US" sz="1400" spc="-5" dirty="0" smtClean="0">
                <a:solidFill>
                  <a:schemeClr val="tx1"/>
                </a:solidFill>
                <a:cs typeface="Arial"/>
                <a:hlinkClick r:id="rId7"/>
              </a:rPr>
              <a:t>partial report</a:t>
            </a:r>
            <a:r>
              <a:rPr lang="en-US" sz="1400" spc="-5" dirty="0" smtClean="0">
                <a:solidFill>
                  <a:schemeClr val="tx1"/>
                </a:solidFill>
                <a:cs typeface="Arial"/>
              </a:rPr>
              <a:t> from </a:t>
            </a:r>
            <a:r>
              <a:rPr lang="en-US" sz="1400" dirty="0"/>
              <a:t>the Information and Communication Technology Subcommittee of the Information and Communication Council on the technical </a:t>
            </a:r>
            <a:r>
              <a:rPr lang="en-US" sz="1400" dirty="0" smtClean="0"/>
              <a:t>conditions </a:t>
            </a:r>
            <a:r>
              <a:rPr lang="en-US" sz="1400" dirty="0"/>
              <a:t>for the introduction of 6GHz band </a:t>
            </a:r>
            <a:r>
              <a:rPr lang="en-US" sz="1400" dirty="0" smtClean="0"/>
              <a:t>wireless LAN following the corresponding </a:t>
            </a:r>
            <a:r>
              <a:rPr lang="en-US" sz="1400" dirty="0" smtClean="0">
                <a:hlinkClick r:id="rId8"/>
              </a:rPr>
              <a:t>consultation</a:t>
            </a:r>
            <a:r>
              <a:rPr lang="en-US" sz="1400" dirty="0" smtClean="0"/>
              <a:t> in March 2022. MIC plans </a:t>
            </a:r>
            <a:r>
              <a:rPr lang="en-US" sz="1400" dirty="0"/>
              <a:t>to promptly prepare ministerial ordinances related to the Radio </a:t>
            </a:r>
            <a:r>
              <a:rPr lang="en-US" sz="1400" dirty="0" smtClean="0"/>
              <a:t>Law.</a:t>
            </a:r>
            <a:endParaRPr lang="en-US" sz="1400" spc="-5" dirty="0" smtClean="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62688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lumMod val="50000"/>
                    <a:lumOff val="50000"/>
                  </a:schemeClr>
                </a:solidFill>
                <a:latin typeface="+mj-lt"/>
                <a:cs typeface="Arial"/>
              </a:rPr>
              <a:t>ITU-R</a:t>
            </a:r>
            <a:endParaRPr lang="en-US" sz="1800" spc="-5" dirty="0">
              <a:solidFill>
                <a:schemeClr val="tx1">
                  <a:lumMod val="50000"/>
                  <a:lumOff val="50000"/>
                </a:schemeClr>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Registrations are open since 25 March 2022</a:t>
            </a:r>
            <a:endParaRPr lang="en-US" sz="1800" spc="-5" dirty="0">
              <a:cs typeface="Arial"/>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touchpoint.eventsair.com/2022-may-ieee-802-wireless-interim-session</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GB" sz="1600" dirty="0">
                <a:solidFill>
                  <a:srgbClr val="FF0000"/>
                </a:solidFill>
                <a:ea typeface="Times New Roman" panose="02020603050405020304" pitchFamily="18" charset="0"/>
              </a:rPr>
              <a:t>802.18 meetings/calls for the </a:t>
            </a:r>
            <a:r>
              <a:rPr lang="en-GB" sz="1600" dirty="0" smtClean="0">
                <a:solidFill>
                  <a:srgbClr val="FF0000"/>
                </a:solidFill>
                <a:ea typeface="Times New Roman" panose="02020603050405020304" pitchFamily="18" charset="0"/>
              </a:rPr>
              <a:t>May 2022 </a:t>
            </a:r>
            <a:r>
              <a:rPr lang="en-GB" sz="1600" dirty="0">
                <a:solidFill>
                  <a:srgbClr val="FF0000"/>
                </a:solidFill>
                <a:ea typeface="Times New Roman" panose="02020603050405020304" pitchFamily="18" charset="0"/>
              </a:rPr>
              <a:t>Wireless Interim Session will take place on our normal </a:t>
            </a:r>
            <a:r>
              <a:rPr lang="en-GB" sz="1600" b="1" dirty="0">
                <a:solidFill>
                  <a:srgbClr val="FF0000"/>
                </a:solidFill>
                <a:ea typeface="Times New Roman" panose="02020603050405020304" pitchFamily="18" charset="0"/>
              </a:rPr>
              <a:t>Thursday’s at 15:00 ET on </a:t>
            </a:r>
            <a:r>
              <a:rPr lang="en-GB" sz="1600" b="1" dirty="0" smtClean="0">
                <a:solidFill>
                  <a:srgbClr val="FF0000"/>
                </a:solidFill>
                <a:ea typeface="Times New Roman" panose="02020603050405020304" pitchFamily="18" charset="0"/>
              </a:rPr>
              <a:t>12 May 2022 and 19 May 2022</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Both of these calls will require the paid meeting fee and are an credited Interim Session (i.e</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an Interim Session with attendance credit).</a:t>
            </a:r>
            <a:endParaRPr lang="en-GB" sz="1600" dirty="0" smtClean="0">
              <a:solidFill>
                <a:srgbClr val="FF0000"/>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fee</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23:59 PM Eastern Time, </a:t>
            </a:r>
            <a:r>
              <a:rPr lang="en-US" sz="1400" strike="sngStrike" dirty="0" smtClean="0">
                <a:solidFill>
                  <a:schemeClr val="tx1"/>
                </a:solidFill>
                <a:latin typeface="Times New Roman" panose="02020603050405020304" pitchFamily="18" charset="0"/>
                <a:ea typeface="Times New Roman" panose="02020603050405020304" pitchFamily="18" charset="0"/>
              </a:rPr>
              <a:t>Friday, 8 April </a:t>
            </a:r>
            <a:r>
              <a:rPr lang="en-US" sz="1400" strike="sngStrike"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strike="sngStrike" dirty="0">
                <a:solidFill>
                  <a:schemeClr val="tx1"/>
                </a:solidFill>
                <a:latin typeface="Times New Roman" panose="02020603050405020304" pitchFamily="18" charset="0"/>
                <a:ea typeface="Times New Roman" panose="02020603050405020304" pitchFamily="18" charset="0"/>
              </a:rPr>
              <a:t>US$400.00 (All attendees</a:t>
            </a:r>
            <a:r>
              <a:rPr lang="en-US" sz="1200" strike="sngStrike" dirty="0" smtClean="0">
                <a:solidFill>
                  <a:schemeClr val="tx1"/>
                </a:solidFill>
                <a:latin typeface="Times New Roman" panose="02020603050405020304" pitchFamily="18" charset="0"/>
                <a:ea typeface="Times New Roman" panose="02020603050405020304" pitchFamily="18" charset="0"/>
              </a:rPr>
              <a:t>)</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rgbClr val="FF0000"/>
                </a:solidFill>
                <a:latin typeface="Times New Roman" panose="02020603050405020304" pitchFamily="18" charset="0"/>
                <a:ea typeface="Times New Roman" panose="02020603050405020304" pitchFamily="18" charset="0"/>
              </a:rPr>
              <a:t>Standard Registration: After early, until </a:t>
            </a:r>
            <a:r>
              <a:rPr lang="en-US" sz="1400" b="0" dirty="0" smtClean="0">
                <a:solidFill>
                  <a:srgbClr val="FF0000"/>
                </a:solidFill>
                <a:latin typeface="Times New Roman" panose="02020603050405020304" pitchFamily="18" charset="0"/>
                <a:ea typeface="Times New Roman" panose="02020603050405020304" pitchFamily="18" charset="0"/>
              </a:rPr>
              <a:t>23:59 </a:t>
            </a:r>
            <a:r>
              <a:rPr lang="en-US" sz="1400" b="0" dirty="0">
                <a:solidFill>
                  <a:srgbClr val="FF0000"/>
                </a:solidFill>
                <a:latin typeface="Times New Roman" panose="02020603050405020304" pitchFamily="18" charset="0"/>
                <a:ea typeface="Times New Roman" panose="02020603050405020304" pitchFamily="18" charset="0"/>
              </a:rPr>
              <a:t>Eastern Time, </a:t>
            </a:r>
            <a:r>
              <a:rPr lang="en-US" sz="1400" b="0" dirty="0" smtClean="0">
                <a:solidFill>
                  <a:srgbClr val="FF0000"/>
                </a:solidFill>
                <a:latin typeface="Times New Roman" panose="02020603050405020304" pitchFamily="18" charset="0"/>
                <a:ea typeface="Times New Roman" panose="02020603050405020304" pitchFamily="18" charset="0"/>
              </a:rPr>
              <a:t>Friday, 29 April </a:t>
            </a:r>
            <a:r>
              <a:rPr lang="en-US" sz="1400" b="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rgbClr val="FF0000"/>
                </a:solidFill>
                <a:latin typeface="Times New Roman" panose="02020603050405020304" pitchFamily="18" charset="0"/>
                <a:ea typeface="Times New Roman" panose="02020603050405020304" pitchFamily="18" charset="0"/>
              </a:rPr>
              <a:t>US$600.00 (All </a:t>
            </a:r>
            <a:r>
              <a:rPr lang="en-US" sz="1200" b="0" dirty="0" smtClean="0">
                <a:solidFill>
                  <a:srgbClr val="FF0000"/>
                </a:solidFill>
                <a:latin typeface="Times New Roman" panose="02020603050405020304" pitchFamily="18" charset="0"/>
                <a:ea typeface="Times New Roman" panose="02020603050405020304" pitchFamily="18" charset="0"/>
              </a:rPr>
              <a:t>attendees)</a:t>
            </a:r>
            <a:endParaRPr lang="en-US" sz="1600" b="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Late Registration: After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US$800.00 (All attendees</a:t>
            </a:r>
            <a:r>
              <a:rPr lang="en-US" sz="1200" b="0" dirty="0" smtClean="0">
                <a:solidFill>
                  <a:schemeClr val="tx1"/>
                </a:solidFill>
                <a:latin typeface="Times New Roman" panose="02020603050405020304" pitchFamily="18" charset="0"/>
                <a:ea typeface="Times New Roman" panose="02020603050405020304" pitchFamily="18" charset="0"/>
              </a:rPr>
              <a:t>)</a:t>
            </a: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Until 8 April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From 9 April </a:t>
            </a:r>
            <a:r>
              <a:rPr lang="en-US" sz="1400" dirty="0">
                <a:solidFill>
                  <a:srgbClr val="FF0000"/>
                </a:solidFill>
                <a:latin typeface="Times New Roman" panose="02020603050405020304" pitchFamily="18" charset="0"/>
                <a:ea typeface="Times New Roman" panose="02020603050405020304" pitchFamily="18" charset="0"/>
              </a:rPr>
              <a:t>2022 until </a:t>
            </a:r>
            <a:r>
              <a:rPr lang="en-US" sz="1400" dirty="0" smtClean="0">
                <a:solidFill>
                  <a:srgbClr val="FF0000"/>
                </a:solidFill>
                <a:latin typeface="Times New Roman" panose="02020603050405020304" pitchFamily="18" charset="0"/>
                <a:ea typeface="Times New Roman" panose="02020603050405020304" pitchFamily="18" charset="0"/>
              </a:rPr>
              <a:t>29 April </a:t>
            </a:r>
            <a:r>
              <a:rPr lang="en-US" sz="1400" dirty="0">
                <a:solidFill>
                  <a:srgbClr val="FF0000"/>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29 April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New </a:t>
            </a:r>
            <a:r>
              <a:rPr lang="en-US" sz="2800" dirty="0" err="1" smtClean="0">
                <a:solidFill>
                  <a:srgbClr val="0070C0"/>
                </a:solidFill>
              </a:rPr>
              <a:t>Webex</a:t>
            </a:r>
            <a:r>
              <a:rPr lang="en-US" sz="2800" dirty="0" smtClean="0">
                <a:solidFill>
                  <a:srgbClr val="0070C0"/>
                </a:solidFill>
              </a:rPr>
              <a:t> meeting invite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Both sessions (15:00 to 16:00 ET, 12 May and 19 May 2022) use the following new bridge:</a:t>
            </a:r>
            <a:endParaRPr lang="en-US" sz="1800" spc="-5" dirty="0">
              <a:cs typeface="Arial"/>
            </a:endParaRP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Join by meeting number</a:t>
            </a:r>
            <a:endParaRPr lang="en-US" sz="1600" b="1" spc="-5" dirty="0">
              <a:solidFill>
                <a:srgbClr val="FF0000"/>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u="sng" dirty="0" smtClean="0">
                <a:hlinkClick r:id="rId3"/>
              </a:rPr>
              <a:t>https</a:t>
            </a:r>
            <a:r>
              <a:rPr lang="en-US" sz="1400" u="sng" dirty="0">
                <a:hlinkClick r:id="rId3"/>
              </a:rPr>
              <a:t>://ieeesa.webex.com/ieeesa/j.php?MTID=me0c50a33a3b06b562a518ba197d7139d</a:t>
            </a:r>
            <a:endParaRPr lang="en-US" sz="1400" spc="-5" dirty="0">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Join by meeting </a:t>
            </a:r>
            <a:r>
              <a:rPr lang="en-US" sz="1600" spc="-5" dirty="0" smtClean="0">
                <a:cs typeface="Arial" panose="020B0604020202020204" pitchFamily="34" charset="0"/>
              </a:rPr>
              <a:t>number</a:t>
            </a:r>
            <a:endParaRPr lang="en-US" sz="1600" b="1" spc="-5" dirty="0">
              <a:solidFill>
                <a:srgbClr val="FF0000"/>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cs typeface="Arial" panose="020B0604020202020204" pitchFamily="34" charset="0"/>
              </a:rPr>
              <a:t>Meeting number (access code): </a:t>
            </a:r>
            <a:r>
              <a:rPr lang="en-US" sz="1400" dirty="0" smtClean="0"/>
              <a:t>2334 </a:t>
            </a:r>
            <a:r>
              <a:rPr lang="en-US" sz="1400" dirty="0"/>
              <a:t>0633681</a:t>
            </a:r>
            <a:endParaRPr lang="en-US" sz="1400" spc="-5" dirty="0">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cs typeface="Arial" panose="020B0604020202020204" pitchFamily="34" charset="0"/>
              </a:rPr>
              <a:t>Meeting password: </a:t>
            </a:r>
            <a:r>
              <a:rPr lang="en-US" sz="1400" dirty="0" smtClean="0"/>
              <a:t>Register-fee-</a:t>
            </a:r>
            <a:r>
              <a:rPr lang="en-US" sz="1400" dirty="0" err="1" smtClean="0"/>
              <a:t>req</a:t>
            </a:r>
            <a:endParaRPr lang="en-US" sz="1400" dirty="0" smtClean="0"/>
          </a:p>
          <a:p>
            <a:pPr marL="630238" marR="117475" lvl="1" indent="-230188" algn="just">
              <a:buFont typeface="Times New Roman" pitchFamily="16" charset="0"/>
              <a:buChar char="•"/>
              <a:tabLst>
                <a:tab pos="230188" algn="l"/>
              </a:tabLst>
            </a:pPr>
            <a:r>
              <a:rPr lang="en-US" sz="1600" dirty="0">
                <a:solidFill>
                  <a:srgbClr val="FF0000"/>
                </a:solidFill>
                <a:cs typeface="Arial" panose="020B0604020202020204" pitchFamily="34" charset="0"/>
              </a:rPr>
              <a:t>Call in info is </a:t>
            </a:r>
            <a:r>
              <a:rPr lang="en-US" sz="1600" dirty="0" smtClean="0">
                <a:solidFill>
                  <a:srgbClr val="FF0000"/>
                </a:solidFill>
                <a:cs typeface="Arial" panose="020B0604020202020204" pitchFamily="34" charset="0"/>
              </a:rPr>
              <a:t>also available </a:t>
            </a:r>
            <a:r>
              <a:rPr lang="en-US" sz="1600" dirty="0">
                <a:solidFill>
                  <a:srgbClr val="FF0000"/>
                </a:solidFill>
                <a:cs typeface="Arial" panose="020B0604020202020204" pitchFamily="34" charset="0"/>
              </a:rPr>
              <a:t>at </a:t>
            </a:r>
            <a:r>
              <a:rPr lang="en-US" sz="1600" dirty="0">
                <a:solidFill>
                  <a:srgbClr val="FF0000"/>
                </a:solidFill>
                <a:cs typeface="Arial" panose="020B0604020202020204" pitchFamily="34" charset="0"/>
                <a:hlinkClick r:id="rId4"/>
              </a:rPr>
              <a:t>18-16/0038r21</a:t>
            </a:r>
            <a:r>
              <a:rPr lang="en-US" sz="1600" dirty="0">
                <a:solidFill>
                  <a:srgbClr val="FF0000"/>
                </a:solidFill>
                <a:cs typeface="Arial" panose="020B0604020202020204" pitchFamily="34" charset="0"/>
              </a:rPr>
              <a:t> </a:t>
            </a:r>
            <a:r>
              <a:rPr lang="en-US" sz="1600" dirty="0" smtClean="0">
                <a:solidFill>
                  <a:srgbClr val="FF0000"/>
                </a:solidFill>
                <a:cs typeface="Arial" panose="020B0604020202020204" pitchFamily="34" charset="0"/>
              </a:rPr>
              <a:t>and the 802.18 </a:t>
            </a:r>
            <a:r>
              <a:rPr lang="en-US" sz="1600" dirty="0" smtClean="0">
                <a:solidFill>
                  <a:srgbClr val="FF0000"/>
                </a:solidFill>
                <a:cs typeface="Arial" panose="020B0604020202020204" pitchFamily="34" charset="0"/>
                <a:hlinkClick r:id="rId5"/>
              </a:rPr>
              <a:t>Google Calendar</a:t>
            </a:r>
            <a:r>
              <a:rPr lang="en-US" sz="1600" dirty="0" smtClean="0">
                <a:solidFill>
                  <a:srgbClr val="FF0000"/>
                </a:solidFill>
                <a:cs typeface="Arial" panose="020B0604020202020204" pitchFamily="34" charset="0"/>
              </a:rPr>
              <a:t>.</a:t>
            </a:r>
          </a:p>
          <a:p>
            <a:pPr marL="630238" marR="117475" lvl="1" indent="-230188" algn="just">
              <a:buFont typeface="Times New Roman" pitchFamily="16" charset="0"/>
              <a:buChar char="•"/>
              <a:tabLst>
                <a:tab pos="230188" algn="l"/>
              </a:tabLst>
            </a:pPr>
            <a:r>
              <a:rPr lang="en-GB" sz="1600" b="1" dirty="0" smtClean="0">
                <a:solidFill>
                  <a:srgbClr val="FF0000"/>
                </a:solidFill>
                <a:ea typeface="Times New Roman" panose="02020603050405020304" pitchFamily="18" charset="0"/>
              </a:rPr>
              <a:t>Given it is an </a:t>
            </a:r>
            <a:r>
              <a:rPr lang="en-GB" sz="1600" b="1" dirty="0">
                <a:solidFill>
                  <a:srgbClr val="FF0000"/>
                </a:solidFill>
                <a:ea typeface="Times New Roman" panose="02020603050405020304" pitchFamily="18" charset="0"/>
              </a:rPr>
              <a:t>Interim Session with attendance </a:t>
            </a:r>
            <a:r>
              <a:rPr lang="en-GB" sz="1600" b="1" dirty="0" smtClean="0">
                <a:solidFill>
                  <a:srgbClr val="FF0000"/>
                </a:solidFill>
                <a:ea typeface="Times New Roman" panose="02020603050405020304" pitchFamily="18" charset="0"/>
              </a:rPr>
              <a:t>credit, </a:t>
            </a:r>
            <a:r>
              <a:rPr lang="en-US" sz="1600" b="1" dirty="0" smtClean="0">
                <a:solidFill>
                  <a:srgbClr val="FF0000"/>
                </a:solidFill>
                <a:cs typeface="Arial" panose="020B0604020202020204" pitchFamily="34" charset="0"/>
              </a:rPr>
              <a:t>paid registration is required.</a:t>
            </a:r>
            <a:endParaRPr lang="en-US" sz="1600" b="1" dirty="0">
              <a:cs typeface="Arial" panose="020B0604020202020204" pitchFamily="34" charset="0"/>
            </a:endParaRPr>
          </a:p>
          <a:p>
            <a:pPr marL="630238" marR="117475" lvl="1" indent="-230188" algn="just">
              <a:buFont typeface="Times New Roman" pitchFamily="16" charset="0"/>
              <a:buChar char="•"/>
              <a:tabLst>
                <a:tab pos="230188" algn="l"/>
              </a:tabLst>
            </a:pPr>
            <a:endParaRPr lang="en-US" sz="1600" spc="-5" dirty="0">
              <a:cs typeface="Arial" panose="020B0604020202020204" pitchFamily="34"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2410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July 2022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20 April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cvent.me/Z1zqo0</a:t>
            </a:r>
            <a:r>
              <a:rPr lang="en-GB" sz="1600" dirty="0" smtClean="0">
                <a:solidFill>
                  <a:schemeClr val="tx1"/>
                </a:solidFill>
                <a:latin typeface="Times New Roman" panose="02020603050405020304" pitchFamily="18" charset="0"/>
                <a:ea typeface="Times New Roman" panose="02020603050405020304" pitchFamily="18" charset="0"/>
              </a:rPr>
              <a:t> </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a:t>
            </a:r>
            <a:r>
              <a:rPr lang="en-US" sz="1400" dirty="0">
                <a:solidFill>
                  <a:srgbClr val="FF0000"/>
                </a:solidFill>
                <a:latin typeface="Times New Roman" panose="02020603050405020304" pitchFamily="18" charset="0"/>
                <a:ea typeface="Times New Roman" panose="02020603050405020304" pitchFamily="18" charset="0"/>
              </a:rPr>
              <a:t>, </a:t>
            </a:r>
            <a:r>
              <a:rPr lang="en-US" sz="1400" dirty="0" smtClean="0">
                <a:solidFill>
                  <a:srgbClr val="FF0000"/>
                </a:solidFill>
                <a:latin typeface="Times New Roman" panose="02020603050405020304" pitchFamily="18" charset="0"/>
                <a:ea typeface="Times New Roman" panose="02020603050405020304" pitchFamily="18" charset="0"/>
              </a:rPr>
              <a:t>20 May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US$500.00 </a:t>
            </a:r>
            <a:r>
              <a:rPr lang="en-US" sz="1200" dirty="0">
                <a:solidFill>
                  <a:srgbClr val="FF0000"/>
                </a:solidFill>
                <a:latin typeface="Times New Roman" panose="02020603050405020304" pitchFamily="18" charset="0"/>
                <a:ea typeface="Times New Roman" panose="02020603050405020304" pitchFamily="18" charset="0"/>
              </a:rPr>
              <a:t>(All attendees)</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US$700.00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US$900.00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20 May </a:t>
            </a:r>
            <a:r>
              <a:rPr lang="en-US" sz="1400" dirty="0">
                <a:solidFill>
                  <a:schemeClr val="tx1"/>
                </a:solidFill>
                <a:latin typeface="Times New Roman" panose="02020603050405020304" pitchFamily="18" charset="0"/>
                <a:ea typeface="Times New Roman" panose="02020603050405020304" pitchFamily="18" charset="0"/>
              </a:rPr>
              <a:t>2022,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20 May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78563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July 2022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b="1" dirty="0" smtClean="0">
                <a:solidFill>
                  <a:srgbClr val="FF0000"/>
                </a:solidFill>
                <a:latin typeface="Times New Roman" panose="02020603050405020304" pitchFamily="18" charset="0"/>
                <a:ea typeface="Times New Roman" panose="02020603050405020304" pitchFamily="18" charset="0"/>
              </a:rPr>
              <a:t>Early </a:t>
            </a:r>
            <a:r>
              <a:rPr lang="en-US" sz="1400" b="1" dirty="0">
                <a:solidFill>
                  <a:srgbClr val="FF0000"/>
                </a:solidFill>
                <a:latin typeface="Times New Roman" panose="02020603050405020304" pitchFamily="18" charset="0"/>
                <a:ea typeface="Times New Roman" panose="02020603050405020304" pitchFamily="18" charset="0"/>
              </a:rPr>
              <a:t>Bird Rate: $250.00 Canadian per night until 5:00 PM Eastern Time Friday </a:t>
            </a:r>
            <a:r>
              <a:rPr lang="en-US" sz="1400" b="1" dirty="0" smtClean="0">
                <a:solidFill>
                  <a:srgbClr val="FF0000"/>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Standard </a:t>
            </a:r>
            <a:r>
              <a:rPr lang="en-US" sz="1400" dirty="0">
                <a:solidFill>
                  <a:schemeClr val="tx1"/>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chemeClr val="tx1"/>
                </a:solidFill>
                <a:latin typeface="Times New Roman" panose="02020603050405020304" pitchFamily="18" charset="0"/>
                <a:ea typeface="Times New Roman" panose="02020603050405020304" pitchFamily="18" charset="0"/>
              </a:rPr>
              <a:t>10 June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94652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UK Group)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hlinkClick r:id="rId3"/>
              </a:rPr>
              <a:t>802.18 Voters List</a:t>
            </a:r>
            <a:endParaRPr lang="en-US" altLang="en-US" sz="1600" dirty="0" smtClean="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a:t>
            </a:r>
            <a:r>
              <a:rPr lang="en-US" sz="1600" spc="-5" dirty="0" smtClean="0">
                <a:latin typeface="+mj-lt"/>
                <a:cs typeface="Arial" panose="020B0604020202020204" pitchFamily="34" charset="0"/>
              </a:rPr>
              <a:t>21 March 2022 </a:t>
            </a:r>
            <a:r>
              <a:rPr lang="en-US" sz="1600" spc="-5" dirty="0" smtClean="0">
                <a:latin typeface="+mj-lt"/>
                <a:cs typeface="Arial"/>
              </a:rPr>
              <a:t>on </a:t>
            </a:r>
            <a:r>
              <a:rPr lang="en-US" sz="1600" spc="-5" dirty="0">
                <a:latin typeface="+mj-lt"/>
                <a:cs typeface="Arial"/>
              </a:rPr>
              <a:t>the IEEE 802 Wireless Standards Table of Frequency </a:t>
            </a:r>
            <a:r>
              <a:rPr lang="en-US" sz="1600" spc="-5" dirty="0" smtClean="0">
                <a:latin typeface="+mj-lt"/>
                <a:cs typeface="Arial"/>
              </a:rPr>
              <a:t>Ranges: </a:t>
            </a:r>
          </a:p>
          <a:p>
            <a:pPr marL="1030288" marR="117475" lvl="2" indent="-230188" algn="just">
              <a:buFont typeface="Times New Roman" pitchFamily="16" charset="0"/>
              <a:buChar char="•"/>
              <a:tabLst>
                <a:tab pos="230188" algn="l"/>
              </a:tabLst>
            </a:pPr>
            <a:r>
              <a:rPr lang="en-US" sz="1400" spc="-5" dirty="0" smtClean="0">
                <a:latin typeface="+mj-lt"/>
                <a:cs typeface="Arial"/>
                <a:hlinkClick r:id="rId3"/>
              </a:rPr>
              <a:t>https</a:t>
            </a:r>
            <a:r>
              <a:rPr lang="en-US" sz="1400" spc="-5" dirty="0">
                <a:latin typeface="+mj-lt"/>
                <a:cs typeface="Arial"/>
                <a:hlinkClick r:id="rId3"/>
              </a:rPr>
              <a:t>://mentor.ieee.org/802.18/dcn/22/18-22-0009-00-0000-ieee-802-wireless-standards-table-of-frequency-ranges.xlsx</a:t>
            </a:r>
            <a:r>
              <a:rPr lang="en-US" sz="1400" spc="-5" dirty="0">
                <a:latin typeface="+mj-lt"/>
                <a:cs typeface="Arial"/>
              </a:rPr>
              <a:t> . </a:t>
            </a:r>
          </a:p>
          <a:p>
            <a:pPr marL="630238" marR="117475" lvl="1" indent="-230188" algn="just">
              <a:buFont typeface="Times New Roman" pitchFamily="16" charset="0"/>
              <a:buChar char="•"/>
              <a:tabLst>
                <a:tab pos="230188" algn="l"/>
              </a:tabLst>
            </a:pPr>
            <a:r>
              <a:rPr lang="en-US" sz="1600" b="1" spc="-5" dirty="0" smtClean="0">
                <a:solidFill>
                  <a:srgbClr val="FF0000"/>
                </a:solidFill>
                <a:latin typeface="+mj-lt"/>
                <a:cs typeface="Arial"/>
              </a:rPr>
              <a:t>Please </a:t>
            </a:r>
            <a:r>
              <a:rPr lang="en-US" sz="1600" b="1" spc="-5" dirty="0">
                <a:solidFill>
                  <a:srgbClr val="FF0000"/>
                </a:solidFill>
                <a:latin typeface="+mj-lt"/>
                <a:cs typeface="Arial"/>
              </a:rPr>
              <a:t>use the custom comment spreadsheet for submitting </a:t>
            </a:r>
            <a:r>
              <a:rPr lang="en-US" sz="1600" b="1" spc="-5" dirty="0" smtClean="0">
                <a:solidFill>
                  <a:srgbClr val="FF0000"/>
                </a:solidFill>
                <a:latin typeface="+mj-lt"/>
                <a:cs typeface="Arial"/>
              </a:rPr>
              <a:t>comments</a:t>
            </a:r>
            <a:r>
              <a:rPr lang="en-US" sz="1600" spc="-5" dirty="0" smtClean="0">
                <a:latin typeface="+mj-lt"/>
                <a:cs typeface="Arial"/>
              </a:rPr>
              <a:t>:</a:t>
            </a:r>
          </a:p>
          <a:p>
            <a:pPr marL="1030288" marR="117475" lvl="2" indent="-230188" algn="just">
              <a:buFont typeface="Times New Roman" pitchFamily="16" charset="0"/>
              <a:buChar char="•"/>
              <a:tabLst>
                <a:tab pos="230188" algn="l"/>
              </a:tabLst>
            </a:pPr>
            <a:r>
              <a:rPr lang="en-US" sz="1400" spc="-5" dirty="0" smtClean="0">
                <a:latin typeface="+mj-lt"/>
                <a:cs typeface="Arial"/>
                <a:hlinkClick r:id="rId4"/>
              </a:rPr>
              <a:t>https</a:t>
            </a:r>
            <a:r>
              <a:rPr lang="en-US" sz="1400" spc="-5" dirty="0">
                <a:latin typeface="+mj-lt"/>
                <a:cs typeface="Arial"/>
                <a:hlinkClick r:id="rId4"/>
              </a:rPr>
              <a:t>://mentor.ieee.org/802.18/dcn/22/18-22-0030-00-0000-comment-collecion-of-ieee-802-wireless-standards-table-of-frequency-ranges.xlsx</a:t>
            </a:r>
            <a:r>
              <a:rPr lang="en-US" sz="1400" spc="-5" dirty="0">
                <a:latin typeface="+mj-lt"/>
                <a:cs typeface="Arial"/>
              </a:rPr>
              <a:t>.</a:t>
            </a:r>
          </a:p>
          <a:p>
            <a:pPr marL="630238" marR="117475" lvl="1" indent="-230188" algn="just">
              <a:buFont typeface="Times New Roman" pitchFamily="16" charset="0"/>
              <a:buChar char="•"/>
              <a:tabLst>
                <a:tab pos="230188" algn="l"/>
              </a:tabLst>
            </a:pPr>
            <a:r>
              <a:rPr lang="en-US" sz="1600" spc="-5" dirty="0">
                <a:latin typeface="+mj-lt"/>
                <a:cs typeface="Arial"/>
              </a:rPr>
              <a:t>Please send your comments by </a:t>
            </a:r>
            <a:r>
              <a:rPr lang="en-US" sz="1600" b="1" u="sng" spc="-5" dirty="0" smtClean="0">
                <a:solidFill>
                  <a:srgbClr val="FF0000"/>
                </a:solidFill>
                <a:latin typeface="+mj-lt"/>
                <a:cs typeface="Arial"/>
              </a:rPr>
              <a:t>30 APRIL </a:t>
            </a:r>
            <a:r>
              <a:rPr lang="en-US" sz="1600" b="1" u="sng" spc="-5" dirty="0">
                <a:solidFill>
                  <a:srgbClr val="FF0000"/>
                </a:solidFill>
                <a:latin typeface="+mj-lt"/>
                <a:cs typeface="Arial"/>
              </a:rPr>
              <a:t>2022</a:t>
            </a:r>
            <a:r>
              <a:rPr lang="en-US" sz="1600" spc="-5" dirty="0">
                <a:solidFill>
                  <a:srgbClr val="FF0000"/>
                </a:solidFill>
                <a:latin typeface="+mj-lt"/>
                <a:cs typeface="Arial"/>
              </a:rPr>
              <a:t> </a:t>
            </a:r>
            <a:r>
              <a:rPr lang="en-US" sz="1600" spc="-5" dirty="0">
                <a:latin typeface="+mj-lt"/>
                <a:cs typeface="Arial"/>
              </a:rPr>
              <a:t>directly to Edward Au (</a:t>
            </a:r>
            <a:r>
              <a:rPr lang="en-US" sz="1600" spc="-5" dirty="0">
                <a:latin typeface="+mj-lt"/>
                <a:cs typeface="Arial"/>
                <a:hlinkClick r:id="rId5"/>
              </a:rPr>
              <a:t>edward.ks.au@gmail.com</a:t>
            </a:r>
            <a:r>
              <a:rPr lang="en-US" sz="1600" spc="-5" dirty="0">
                <a:latin typeface="+mj-lt"/>
                <a:cs typeface="Arial"/>
              </a:rPr>
              <a:t>), Jay Holcomb (</a:t>
            </a:r>
            <a:r>
              <a:rPr lang="en-US" sz="1600" spc="-5" dirty="0">
                <a:latin typeface="+mj-lt"/>
                <a:cs typeface="Arial"/>
                <a:hlinkClick r:id="rId6"/>
              </a:rPr>
              <a:t>jholcomb@ieee.org</a:t>
            </a:r>
            <a:r>
              <a:rPr lang="en-US" sz="1600" spc="-5" dirty="0">
                <a:latin typeface="+mj-lt"/>
                <a:cs typeface="Arial"/>
              </a:rPr>
              <a:t>), and Steve Shellhammer (</a:t>
            </a:r>
            <a:r>
              <a:rPr lang="en-US" sz="1600" spc="-5" dirty="0" smtClean="0">
                <a:latin typeface="+mj-lt"/>
                <a:cs typeface="Arial"/>
                <a:hlinkClick r:id="rId7"/>
              </a:rPr>
              <a:t>shellhammer@ieee.org</a:t>
            </a:r>
            <a:r>
              <a:rPr lang="en-US" sz="1600" spc="-5" dirty="0">
                <a:latin typeface="+mj-lt"/>
                <a:cs typeface="Arial"/>
              </a:rPr>
              <a:t>).</a:t>
            </a:r>
          </a:p>
          <a:p>
            <a:pPr marL="230188" marR="117475" indent="-230188" algn="just">
              <a:buFont typeface="Times New Roman" pitchFamily="16" charset="0"/>
              <a:buChar char="•"/>
              <a:tabLst>
                <a:tab pos="230188" algn="l"/>
              </a:tabLst>
            </a:pPr>
            <a:r>
              <a:rPr lang="en-US" sz="1800" spc="-5" dirty="0" smtClean="0">
                <a:latin typeface="+mj-lt"/>
                <a:cs typeface="Arial"/>
              </a:rPr>
              <a:t>Remarks:</a:t>
            </a:r>
          </a:p>
          <a:p>
            <a:pPr marL="630238" marR="117475" lvl="1" indent="-230188" algn="just">
              <a:buFont typeface="Times New Roman" pitchFamily="16" charset="0"/>
              <a:buChar char="•"/>
              <a:tabLst>
                <a:tab pos="230188" algn="l"/>
              </a:tabLst>
            </a:pPr>
            <a:r>
              <a:rPr lang="en-US" sz="1600" spc="-5" dirty="0" smtClean="0">
                <a:latin typeface="+mj-lt"/>
                <a:cs typeface="Arial"/>
              </a:rPr>
              <a:t>This </a:t>
            </a:r>
            <a:r>
              <a:rPr lang="en-US" sz="1600" spc="-5" dirty="0">
                <a:latin typeface="+mj-lt"/>
                <a:cs typeface="Arial"/>
              </a:rPr>
              <a:t>is not a required 802.18 ballot or comment collection; response/non-response has no impact on 802.18 voting rights.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IEEE 802.18 and IEEE 802.19 frequency ad-hoc </a:t>
            </a:r>
            <a:r>
              <a:rPr lang="en-US" sz="1800" spc="-5" dirty="0">
                <a:latin typeface="+mj-lt"/>
                <a:cs typeface="Arial"/>
              </a:rPr>
              <a:t>call:</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15:00 </a:t>
            </a:r>
            <a:r>
              <a:rPr lang="en-US" sz="1600" spc="-5" dirty="0">
                <a:solidFill>
                  <a:schemeClr val="tx1"/>
                </a:solidFill>
                <a:latin typeface="+mj-lt"/>
                <a:cs typeface="Arial" panose="020B0604020202020204" pitchFamily="34" charset="0"/>
              </a:rPr>
              <a:t>ET to </a:t>
            </a:r>
            <a:r>
              <a:rPr lang="en-US" sz="1600" spc="-5" dirty="0" smtClean="0">
                <a:solidFill>
                  <a:schemeClr val="tx1"/>
                </a:solidFill>
                <a:latin typeface="+mj-lt"/>
                <a:cs typeface="Arial" panose="020B0604020202020204" pitchFamily="34" charset="0"/>
              </a:rPr>
              <a:t>16:00 </a:t>
            </a:r>
            <a:r>
              <a:rPr lang="en-US" sz="1600" spc="-5" dirty="0">
                <a:solidFill>
                  <a:schemeClr val="tx1"/>
                </a:solidFill>
                <a:latin typeface="+mj-lt"/>
                <a:cs typeface="Arial" panose="020B0604020202020204" pitchFamily="34" charset="0"/>
              </a:rPr>
              <a:t>ET, </a:t>
            </a:r>
            <a:r>
              <a:rPr lang="en-US" sz="1600" spc="-5" dirty="0" smtClean="0">
                <a:solidFill>
                  <a:schemeClr val="tx1"/>
                </a:solidFill>
                <a:latin typeface="+mj-lt"/>
                <a:cs typeface="Arial" panose="020B0604020202020204" pitchFamily="34" charset="0"/>
              </a:rPr>
              <a:t>Tuesday, 24 May 2022</a:t>
            </a:r>
            <a:endParaRPr lang="en-US" sz="1600" spc="-5" dirty="0">
              <a:solidFill>
                <a:schemeClr val="tx1"/>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a:t>
            </a:r>
            <a:r>
              <a:rPr lang="en-US" sz="1400" spc="-5" dirty="0" smtClean="0">
                <a:latin typeface="+mj-lt"/>
                <a:cs typeface="Arial" panose="020B0604020202020204" pitchFamily="34" charset="0"/>
              </a:rPr>
              <a:t>link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dirty="0" smtClean="0">
                <a:ea typeface="Times New Roman" panose="02020603050405020304" pitchFamily="18" charset="0"/>
                <a:cs typeface="Times New Roman" panose="02020603050405020304" pitchFamily="18" charset="0"/>
                <a:hlinkClick r:id="rId3"/>
              </a:rPr>
              <a:t>https</a:t>
            </a:r>
            <a:r>
              <a:rPr lang="en-US" sz="140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dirty="0">
                <a:ea typeface="Times New Roman" panose="02020603050405020304" pitchFamily="18" charset="0"/>
                <a:cs typeface="Times New Roman" panose="02020603050405020304" pitchFamily="18" charset="0"/>
              </a:rPr>
              <a:t> </a:t>
            </a:r>
            <a:endParaRPr lang="en-US" sz="1400" spc="-5" dirty="0">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a:t>
            </a:r>
            <a:r>
              <a:rPr lang="en-US" sz="1400" dirty="0" smtClean="0">
                <a:ea typeface="Times New Roman" panose="02020603050405020304" pitchFamily="18" charset="0"/>
                <a:cs typeface="Times New Roman" panose="02020603050405020304" pitchFamily="18" charset="0"/>
              </a:rPr>
              <a:t>2337 </a:t>
            </a:r>
            <a:r>
              <a:rPr lang="en-US" sz="1400" dirty="0">
                <a:ea typeface="Times New Roman" panose="02020603050405020304" pitchFamily="18" charset="0"/>
                <a:cs typeface="Times New Roman" panose="02020603050405020304" pitchFamily="18" charset="0"/>
              </a:rPr>
              <a:t>476 </a:t>
            </a:r>
            <a:r>
              <a:rPr lang="en-US" sz="1400" dirty="0" smtClean="0">
                <a:ea typeface="Times New Roman" panose="02020603050405020304" pitchFamily="18" charset="0"/>
                <a:cs typeface="Times New Roman" panose="02020603050405020304" pitchFamily="18" charset="0"/>
              </a:rPr>
              <a:t>0501</a:t>
            </a:r>
            <a:endParaRPr lang="en-US" sz="1400" spc="-5" dirty="0">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a:t>
            </a:r>
            <a:r>
              <a:rPr lang="en-US" sz="1400" dirty="0" smtClean="0">
                <a:ea typeface="Times New Roman" panose="02020603050405020304" pitchFamily="18" charset="0"/>
                <a:cs typeface="Times New Roman" panose="02020603050405020304" pitchFamily="18" charset="0"/>
              </a:rPr>
              <a:t>Joint-</a:t>
            </a:r>
            <a:r>
              <a:rPr lang="en-US" sz="1400" dirty="0" err="1" smtClean="0">
                <a:ea typeface="Times New Roman" panose="02020603050405020304" pitchFamily="18" charset="0"/>
                <a:cs typeface="Times New Roman" panose="02020603050405020304" pitchFamily="18" charset="0"/>
              </a:rPr>
              <a:t>Freq</a:t>
            </a:r>
            <a:r>
              <a:rPr lang="en-US" sz="1400" dirty="0" smtClean="0">
                <a:ea typeface="Times New Roman" panose="02020603050405020304" pitchFamily="18" charset="0"/>
                <a:cs typeface="Times New Roman" panose="02020603050405020304" pitchFamily="18" charset="0"/>
              </a:rPr>
              <a:t>-Table</a:t>
            </a:r>
            <a:endParaRPr lang="en-US" sz="1400" spc="-5"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18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r>
              <a:rPr lang="en-US" sz="1600" spc="-5" dirty="0" smtClean="0">
                <a:solidFill>
                  <a:srgbClr val="FF0000"/>
                </a:solidFill>
                <a:latin typeface="+mj-lt"/>
                <a:cs typeface="Arial"/>
              </a:rPr>
              <a:t>16</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a:t>
            </a:r>
            <a:r>
              <a:rPr lang="en-US" sz="1600" spc="-5" dirty="0" smtClean="0">
                <a:latin typeface="+mj-lt"/>
                <a:cs typeface="Arial"/>
              </a:rPr>
              <a:t>Thursday, 5 May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b="1" dirty="0">
                <a:solidFill>
                  <a:srgbClr val="FF0000"/>
                </a:solidFill>
                <a:latin typeface="+mj-lt"/>
                <a:cs typeface="Arial" panose="020B0604020202020204" pitchFamily="34" charset="0"/>
              </a:rPr>
              <a:t>Call in info is available at </a:t>
            </a:r>
            <a:r>
              <a:rPr lang="en-US" sz="1600" b="1" dirty="0" smtClean="0">
                <a:solidFill>
                  <a:srgbClr val="FF0000"/>
                </a:solidFill>
                <a:latin typeface="+mj-lt"/>
                <a:cs typeface="Arial" panose="020B0604020202020204" pitchFamily="34" charset="0"/>
                <a:hlinkClick r:id="rId3"/>
              </a:rPr>
              <a:t>18-16/0038r21</a:t>
            </a:r>
            <a:r>
              <a:rPr lang="en-US" sz="1600" b="1" dirty="0" smtClean="0">
                <a:solidFill>
                  <a:srgbClr val="FF0000"/>
                </a:solidFill>
                <a:latin typeface="+mj-lt"/>
                <a:cs typeface="Arial" panose="020B0604020202020204" pitchFamily="34" charset="0"/>
              </a:rPr>
              <a:t> (UPDATED!)</a:t>
            </a:r>
            <a:r>
              <a:rPr lang="en-US" sz="1600" dirty="0" smtClean="0">
                <a:latin typeface="+mj-lt"/>
                <a:cs typeface="Arial" panose="020B0604020202020204" pitchFamily="34" charset="0"/>
              </a:rPr>
              <a:t>  </a:t>
            </a:r>
            <a:endParaRPr lang="en-US" sz="1600"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till </a:t>
            </a:r>
            <a:r>
              <a:rPr lang="en-US" sz="1600" spc="-5" dirty="0" smtClean="0">
                <a:latin typeface="+mj-lt"/>
                <a:cs typeface="Arial" panose="020B0604020202020204" pitchFamily="34" charset="0"/>
              </a:rPr>
              <a:t>22 September 2022</a:t>
            </a:r>
            <a:r>
              <a:rPr lang="en-US" sz="1600" spc="-5" dirty="0">
                <a:latin typeface="+mj-lt"/>
                <a:cs typeface="Arial" panose="020B0604020202020204" pitchFamily="34" charset="0"/>
              </a:rPr>
              <a:t>, were approved and announced at the end of the November 2021 plenary. </a:t>
            </a:r>
            <a:endParaRPr lang="en-US" sz="16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a:t>
            </a:r>
          </a:p>
          <a:p>
            <a:pPr marL="1030288" marR="117475" lvl="2" indent="-230188" algn="just">
              <a:buFont typeface="Times New Roman" pitchFamily="16" charset="0"/>
              <a:buChar char="•"/>
              <a:tabLst>
                <a:tab pos="230188" algn="l"/>
              </a:tabLst>
            </a:pPr>
            <a:r>
              <a:rPr lang="en-GB" sz="1600" dirty="0" smtClean="0">
                <a:effectLst/>
                <a:ea typeface="Times New Roman" panose="02020603050405020304" pitchFamily="18" charset="0"/>
              </a:rPr>
              <a:t>802.18 </a:t>
            </a:r>
            <a:r>
              <a:rPr lang="en-GB" sz="1600" dirty="0">
                <a:effectLst/>
                <a:ea typeface="Times New Roman" panose="02020603050405020304" pitchFamily="18" charset="0"/>
              </a:rPr>
              <a:t>meetings/calls for the </a:t>
            </a:r>
            <a:r>
              <a:rPr lang="en-GB" sz="1600" dirty="0" smtClean="0">
                <a:effectLst/>
                <a:ea typeface="Times New Roman" panose="02020603050405020304" pitchFamily="18" charset="0"/>
              </a:rPr>
              <a:t>May 2022 </a:t>
            </a:r>
            <a:r>
              <a:rPr lang="en-GB" sz="1600" dirty="0">
                <a:effectLst/>
                <a:ea typeface="Times New Roman" panose="02020603050405020304" pitchFamily="18" charset="0"/>
              </a:rPr>
              <a:t>Wireless Interim Session will take place on our normal </a:t>
            </a:r>
            <a:r>
              <a:rPr lang="en-GB" sz="1600" b="1" dirty="0">
                <a:effectLst/>
                <a:ea typeface="Times New Roman" panose="02020603050405020304" pitchFamily="18" charset="0"/>
              </a:rPr>
              <a:t>Thursday’s at 15:00 ET on </a:t>
            </a:r>
            <a:r>
              <a:rPr lang="en-GB" sz="1600" b="1" dirty="0" smtClean="0">
                <a:effectLst/>
                <a:ea typeface="Times New Roman" panose="02020603050405020304" pitchFamily="18" charset="0"/>
              </a:rPr>
              <a:t>12 May 2022 and 19 May 2022</a:t>
            </a:r>
            <a:r>
              <a:rPr lang="en-GB" sz="1600" dirty="0" smtClean="0">
                <a:effectLst/>
                <a:ea typeface="Times New Roman" panose="02020603050405020304" pitchFamily="18" charset="0"/>
              </a:rPr>
              <a:t>. </a:t>
            </a:r>
            <a:r>
              <a:rPr lang="en-GB" sz="1600" dirty="0">
                <a:effectLst/>
                <a:ea typeface="Times New Roman" panose="02020603050405020304" pitchFamily="18" charset="0"/>
              </a:rPr>
              <a:t>Both of these calls will require the paid meeting fee and are an credited Interim Session (i.e</a:t>
            </a:r>
            <a:r>
              <a:rPr lang="en-GB" sz="1600" dirty="0" smtClean="0">
                <a:effectLst/>
                <a:ea typeface="Times New Roman" panose="02020603050405020304" pitchFamily="18" charset="0"/>
              </a:rPr>
              <a:t>., </a:t>
            </a:r>
            <a:r>
              <a:rPr lang="en-GB" sz="1600" dirty="0">
                <a:effectLst/>
                <a:ea typeface="Times New Roman" panose="02020603050405020304" pitchFamily="18" charset="0"/>
              </a:rPr>
              <a:t>an Interim Session with attendance credit).</a:t>
            </a:r>
            <a:endParaRPr lang="en-US" sz="1400" b="1" spc="-5" dirty="0">
              <a:solidFill>
                <a:srgbClr val="FF0000"/>
              </a:solidFill>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15:49 ET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cs typeface="Arial"/>
              </a:rPr>
              <a:t>Reminder:  Registration for the </a:t>
            </a:r>
            <a:r>
              <a:rPr lang="en-US" sz="1800" spc="-5" dirty="0">
                <a:cs typeface="Arial"/>
              </a:rPr>
              <a:t>May 2022 Wireless </a:t>
            </a:r>
            <a:r>
              <a:rPr lang="en-US" sz="1800" spc="-5" dirty="0" smtClean="0">
                <a:cs typeface="Arial"/>
              </a:rPr>
              <a:t>Interim</a:t>
            </a:r>
          </a:p>
          <a:p>
            <a:pPr marL="230188" marR="117475" indent="-230188" algn="just">
              <a:buChar char="•"/>
              <a:tabLst>
                <a:tab pos="230188" algn="l"/>
              </a:tabLst>
            </a:pPr>
            <a:r>
              <a:rPr lang="en-US" sz="1800" spc="-5" dirty="0" smtClean="0">
                <a:solidFill>
                  <a:srgbClr val="FF0000"/>
                </a:solidFill>
                <a:cs typeface="Arial"/>
              </a:rPr>
              <a:t>Reminder:  New </a:t>
            </a:r>
            <a:r>
              <a:rPr lang="en-US" sz="1800" spc="-5" dirty="0" err="1" smtClean="0">
                <a:solidFill>
                  <a:srgbClr val="FF0000"/>
                </a:solidFill>
                <a:cs typeface="Arial"/>
              </a:rPr>
              <a:t>Webex</a:t>
            </a:r>
            <a:r>
              <a:rPr lang="en-US" sz="1800" spc="-5" dirty="0" smtClean="0">
                <a:solidFill>
                  <a:srgbClr val="FF0000"/>
                </a:solidFill>
                <a:cs typeface="Arial"/>
              </a:rPr>
              <a:t> meeting invite for the May 2022 Wireless Interim</a:t>
            </a:r>
          </a:p>
          <a:p>
            <a:pPr marL="230188" marR="117475" indent="-230188" algn="just">
              <a:buChar char="•"/>
              <a:tabLst>
                <a:tab pos="230188" algn="l"/>
              </a:tabLst>
            </a:pPr>
            <a:r>
              <a:rPr lang="en-US" sz="1800" spc="-5" dirty="0" smtClean="0">
                <a:cs typeface="Arial"/>
              </a:rPr>
              <a:t>Reminder:  Meeting and hotel reservation for the July 2022 Plenary</a:t>
            </a:r>
            <a:endParaRPr lang="en-US" sz="1800" spc="-5" dirty="0">
              <a:cs typeface="Arial"/>
            </a:endParaRPr>
          </a:p>
          <a:p>
            <a:pPr marL="230188" marR="117475" indent="-230188">
              <a:buChar char="•"/>
              <a:tabLst>
                <a:tab pos="230188" algn="l"/>
              </a:tabLst>
            </a:pPr>
            <a:r>
              <a:rPr lang="en-US" sz="1800" spc="-5" dirty="0">
                <a:cs typeface="Arial"/>
              </a:rPr>
              <a:t>Reminder:  Comment </a:t>
            </a:r>
            <a:r>
              <a:rPr lang="en-US" sz="1800" spc="-5" dirty="0" smtClean="0">
                <a:cs typeface="Arial"/>
              </a:rPr>
              <a:t>collection: </a:t>
            </a:r>
            <a:r>
              <a:rPr lang="en-US" sz="1800" spc="-5" dirty="0">
                <a:cs typeface="Arial"/>
              </a:rPr>
              <a:t>IEEE 802 Wireless Standards Table of Frequency Ranges spreadsheet</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66745</TotalTime>
  <Words>2202</Words>
  <Application>Microsoft Office PowerPoint</Application>
  <PresentationFormat>Widescreen</PresentationFormat>
  <Paragraphs>379</Paragraphs>
  <Slides>23</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Arial Unicode MS</vt:lpstr>
      <vt:lpstr>Monotype Sorts</vt:lpstr>
      <vt:lpstr>MS Gothic</vt:lpstr>
      <vt:lpstr>MS PGothic</vt:lpstr>
      <vt:lpstr>Arial</vt:lpstr>
      <vt:lpstr>Calibri</vt:lpstr>
      <vt:lpstr>Times New Roman</vt:lpstr>
      <vt:lpstr>Wingdings</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General discussion items (3)</vt:lpstr>
      <vt:lpstr>General discussion items (4)</vt:lpstr>
      <vt:lpstr>Registration for the May 2022 Wireless Interim</vt:lpstr>
      <vt:lpstr>New Webex meeting invite for the May 2022 Wireless Interim</vt:lpstr>
      <vt:lpstr>Meeting and hotel reservation for the July 2022 Plenary (1)</vt:lpstr>
      <vt:lpstr>Meeting and hotel reservation for the July 2022 Plenary (2)</vt:lpstr>
      <vt:lpstr>Reminder:  Comment Collection (1)</vt:lpstr>
      <vt:lpstr>Reminder:  Comment Collection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22/0046r1</dc:title>
  <dc:creator>Holcomb, Jay</dc:creator>
  <cp:keywords>28 April 2022</cp:keywords>
  <cp:lastModifiedBy>Edward Au</cp:lastModifiedBy>
  <cp:revision>4496</cp:revision>
  <cp:lastPrinted>1601-01-01T00:00:00Z</cp:lastPrinted>
  <dcterms:created xsi:type="dcterms:W3CDTF">2016-03-03T14:54:45Z</dcterms:created>
  <dcterms:modified xsi:type="dcterms:W3CDTF">2022-04-28T19:50:55Z</dcterms:modified>
  <cp:category>IEEE 802.18 RR-TAG agenda</cp:category>
</cp:coreProperties>
</file>