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4">
  <p:sldMasterIdLst>
    <p:sldMasterId id="2147483648" r:id="rId1"/>
  </p:sldMasterIdLst>
  <p:notesMasterIdLst>
    <p:notesMasterId r:id="rId31"/>
  </p:notesMasterIdLst>
  <p:handoutMasterIdLst>
    <p:handoutMasterId r:id="rId32"/>
  </p:handoutMasterIdLst>
  <p:sldIdLst>
    <p:sldId id="256" r:id="rId2"/>
    <p:sldId id="892" r:id="rId3"/>
    <p:sldId id="863" r:id="rId4"/>
    <p:sldId id="857" r:id="rId5"/>
    <p:sldId id="329" r:id="rId6"/>
    <p:sldId id="604" r:id="rId7"/>
    <p:sldId id="624" r:id="rId8"/>
    <p:sldId id="605" r:id="rId9"/>
    <p:sldId id="843" r:id="rId10"/>
    <p:sldId id="866" r:id="rId11"/>
    <p:sldId id="845" r:id="rId12"/>
    <p:sldId id="878" r:id="rId13"/>
    <p:sldId id="893" r:id="rId14"/>
    <p:sldId id="894" r:id="rId15"/>
    <p:sldId id="895" r:id="rId16"/>
    <p:sldId id="896" r:id="rId17"/>
    <p:sldId id="899" r:id="rId18"/>
    <p:sldId id="856" r:id="rId19"/>
    <p:sldId id="864" r:id="rId20"/>
    <p:sldId id="879" r:id="rId21"/>
    <p:sldId id="880" r:id="rId22"/>
    <p:sldId id="881" r:id="rId23"/>
    <p:sldId id="883" r:id="rId24"/>
    <p:sldId id="900" r:id="rId25"/>
    <p:sldId id="901" r:id="rId26"/>
    <p:sldId id="890" r:id="rId27"/>
    <p:sldId id="891" r:id="rId28"/>
    <p:sldId id="887" r:id="rId29"/>
    <p:sldId id="888" r:id="rId30"/>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 id="2" name="Al Petrick" initials="AP" lastIdx="1" clrIdx="1">
    <p:extLst>
      <p:ext uri="{19B8F6BF-5375-455C-9EA6-DF929625EA0E}">
        <p15:presenceInfo xmlns:p15="http://schemas.microsoft.com/office/powerpoint/2012/main" userId="b177fa8dd07d8d01"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FF7C80"/>
    <a:srgbClr val="D5F4FF"/>
    <a:srgbClr val="85DFFF"/>
    <a:srgbClr val="FF9999"/>
    <a:srgbClr val="990033"/>
    <a:srgbClr val="993300"/>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216" autoAdjust="0"/>
    <p:restoredTop sz="95405" autoAdjust="0"/>
  </p:normalViewPr>
  <p:slideViewPr>
    <p:cSldViewPr>
      <p:cViewPr varScale="1">
        <p:scale>
          <a:sx n="82" d="100"/>
          <a:sy n="82" d="100"/>
        </p:scale>
        <p:origin x="955" y="48"/>
      </p:cViewPr>
      <p:guideLst>
        <p:guide orient="horz" pos="2160"/>
        <p:guide pos="3840"/>
      </p:guideLst>
    </p:cSldViewPr>
  </p:slideViewPr>
  <p:outlineViewPr>
    <p:cViewPr varScale="1">
      <p:scale>
        <a:sx n="170" d="200"/>
        <a:sy n="170" d="200"/>
      </p:scale>
      <p:origin x="0" y="-165486"/>
    </p:cViewPr>
  </p:outlineViewPr>
  <p:notesTextViewPr>
    <p:cViewPr>
      <p:scale>
        <a:sx n="3" d="2"/>
        <a:sy n="3" d="2"/>
      </p:scale>
      <p:origin x="0" y="0"/>
    </p:cViewPr>
  </p:notesTextViewPr>
  <p:sorterViewPr>
    <p:cViewPr>
      <p:scale>
        <a:sx n="100" d="100"/>
        <a:sy n="100" d="100"/>
      </p:scale>
      <p:origin x="0" y="-5515"/>
    </p:cViewPr>
  </p:sorterViewPr>
  <p:notesViewPr>
    <p:cSldViewPr>
      <p:cViewPr varScale="1">
        <p:scale>
          <a:sx n="96" d="100"/>
          <a:sy n="96" d="100"/>
        </p:scale>
        <p:origin x="23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5/11/2022</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191566553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425163116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200618019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149707514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352701571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18</a:t>
            </a:fld>
            <a:endParaRPr lang="en-US" dirty="0"/>
          </a:p>
        </p:txBody>
      </p:sp>
    </p:spTree>
    <p:extLst>
      <p:ext uri="{BB962C8B-B14F-4D97-AF65-F5344CB8AC3E}">
        <p14:creationId xmlns:p14="http://schemas.microsoft.com/office/powerpoint/2010/main" val="123420672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19</a:t>
            </a:fld>
            <a:endParaRPr lang="en-US" dirty="0"/>
          </a:p>
        </p:txBody>
      </p:sp>
    </p:spTree>
    <p:extLst>
      <p:ext uri="{BB962C8B-B14F-4D97-AF65-F5344CB8AC3E}">
        <p14:creationId xmlns:p14="http://schemas.microsoft.com/office/powerpoint/2010/main" val="288213030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20</a:t>
            </a:fld>
            <a:endParaRPr lang="en-US" dirty="0"/>
          </a:p>
        </p:txBody>
      </p:sp>
    </p:spTree>
    <p:extLst>
      <p:ext uri="{BB962C8B-B14F-4D97-AF65-F5344CB8AC3E}">
        <p14:creationId xmlns:p14="http://schemas.microsoft.com/office/powerpoint/2010/main" val="71646271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21</a:t>
            </a:fld>
            <a:endParaRPr lang="en-US" dirty="0"/>
          </a:p>
        </p:txBody>
      </p:sp>
    </p:spTree>
    <p:extLst>
      <p:ext uri="{BB962C8B-B14F-4D97-AF65-F5344CB8AC3E}">
        <p14:creationId xmlns:p14="http://schemas.microsoft.com/office/powerpoint/2010/main" val="59534420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22</a:t>
            </a:fld>
            <a:endParaRPr lang="en-US" dirty="0"/>
          </a:p>
        </p:txBody>
      </p:sp>
    </p:spTree>
    <p:extLst>
      <p:ext uri="{BB962C8B-B14F-4D97-AF65-F5344CB8AC3E}">
        <p14:creationId xmlns:p14="http://schemas.microsoft.com/office/powerpoint/2010/main" val="39156373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2</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2</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406556301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23</a:t>
            </a:fld>
            <a:endParaRPr lang="en-US" dirty="0"/>
          </a:p>
        </p:txBody>
      </p:sp>
    </p:spTree>
    <p:extLst>
      <p:ext uri="{BB962C8B-B14F-4D97-AF65-F5344CB8AC3E}">
        <p14:creationId xmlns:p14="http://schemas.microsoft.com/office/powerpoint/2010/main" val="256590342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24</a:t>
            </a:fld>
            <a:endParaRPr lang="en-US" dirty="0"/>
          </a:p>
        </p:txBody>
      </p:sp>
    </p:spTree>
    <p:extLst>
      <p:ext uri="{BB962C8B-B14F-4D97-AF65-F5344CB8AC3E}">
        <p14:creationId xmlns:p14="http://schemas.microsoft.com/office/powerpoint/2010/main" val="312751431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25</a:t>
            </a:fld>
            <a:endParaRPr lang="en-US" dirty="0"/>
          </a:p>
        </p:txBody>
      </p:sp>
    </p:spTree>
    <p:extLst>
      <p:ext uri="{BB962C8B-B14F-4D97-AF65-F5344CB8AC3E}">
        <p14:creationId xmlns:p14="http://schemas.microsoft.com/office/powerpoint/2010/main" val="361654381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26</a:t>
            </a:fld>
            <a:endParaRPr lang="en-US" dirty="0"/>
          </a:p>
        </p:txBody>
      </p:sp>
    </p:spTree>
    <p:extLst>
      <p:ext uri="{BB962C8B-B14F-4D97-AF65-F5344CB8AC3E}">
        <p14:creationId xmlns:p14="http://schemas.microsoft.com/office/powerpoint/2010/main" val="19705526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27</a:t>
            </a:fld>
            <a:endParaRPr lang="en-US" dirty="0"/>
          </a:p>
        </p:txBody>
      </p:sp>
    </p:spTree>
    <p:extLst>
      <p:ext uri="{BB962C8B-B14F-4D97-AF65-F5344CB8AC3E}">
        <p14:creationId xmlns:p14="http://schemas.microsoft.com/office/powerpoint/2010/main" val="303110521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28</a:t>
            </a:fld>
            <a:endParaRPr lang="en-US" dirty="0"/>
          </a:p>
        </p:txBody>
      </p:sp>
    </p:spTree>
    <p:extLst>
      <p:ext uri="{BB962C8B-B14F-4D97-AF65-F5344CB8AC3E}">
        <p14:creationId xmlns:p14="http://schemas.microsoft.com/office/powerpoint/2010/main" val="383378627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29</a:t>
            </a:fld>
            <a:endParaRPr lang="en-US" dirty="0"/>
          </a:p>
        </p:txBody>
      </p:sp>
    </p:spTree>
    <p:extLst>
      <p:ext uri="{BB962C8B-B14F-4D97-AF65-F5344CB8AC3E}">
        <p14:creationId xmlns:p14="http://schemas.microsoft.com/office/powerpoint/2010/main" val="18508056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36940063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4</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4</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4775642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5</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5</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33991332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380114880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390821828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16999345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5689601" y="6475414"/>
            <a:ext cx="808567"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smtClean="0"/>
              <a:t>Edward Au (Huawei)</a:t>
            </a:r>
            <a:endParaRPr lang="en-GB" dirty="0"/>
          </a:p>
        </p:txBody>
      </p:sp>
      <p:sp>
        <p:nvSpPr>
          <p:cNvPr id="12" name="Rectangle 3"/>
          <p:cNvSpPr>
            <a:spLocks noGrp="1" noChangeArrowheads="1"/>
          </p:cNvSpPr>
          <p:nvPr>
            <p:ph type="dt" idx="15"/>
          </p:nvPr>
        </p:nvSpPr>
        <p:spPr bwMode="auto">
          <a:xfrm>
            <a:off x="914400" y="304800"/>
            <a:ext cx="3048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April 2022</a:t>
            </a:r>
            <a:endParaRPr lang="en-GB"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912285" y="382970"/>
            <a:ext cx="2948516" cy="273050"/>
          </a:xfrm>
        </p:spPr>
        <p:txBody>
          <a:bodyPr/>
          <a:lstStyle>
            <a:lvl1pPr>
              <a:defRPr/>
            </a:lvl1pPr>
          </a:lstStyle>
          <a:p>
            <a:r>
              <a:rPr lang="en-US" dirty="0" smtClean="0"/>
              <a:t>April 2022</a:t>
            </a:r>
            <a:endParaRPr lang="en-GB" dirty="0"/>
          </a:p>
        </p:txBody>
      </p:sp>
      <p:sp>
        <p:nvSpPr>
          <p:cNvPr id="3" name="Footer Placeholder 2"/>
          <p:cNvSpPr>
            <a:spLocks noGrp="1"/>
          </p:cNvSpPr>
          <p:nvPr>
            <p:ph type="ftr" idx="11"/>
          </p:nvPr>
        </p:nvSpPr>
        <p:spPr/>
        <p:txBody>
          <a:bodyPr/>
          <a:lstStyle>
            <a:lvl1pPr>
              <a:defRPr/>
            </a:lvl1pPr>
          </a:lstStyle>
          <a:p>
            <a:r>
              <a:rPr lang="en-US" dirty="0" smtClean="0"/>
              <a:t>Edward Au (Huawei)</a:t>
            </a:r>
            <a:endParaRPr lang="en-GB" dirty="0"/>
          </a:p>
        </p:txBody>
      </p:sp>
      <p:sp>
        <p:nvSpPr>
          <p:cNvPr id="4" name="Slide Number Placeholder 3"/>
          <p:cNvSpPr>
            <a:spLocks noGrp="1"/>
          </p:cNvSpPr>
          <p:nvPr>
            <p:ph type="sldNum" idx="12"/>
          </p:nvPr>
        </p:nvSpPr>
        <p:spPr>
          <a:xfrm>
            <a:off x="5588001" y="6475414"/>
            <a:ext cx="910167"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12285" y="382970"/>
            <a:ext cx="2948516"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May 2022</a:t>
            </a:r>
            <a:endParaRPr lang="en-GB" dirty="0"/>
          </a:p>
        </p:txBody>
      </p:sp>
      <p:sp>
        <p:nvSpPr>
          <p:cNvPr id="1028" name="Rectangle 4"/>
          <p:cNvSpPr>
            <a:spLocks noGrp="1" noChangeArrowheads="1"/>
          </p:cNvSpPr>
          <p:nvPr>
            <p:ph type="ftr"/>
          </p:nvPr>
        </p:nvSpPr>
        <p:spPr bwMode="auto">
          <a:xfrm>
            <a:off x="7112000"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Edward Au (Huawei)</a:t>
            </a:r>
            <a:endParaRPr lang="en-GB" dirty="0"/>
          </a:p>
        </p:txBody>
      </p:sp>
      <p:sp>
        <p:nvSpPr>
          <p:cNvPr id="1029" name="Rectangle 5"/>
          <p:cNvSpPr>
            <a:spLocks noGrp="1" noChangeArrowheads="1"/>
          </p:cNvSpPr>
          <p:nvPr>
            <p:ph type="sldNum"/>
          </p:nvPr>
        </p:nvSpPr>
        <p:spPr bwMode="auto">
          <a:xfrm>
            <a:off x="5719233" y="6475414"/>
            <a:ext cx="91016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71587" y="597222"/>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2"/>
            <a:ext cx="4497916" cy="369332"/>
          </a:xfrm>
          <a:prstGeom prst="rect">
            <a:avLst/>
          </a:prstGeom>
          <a:noFill/>
          <a:ln w="9525">
            <a:noFill/>
            <a:round/>
            <a:headEnd/>
            <a:tailEnd/>
          </a:ln>
          <a:effectLst/>
        </p:spPr>
        <p:txBody>
          <a:bodyPr wrap="squar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smtClean="0">
                <a:solidFill>
                  <a:schemeClr val="tx1"/>
                </a:solidFill>
              </a:rPr>
              <a:t>Agenda / </a:t>
            </a:r>
            <a:r>
              <a:rPr lang="en-US" sz="1200" b="0" i="0" kern="1200" dirty="0" smtClean="0">
                <a:solidFill>
                  <a:schemeClr val="tx1"/>
                </a:solidFill>
                <a:effectLst/>
                <a:latin typeface="Times New Roman" pitchFamily="16" charset="0"/>
                <a:ea typeface="MS Gothic" charset="-128"/>
                <a:cs typeface="+mn-cs"/>
              </a:rPr>
              <a:t>Registration is required to attend this meeting </a:t>
            </a:r>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b="0" i="0" kern="1200" dirty="0" smtClean="0">
                <a:solidFill>
                  <a:schemeClr val="tx1"/>
                </a:solidFill>
                <a:effectLst/>
                <a:latin typeface="Times New Roman" pitchFamily="16" charset="0"/>
                <a:ea typeface="MS Gothic" charset="-128"/>
                <a:cs typeface="+mn-cs"/>
              </a:rPr>
              <a:t>and to receive attendance credit</a:t>
            </a:r>
            <a:endParaRPr lang="en-GB" sz="1200" dirty="0">
              <a:solidFill>
                <a:schemeClr val="tx1"/>
              </a:solidFill>
            </a:endParaRP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802.18-22/0044r1</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2.png"/><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802.18/dcn/22/18-22-0028-01-0000-minutes-10-17mar22-rrtag-pleanry-mco.docx"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18/documents?is_dcn=45&amp;is_year=2022"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8/dcn/22/18-22-0035-12-0000-status-of-ongoing-consultations-and-tag-documents-for-approval.docx"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4.xml.rels><?xml version="1.0" encoding="UTF-8" standalone="yes"?>
<Relationships xmlns="http://schemas.openxmlformats.org/package/2006/relationships"><Relationship Id="rId3" Type="http://schemas.openxmlformats.org/officeDocument/2006/relationships/hyperlink" Target="https://www.etsi.org/events/1965-2022-05-the-etsi-seminar#pane-1/"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5.xml.rels><?xml version="1.0" encoding="UTF-8" standalone="yes"?>
<Relationships xmlns="http://schemas.openxmlformats.org/package/2006/relationships"><Relationship Id="rId3" Type="http://schemas.openxmlformats.org/officeDocument/2006/relationships/hyperlink" Target="https://www.fcc.gov/news-events/events/2022/05/may-2022-open-commission-meeting"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docs.fcc.gov/public/attachments/DA-22-456A1.pdf"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www.apt.int/sites/default/files/2022/04/CALENDAR_OF_APT_ACTIVITIES_FOR_THE_YEAR_2022-v1.6b.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hyperlink" Target="https://www.mic.gov.vn/Pages/VanBan/14773/5_VBHN-BTTTT.html" TargetMode="External"/><Relationship Id="rId4" Type="http://schemas.openxmlformats.org/officeDocument/2006/relationships/hyperlink" Target="https://aptwebdialogue.site/ewao" TargetMode="Externa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8/dcn/16/18-16-0038-20-0000-teleconference-call-in-info.pptx" TargetMode="External"/><Relationship Id="rId2" Type="http://schemas.openxmlformats.org/officeDocument/2006/relationships/notesSlide" Target="../notesSlides/notesSlide16.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hyperlink" Target="https://touchpoint.eventsair.com/2022-may-ieee-802-wireless-interim-session"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https://imat.ieee.org/my-site/home" TargetMode="Externa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8/documents?is_dcn=35&amp;is_year=2022" TargetMode="External"/><Relationship Id="rId2" Type="http://schemas.openxmlformats.org/officeDocument/2006/relationships/notesSlide" Target="../notesSlides/notesSlide19.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1.xml"/><Relationship Id="rId1" Type="http://schemas.openxmlformats.org/officeDocument/2006/relationships/slideLayout" Target="../slideLayouts/slideLayout1.xml"/><Relationship Id="rId6" Type="http://schemas.openxmlformats.org/officeDocument/2006/relationships/hyperlink" Target="https://calendar.google.com/calendar/u/0/embed?src=c2gedttabtbj4bps23j4847004@group.calendar.google.com&amp;ctz=America/New_York" TargetMode="External"/><Relationship Id="rId5" Type="http://schemas.openxmlformats.org/officeDocument/2006/relationships/hyperlink" Target="https://mentor.ieee.org/802.18/dcn/16/18-16-0038-20-0000-teleconference-call-in-info.pptx" TargetMode="External"/><Relationship Id="rId4" Type="http://schemas.openxmlformats.org/officeDocument/2006/relationships/hyperlink" Target="https://ieeesa.webex.com/ieeesa/j.php?MTID=m26c23a4b9ba5ccb1f68348f9562860c8" TargetMode="External"/></Relationships>
</file>

<file path=ppt/slides/_rels/slide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2.xml"/><Relationship Id="rId1" Type="http://schemas.openxmlformats.org/officeDocument/2006/relationships/slideLayout" Target="../slideLayouts/slideLayout1.xml"/><Relationship Id="rId6" Type="http://schemas.openxmlformats.org/officeDocument/2006/relationships/hyperlink" Target="https://calendar.google.com/calendar/u/0/embed?src=c2gedttabtbj4bps23j4847004@group.calendar.google.com&amp;ctz=America/New_York" TargetMode="External"/><Relationship Id="rId5" Type="http://schemas.openxmlformats.org/officeDocument/2006/relationships/hyperlink" Target="https://mentor.ieee.org/802.18/dcn/16/18-16-0038-20-0000-teleconference-call-in-info.pptx" TargetMode="External"/><Relationship Id="rId4" Type="http://schemas.openxmlformats.org/officeDocument/2006/relationships/hyperlink" Target="https://ieeesa.webex.com/ieeesa/j.php?MTID=m0e5ca6cea1f0fdf0a4c719c129c4148b" TargetMode="External"/></Relationships>
</file>

<file path=ppt/slides/_rels/slide26.xml.rels><?xml version="1.0" encoding="UTF-8" standalone="yes"?>
<Relationships xmlns="http://schemas.openxmlformats.org/package/2006/relationships"><Relationship Id="rId3" Type="http://schemas.openxmlformats.org/officeDocument/2006/relationships/hyperlink" Target="https://cvent.me/Z1zqo0" TargetMode="External"/><Relationship Id="rId2" Type="http://schemas.openxmlformats.org/officeDocument/2006/relationships/notesSlide" Target="../notesSlides/notesSlide23.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7.xml.rels><?xml version="1.0" encoding="UTF-8" standalone="yes"?>
<Relationships xmlns="http://schemas.openxmlformats.org/package/2006/relationships"><Relationship Id="rId3" Type="http://schemas.openxmlformats.org/officeDocument/2006/relationships/hyperlink" Target="https://www.marriott.com/event-reservations/reservation-link.mi?id=1634749149346&amp;key=GRP&amp;app=resvlink" TargetMode="External"/><Relationship Id="rId2" Type="http://schemas.openxmlformats.org/officeDocument/2006/relationships/notesSlide" Target="../notesSlides/notesSlide24.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hyperlink" Target="https://mentor.ieee.org/802.18/dcn/16/18-16-0038-20-0000-teleconference-call-in-info.pptx" TargetMode="External"/><Relationship Id="rId2" Type="http://schemas.openxmlformats.org/officeDocument/2006/relationships/notesSlide" Target="../notesSlides/notesSlide26.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hyperlink" Target="https://www.ieee802.org/18/RRTAG_Voters.pdf"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https://mentor.ieee.org/802-ec/dcn/21/ec-21-0207-23-0PNP-ieee-802-lmsc-working-group-policies-and-procedures.pdf" TargetMode="External"/></Relationships>
</file>

<file path=ppt/slides/_rels/slide4.xml.rels><?xml version="1.0" encoding="UTF-8" standalone="yes"?>
<Relationships xmlns="http://schemas.openxmlformats.org/package/2006/relationships"><Relationship Id="rId8" Type="http://schemas.openxmlformats.org/officeDocument/2006/relationships/hyperlink" Target="https://standards.ieee.org/about/policies/opman/" TargetMode="External"/><Relationship Id="rId3" Type="http://schemas.openxmlformats.org/officeDocument/2006/relationships/hyperlink" Target="https://standards.ieee.org/faqs/affiliation/" TargetMode="External"/><Relationship Id="rId7" Type="http://schemas.openxmlformats.org/officeDocument/2006/relationships/hyperlink" Target="https://standards.ieee.org/faqs/copyrights/#1"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standards.ieee.org/about/sasb/patcom/materials.html" TargetMode="External"/><Relationship Id="rId5" Type="http://schemas.openxmlformats.org/officeDocument/2006/relationships/hyperlink" Target="http://www.ieee802.org/devdocs.shtml" TargetMode="External"/><Relationship Id="rId4" Type="http://schemas.openxmlformats.org/officeDocument/2006/relationships/hyperlink" Target="https://standards.ieee.org/wp-content/uploads/2022/02/antitrust.pdf" TargetMode="External"/><Relationship Id="rId9"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hyperlink" Target="https://standards.ieee.org/wp-content/uploads/2022/02/antitrust.pdf"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mailto:patcom@ieee.org"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www.ieee.org/about/corporate/governance"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imat.ieee.org/my-site/home"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977195" y="336550"/>
            <a:ext cx="2303451" cy="273050"/>
          </a:xfrm>
        </p:spPr>
        <p:txBody>
          <a:bodyPr/>
          <a:lstStyle/>
          <a:p>
            <a:r>
              <a:rPr lang="en-US" dirty="0" smtClean="0"/>
              <a:t>May </a:t>
            </a:r>
            <a:r>
              <a:rPr lang="en-US" dirty="0"/>
              <a:t>2022</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3652855" y="1435894"/>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smtClean="0">
                <a:latin typeface="Times New Roman" charset="0"/>
              </a:rPr>
              <a:t>2022 May Wireless Interim agenda</a:t>
            </a:r>
            <a:endParaRPr lang="en-GB" dirty="0"/>
          </a:p>
        </p:txBody>
      </p:sp>
      <p:sp>
        <p:nvSpPr>
          <p:cNvPr id="3074" name="Rectangle 2"/>
          <p:cNvSpPr>
            <a:spLocks noGrp="1" noChangeArrowheads="1"/>
          </p:cNvSpPr>
          <p:nvPr>
            <p:ph type="body" idx="1"/>
          </p:nvPr>
        </p:nvSpPr>
        <p:spPr>
          <a:xfrm>
            <a:off x="3652855" y="2502694"/>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a:t>
            </a:r>
            <a:r>
              <a:rPr lang="en-GB" sz="2000" b="0" dirty="0" smtClean="0"/>
              <a:t>6–19 May 2022</a:t>
            </a:r>
            <a:endParaRPr lang="en-GB" sz="2000" b="0" dirty="0"/>
          </a:p>
        </p:txBody>
      </p:sp>
      <p:sp>
        <p:nvSpPr>
          <p:cNvPr id="3076" name="Rectangle 4"/>
          <p:cNvSpPr>
            <a:spLocks noChangeArrowheads="1"/>
          </p:cNvSpPr>
          <p:nvPr/>
        </p:nvSpPr>
        <p:spPr bwMode="auto">
          <a:xfrm>
            <a:off x="3124200" y="4341018"/>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p>
        </p:txBody>
      </p:sp>
      <p:graphicFrame>
        <p:nvGraphicFramePr>
          <p:cNvPr id="9" name="Object 11"/>
          <p:cNvGraphicFramePr>
            <a:graphicFrameLocks noChangeAspect="1"/>
          </p:cNvGraphicFramePr>
          <p:nvPr>
            <p:extLst>
              <p:ext uri="{D42A27DB-BD31-4B8C-83A1-F6EECF244321}">
                <p14:modId xmlns:p14="http://schemas.microsoft.com/office/powerpoint/2010/main" val="354407336"/>
              </p:ext>
            </p:extLst>
          </p:nvPr>
        </p:nvGraphicFramePr>
        <p:xfrm>
          <a:off x="3105150" y="4724400"/>
          <a:ext cx="8772525" cy="2962275"/>
        </p:xfrm>
        <a:graphic>
          <a:graphicData uri="http://schemas.openxmlformats.org/presentationml/2006/ole">
            <mc:AlternateContent xmlns:mc="http://schemas.openxmlformats.org/markup-compatibility/2006">
              <mc:Choice xmlns:v="urn:schemas-microsoft-com:vml" Requires="v">
                <p:oleObj spid="_x0000_s2665" name="Document" r:id="rId4" imgW="8255656" imgH="2794721" progId="Word.Document.8">
                  <p:embed/>
                </p:oleObj>
              </mc:Choice>
              <mc:Fallback>
                <p:oleObj name="Document" r:id="rId4" imgW="8255656" imgH="2794721" progId="Word.Document.8">
                  <p:embed/>
                  <p:pic>
                    <p:nvPicPr>
                      <p:cNvPr id="0" name=""/>
                      <p:cNvPicPr>
                        <a:picLocks noChangeAspect="1" noChangeArrowheads="1"/>
                      </p:cNvPicPr>
                      <p:nvPr/>
                    </p:nvPicPr>
                    <p:blipFill>
                      <a:blip r:embed="rId5"/>
                      <a:srcRect/>
                      <a:stretch>
                        <a:fillRect/>
                      </a:stretch>
                    </p:blipFill>
                    <p:spPr bwMode="auto">
                      <a:xfrm>
                        <a:off x="3105150" y="4724400"/>
                        <a:ext cx="8772525" cy="2962275"/>
                      </a:xfrm>
                      <a:prstGeom prst="rect">
                        <a:avLst/>
                      </a:prstGeom>
                      <a:noFill/>
                      <a:ln>
                        <a:noFill/>
                      </a:ln>
                      <a:effectLst/>
                    </p:spPr>
                  </p:pic>
                </p:oleObj>
              </mc:Fallback>
            </mc:AlternateContent>
          </a:graphicData>
        </a:graphic>
      </p:graphicFrame>
      <p:pic>
        <p:nvPicPr>
          <p:cNvPr id="10" name="Picture 9"/>
          <p:cNvPicPr>
            <a:picLocks noChangeAspect="1"/>
          </p:cNvPicPr>
          <p:nvPr/>
        </p:nvPicPr>
        <p:blipFill>
          <a:blip r:embed="rId6"/>
          <a:stretch>
            <a:fillRect/>
          </a:stretch>
        </p:blipFill>
        <p:spPr>
          <a:xfrm>
            <a:off x="7162800" y="6452587"/>
            <a:ext cx="4334632" cy="329213"/>
          </a:xfrm>
          <a:prstGeom prst="rect">
            <a:avLst/>
          </a:prstGeom>
        </p:spPr>
      </p:pic>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10</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May </a:t>
            </a:r>
            <a:r>
              <a:rPr lang="en-US" dirty="0"/>
              <a:t>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12 May 2022 Agenda</a:t>
            </a:r>
            <a:endParaRPr lang="en-US" sz="2800" dirty="0">
              <a:solidFill>
                <a:srgbClr val="0070C0"/>
              </a:solidFill>
            </a:endParaRPr>
          </a:p>
        </p:txBody>
      </p:sp>
      <p:sp>
        <p:nvSpPr>
          <p:cNvPr id="10" name="Content Placeholder 2"/>
          <p:cNvSpPr>
            <a:spLocks noGrp="1"/>
          </p:cNvSpPr>
          <p:nvPr>
            <p:ph idx="1"/>
          </p:nvPr>
        </p:nvSpPr>
        <p:spPr>
          <a:xfrm>
            <a:off x="914400" y="1525587"/>
            <a:ext cx="10583032" cy="4113213"/>
          </a:xfrm>
        </p:spPr>
        <p:txBody>
          <a:bodyPr/>
          <a:lstStyle/>
          <a:p>
            <a:pPr marL="230188" marR="117475" indent="-230188" algn="just">
              <a:buChar char="•"/>
              <a:tabLst>
                <a:tab pos="230188" algn="l"/>
              </a:tabLst>
            </a:pPr>
            <a:r>
              <a:rPr lang="en-US" sz="1800" spc="-5" dirty="0">
                <a:latin typeface="+mj-lt"/>
                <a:cs typeface="Arial"/>
              </a:rPr>
              <a:t>Meeting called to order</a:t>
            </a:r>
          </a:p>
          <a:p>
            <a:pPr marL="230188" marR="117475" indent="-230188" algn="just">
              <a:buChar char="•"/>
              <a:tabLst>
                <a:tab pos="230188" algn="l"/>
              </a:tabLst>
            </a:pPr>
            <a:r>
              <a:rPr lang="en-US" sz="1800" spc="-5" dirty="0">
                <a:latin typeface="+mj-lt"/>
                <a:cs typeface="Arial"/>
              </a:rPr>
              <a:t>Administrative items (IEEE 802 and IEEE SA required notices</a:t>
            </a:r>
            <a:r>
              <a:rPr lang="en-US" sz="1800" spc="-5" dirty="0" smtClean="0">
                <a:latin typeface="+mj-lt"/>
                <a:cs typeface="Arial"/>
              </a:rPr>
              <a:t>)</a:t>
            </a:r>
          </a:p>
          <a:p>
            <a:pPr marL="230188" marR="117475" indent="-230188" algn="just">
              <a:buChar char="•"/>
              <a:tabLst>
                <a:tab pos="230188" algn="l"/>
              </a:tabLst>
            </a:pPr>
            <a:r>
              <a:rPr lang="en-US" sz="1800" spc="-5" dirty="0" smtClean="0">
                <a:latin typeface="+mj-lt"/>
                <a:cs typeface="Arial"/>
              </a:rPr>
              <a:t>Housekeeping reminder</a:t>
            </a:r>
            <a:endParaRPr lang="en-US" sz="1800" spc="-5" dirty="0">
              <a:latin typeface="+mj-lt"/>
              <a:cs typeface="Arial"/>
            </a:endParaRPr>
          </a:p>
          <a:p>
            <a:pPr marL="230188" marR="117475" indent="-230188" algn="just">
              <a:buChar char="•"/>
              <a:tabLst>
                <a:tab pos="230188" algn="l"/>
              </a:tabLst>
            </a:pPr>
            <a:r>
              <a:rPr lang="en-US" sz="1800" spc="-5" dirty="0">
                <a:latin typeface="+mj-lt"/>
                <a:cs typeface="Arial"/>
              </a:rPr>
              <a:t>Review and approve agenda</a:t>
            </a:r>
          </a:p>
          <a:p>
            <a:pPr marL="230188" marR="117475" indent="-230188" algn="just">
              <a:buChar char="•"/>
              <a:tabLst>
                <a:tab pos="230188" algn="l"/>
              </a:tabLst>
            </a:pPr>
            <a:r>
              <a:rPr lang="en-US" sz="1800" spc="-5" dirty="0">
                <a:latin typeface="+mj-lt"/>
                <a:cs typeface="Arial"/>
              </a:rPr>
              <a:t>Review </a:t>
            </a:r>
            <a:r>
              <a:rPr lang="en-US" sz="1800" spc="-5" dirty="0" smtClean="0">
                <a:latin typeface="+mj-lt"/>
                <a:cs typeface="Arial"/>
              </a:rPr>
              <a:t>and </a:t>
            </a:r>
            <a:r>
              <a:rPr lang="en-US" sz="1800" spc="-5" dirty="0">
                <a:latin typeface="+mj-lt"/>
                <a:cs typeface="Arial"/>
              </a:rPr>
              <a:t>approve the </a:t>
            </a:r>
            <a:r>
              <a:rPr lang="en-US" sz="1800" spc="-5" dirty="0" smtClean="0">
                <a:latin typeface="+mj-lt"/>
                <a:cs typeface="Arial"/>
              </a:rPr>
              <a:t>meeting minutes of the 2022 March plenary</a:t>
            </a:r>
          </a:p>
          <a:p>
            <a:pPr marL="230188" marR="117475" indent="-230188" algn="just">
              <a:buChar char="•"/>
              <a:tabLst>
                <a:tab pos="230188" algn="l"/>
              </a:tabLst>
            </a:pPr>
            <a:r>
              <a:rPr lang="en-US" sz="1800" spc="-5" dirty="0" smtClean="0">
                <a:latin typeface="+mj-lt"/>
                <a:cs typeface="Arial"/>
              </a:rPr>
              <a:t>Progress since the 2022 March plenary</a:t>
            </a:r>
          </a:p>
          <a:p>
            <a:pPr marL="230188" marR="117475" indent="-230188" algn="just">
              <a:buChar char="•"/>
              <a:tabLst>
                <a:tab pos="230188" algn="l"/>
              </a:tabLst>
            </a:pPr>
            <a:r>
              <a:rPr lang="en-US" sz="1800" spc="-5" dirty="0" smtClean="0">
                <a:latin typeface="+mj-lt"/>
                <a:cs typeface="Arial"/>
              </a:rPr>
              <a:t>Status </a:t>
            </a:r>
            <a:r>
              <a:rPr lang="en-US" sz="1800" spc="-5" dirty="0">
                <a:latin typeface="+mj-lt"/>
                <a:cs typeface="Arial"/>
              </a:rPr>
              <a:t>of ongoing consultations</a:t>
            </a:r>
          </a:p>
          <a:p>
            <a:pPr marL="230188" marR="117475" indent="-230188" algn="just">
              <a:buChar char="•"/>
              <a:tabLst>
                <a:tab pos="230188" algn="l"/>
              </a:tabLst>
            </a:pPr>
            <a:r>
              <a:rPr lang="en-US" sz="1800" spc="-5" dirty="0">
                <a:latin typeface="+mj-lt"/>
                <a:cs typeface="Arial"/>
              </a:rPr>
              <a:t>General discussion </a:t>
            </a:r>
            <a:r>
              <a:rPr lang="en-US" sz="1800" spc="-5" dirty="0" smtClean="0">
                <a:latin typeface="+mj-lt"/>
                <a:cs typeface="Arial"/>
              </a:rPr>
              <a:t>items</a:t>
            </a:r>
          </a:p>
          <a:p>
            <a:pPr marL="230188" marR="117475" indent="-230188" algn="just">
              <a:buChar char="•"/>
              <a:tabLst>
                <a:tab pos="230188" algn="l"/>
              </a:tabLst>
            </a:pPr>
            <a:r>
              <a:rPr lang="en-US" sz="1800" spc="-5" dirty="0" smtClean="0">
                <a:latin typeface="+mj-lt"/>
                <a:cs typeface="Arial"/>
              </a:rPr>
              <a:t>Any other business</a:t>
            </a:r>
          </a:p>
          <a:p>
            <a:pPr marL="230188" marR="117475" indent="-230188" algn="just">
              <a:buChar char="•"/>
              <a:tabLst>
                <a:tab pos="230188" algn="l"/>
              </a:tabLst>
            </a:pPr>
            <a:r>
              <a:rPr lang="en-US" sz="1800" spc="-5" dirty="0" smtClean="0">
                <a:latin typeface="+mj-lt"/>
                <a:cs typeface="Arial"/>
              </a:rPr>
              <a:t>Recess until 19 May 2022</a:t>
            </a:r>
            <a:endParaRPr lang="en-US" sz="1800" spc="-5" dirty="0">
              <a:latin typeface="+mj-lt"/>
              <a:cs typeface="Arial"/>
            </a:endParaRPr>
          </a:p>
          <a:p>
            <a:pPr marL="230188" marR="117475" indent="-230188" algn="just">
              <a:buChar char="•"/>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44701740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11</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May 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Administrative motions</a:t>
            </a: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#1:  To approve the agenda as presented on the previous slide.</a:t>
            </a: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Vote</a:t>
            </a:r>
            <a:r>
              <a:rPr lang="en-US" sz="1600" spc="-5" dirty="0" smtClean="0">
                <a:latin typeface="+mj-lt"/>
                <a:cs typeface="Arial"/>
              </a:rPr>
              <a:t>:</a:t>
            </a:r>
            <a:endParaRPr lang="en-US" sz="1600" spc="-5" dirty="0">
              <a:solidFill>
                <a:srgbClr val="FF0000"/>
              </a:solidFill>
              <a:latin typeface="+mj-lt"/>
              <a:cs typeface="Arial"/>
            </a:endParaRPr>
          </a:p>
          <a:p>
            <a:pPr marL="400050" marR="117475" lvl="1" indent="0" algn="just">
              <a:tabLst>
                <a:tab pos="230188" algn="l"/>
              </a:tabLst>
            </a:pPr>
            <a:endParaRPr lang="en-US" sz="1400" spc="-5" dirty="0">
              <a:latin typeface="+mj-lt"/>
              <a:cs typeface="Arial"/>
            </a:endParaRPr>
          </a:p>
          <a:p>
            <a:pPr marL="230188" marR="117475" indent="-230188" algn="just">
              <a:buChar char="•"/>
              <a:tabLst>
                <a:tab pos="230188" algn="l"/>
              </a:tabLst>
            </a:pPr>
            <a:r>
              <a:rPr lang="en-US" sz="1800" spc="-5" dirty="0">
                <a:latin typeface="+mj-lt"/>
                <a:cs typeface="Arial"/>
              </a:rPr>
              <a:t>Motion #2:  To approve the </a:t>
            </a:r>
            <a:r>
              <a:rPr lang="en-US" sz="1800" spc="-5" dirty="0" smtClean="0">
                <a:latin typeface="+mj-lt"/>
                <a:cs typeface="Arial"/>
              </a:rPr>
              <a:t>meeting </a:t>
            </a:r>
            <a:r>
              <a:rPr lang="en-US" sz="1800" spc="-5" dirty="0">
                <a:latin typeface="+mj-lt"/>
                <a:cs typeface="Arial"/>
              </a:rPr>
              <a:t>minutes of the </a:t>
            </a:r>
            <a:r>
              <a:rPr lang="en-US" sz="1800" spc="-5" dirty="0" smtClean="0">
                <a:latin typeface="+mj-lt"/>
                <a:cs typeface="Arial"/>
              </a:rPr>
              <a:t>RR-TAG 2022 March plenary session as </a:t>
            </a:r>
            <a:r>
              <a:rPr lang="en-US" sz="1800" spc="-5" dirty="0">
                <a:latin typeface="+mj-lt"/>
                <a:cs typeface="Arial"/>
              </a:rPr>
              <a:t>shown in the document </a:t>
            </a:r>
            <a:r>
              <a:rPr lang="en-US" sz="1800" spc="-5" dirty="0" smtClean="0">
                <a:latin typeface="+mj-lt"/>
                <a:cs typeface="Arial"/>
                <a:hlinkClick r:id="rId3"/>
              </a:rPr>
              <a:t>18-22/0028r1</a:t>
            </a:r>
            <a:r>
              <a:rPr lang="en-US" sz="1800" spc="-5" dirty="0" smtClean="0">
                <a:latin typeface="+mj-lt"/>
                <a:cs typeface="Arial"/>
              </a:rPr>
              <a:t>, </a:t>
            </a:r>
            <a:r>
              <a:rPr lang="en-US" sz="1800" spc="-5" dirty="0">
                <a:latin typeface="+mj-lt"/>
                <a:cs typeface="Arial"/>
              </a:rPr>
              <a:t>with editorial privilege for the 802.18 Chair. </a:t>
            </a: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spc="-5" dirty="0">
                <a:latin typeface="+mj-lt"/>
                <a:cs typeface="Arial"/>
              </a:rPr>
              <a:t>Vote</a:t>
            </a:r>
            <a:r>
              <a:rPr lang="en-US" sz="1600" spc="-5" dirty="0" smtClean="0">
                <a:latin typeface="+mj-lt"/>
                <a:cs typeface="Arial"/>
              </a:rPr>
              <a:t>:</a:t>
            </a:r>
            <a:endParaRPr lang="en-US" sz="1600" spc="-5" dirty="0">
              <a:solidFill>
                <a:srgbClr val="FF0000"/>
              </a:solidFill>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75705444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12</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May </a:t>
            </a:r>
            <a:r>
              <a:rPr lang="en-US" dirty="0"/>
              <a:t>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Progress since the 2022 March plenary</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smtClean="0">
                <a:latin typeface="+mj-lt"/>
                <a:cs typeface="Arial"/>
              </a:rPr>
              <a:t>Chair opening </a:t>
            </a:r>
            <a:r>
              <a:rPr lang="en-US" sz="1800" spc="-5" dirty="0" smtClean="0">
                <a:latin typeface="+mj-lt"/>
                <a:cs typeface="Arial"/>
              </a:rPr>
              <a:t>report to the Wireless Chairs Standing Committee:  </a:t>
            </a:r>
            <a:r>
              <a:rPr lang="en-US" sz="1800" spc="-5" dirty="0" smtClean="0">
                <a:solidFill>
                  <a:srgbClr val="FF0000"/>
                </a:solidFill>
                <a:latin typeface="+mj-lt"/>
                <a:cs typeface="Arial"/>
                <a:hlinkClick r:id="rId3"/>
              </a:rPr>
              <a:t>18-22/0045</a:t>
            </a:r>
            <a:endParaRPr lang="en-US" sz="1800" spc="-5" dirty="0">
              <a:solidFill>
                <a:srgbClr val="FF0000"/>
              </a:solidFill>
              <a:latin typeface="+mj-lt"/>
              <a:cs typeface="Arial"/>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29749514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13</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May </a:t>
            </a:r>
            <a:r>
              <a:rPr lang="en-US" dirty="0"/>
              <a:t>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Status of </a:t>
            </a:r>
            <a:r>
              <a:rPr lang="en-US" sz="2800">
                <a:solidFill>
                  <a:srgbClr val="0070C0"/>
                </a:solidFill>
              </a:rPr>
              <a:t>ongoing </a:t>
            </a:r>
            <a:r>
              <a:rPr lang="en-US" sz="2800" smtClean="0">
                <a:solidFill>
                  <a:srgbClr val="0070C0"/>
                </a:solidFill>
              </a:rPr>
              <a:t>consultations</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Tracking document:  </a:t>
            </a:r>
            <a:r>
              <a:rPr lang="en-US" sz="1800" spc="-5" dirty="0" smtClean="0">
                <a:solidFill>
                  <a:srgbClr val="FF0000"/>
                </a:solidFill>
                <a:latin typeface="+mj-lt"/>
                <a:cs typeface="Arial"/>
                <a:hlinkClick r:id="rId3"/>
              </a:rPr>
              <a:t>18-22/0035r12</a:t>
            </a:r>
            <a:endParaRPr lang="en-US" sz="1800" spc="-5" dirty="0">
              <a:solidFill>
                <a:srgbClr val="FF0000"/>
              </a:solidFill>
              <a:latin typeface="+mj-lt"/>
              <a:cs typeface="Arial"/>
            </a:endParaRPr>
          </a:p>
          <a:p>
            <a:pPr marL="230188" marR="117475" indent="-230188" algn="just">
              <a:spcBef>
                <a:spcPts val="1800"/>
              </a:spcBef>
              <a:buFont typeface="Times New Roman" pitchFamily="16" charset="0"/>
              <a:buChar char="•"/>
              <a:tabLst>
                <a:tab pos="230188" algn="l"/>
              </a:tabLst>
            </a:pPr>
            <a:r>
              <a:rPr lang="en-US" sz="1800" spc="-5" dirty="0" smtClean="0">
                <a:latin typeface="+mj-lt"/>
                <a:cs typeface="Arial"/>
              </a:rPr>
              <a:t>Pending </a:t>
            </a:r>
            <a:r>
              <a:rPr lang="en-US" sz="1800" spc="-5" dirty="0" smtClean="0">
                <a:cs typeface="Arial"/>
              </a:rPr>
              <a:t>for </a:t>
            </a:r>
            <a:r>
              <a:rPr lang="en-US" sz="1800" spc="-5" dirty="0">
                <a:cs typeface="Arial"/>
              </a:rPr>
              <a:t>interested members to prepare response in the order of submission deadline:</a:t>
            </a:r>
          </a:p>
          <a:p>
            <a:pPr marL="630238" marR="117475" lvl="1" indent="-230188" algn="just">
              <a:spcBef>
                <a:spcPts val="600"/>
              </a:spcBef>
              <a:buFont typeface="Times New Roman" pitchFamily="16" charset="0"/>
              <a:buChar char="•"/>
              <a:tabLst>
                <a:tab pos="230188" algn="l"/>
              </a:tabLst>
            </a:pPr>
            <a:r>
              <a:rPr lang="en-US" sz="1600" spc="-5" dirty="0" smtClean="0">
                <a:solidFill>
                  <a:schemeClr val="tx1"/>
                </a:solidFill>
                <a:cs typeface="Arial"/>
              </a:rPr>
              <a:t>Internal deadline on 26 May 2022:</a:t>
            </a:r>
          </a:p>
          <a:p>
            <a:pPr marL="1030288" marR="117475" lvl="2" indent="-230188" algn="just">
              <a:spcBef>
                <a:spcPts val="600"/>
              </a:spcBef>
              <a:buFont typeface="Times New Roman" pitchFamily="16" charset="0"/>
              <a:buChar char="•"/>
              <a:tabLst>
                <a:tab pos="230188" algn="l"/>
              </a:tabLst>
            </a:pPr>
            <a:r>
              <a:rPr lang="en-US" sz="1400" spc="-5" dirty="0" smtClean="0">
                <a:solidFill>
                  <a:schemeClr val="tx1"/>
                </a:solidFill>
                <a:cs typeface="Arial"/>
              </a:rPr>
              <a:t>FCC </a:t>
            </a:r>
            <a:r>
              <a:rPr lang="en-US" sz="1400" spc="-5" dirty="0">
                <a:solidFill>
                  <a:schemeClr val="tx1"/>
                </a:solidFill>
                <a:cs typeface="Arial"/>
              </a:rPr>
              <a:t>OET </a:t>
            </a:r>
            <a:r>
              <a:rPr lang="en-US" sz="1400" spc="-5" dirty="0" smtClean="0">
                <a:solidFill>
                  <a:schemeClr val="tx1"/>
                </a:solidFill>
                <a:cs typeface="Arial"/>
              </a:rPr>
              <a:t>seeks comment following </a:t>
            </a:r>
            <a:r>
              <a:rPr lang="en-US" sz="1400" spc="-5" dirty="0">
                <a:solidFill>
                  <a:schemeClr val="tx1"/>
                </a:solidFill>
                <a:cs typeface="Arial"/>
              </a:rPr>
              <a:t>Court </a:t>
            </a:r>
            <a:r>
              <a:rPr lang="en-US" sz="1400" spc="-5" dirty="0" smtClean="0">
                <a:solidFill>
                  <a:schemeClr val="tx1"/>
                </a:solidFill>
                <a:cs typeface="Arial"/>
              </a:rPr>
              <a:t>remand </a:t>
            </a:r>
            <a:r>
              <a:rPr lang="en-US" sz="1400" spc="-5" dirty="0">
                <a:solidFill>
                  <a:schemeClr val="tx1"/>
                </a:solidFill>
                <a:cs typeface="Arial"/>
              </a:rPr>
              <a:t>of 6 GHz </a:t>
            </a:r>
            <a:r>
              <a:rPr lang="en-US" sz="1400" spc="-5" dirty="0" smtClean="0">
                <a:solidFill>
                  <a:schemeClr val="tx1"/>
                </a:solidFill>
                <a:cs typeface="Arial"/>
              </a:rPr>
              <a:t>band order (Reply comment due)</a:t>
            </a:r>
          </a:p>
          <a:p>
            <a:pPr marL="630238" marR="117475" lvl="1" indent="-230188" algn="just">
              <a:spcBef>
                <a:spcPts val="600"/>
              </a:spcBef>
              <a:buFont typeface="Times New Roman" pitchFamily="16" charset="0"/>
              <a:buChar char="•"/>
              <a:tabLst>
                <a:tab pos="230188" algn="l"/>
              </a:tabLst>
            </a:pPr>
            <a:r>
              <a:rPr lang="en-US" sz="1600" spc="-5" dirty="0">
                <a:solidFill>
                  <a:schemeClr val="tx1"/>
                </a:solidFill>
                <a:cs typeface="Arial"/>
              </a:rPr>
              <a:t>Internal deadline on </a:t>
            </a:r>
            <a:r>
              <a:rPr lang="en-US" sz="1600" spc="-5" dirty="0" smtClean="0">
                <a:solidFill>
                  <a:schemeClr val="tx1"/>
                </a:solidFill>
                <a:cs typeface="Arial"/>
              </a:rPr>
              <a:t>16 June </a:t>
            </a:r>
            <a:r>
              <a:rPr lang="en-US" sz="1600" spc="-5" dirty="0">
                <a:solidFill>
                  <a:schemeClr val="tx1"/>
                </a:solidFill>
                <a:cs typeface="Arial"/>
              </a:rPr>
              <a:t>2022:</a:t>
            </a:r>
          </a:p>
          <a:p>
            <a:pPr marL="1030288" marR="117475" lvl="2" indent="-230188" algn="just">
              <a:spcBef>
                <a:spcPts val="600"/>
              </a:spcBef>
              <a:buFont typeface="Times New Roman" pitchFamily="16" charset="0"/>
              <a:buChar char="•"/>
              <a:tabLst>
                <a:tab pos="230188" algn="l"/>
              </a:tabLst>
            </a:pPr>
            <a:r>
              <a:rPr lang="en-US" sz="1400" spc="-5" dirty="0" smtClean="0">
                <a:solidFill>
                  <a:schemeClr val="tx1"/>
                </a:solidFill>
                <a:cs typeface="Arial"/>
              </a:rPr>
              <a:t>UK </a:t>
            </a:r>
            <a:r>
              <a:rPr lang="en-US" sz="1400" spc="-5" dirty="0" err="1" smtClean="0">
                <a:solidFill>
                  <a:schemeClr val="tx1"/>
                </a:solidFill>
                <a:cs typeface="Arial"/>
              </a:rPr>
              <a:t>Ofcom</a:t>
            </a:r>
            <a:r>
              <a:rPr lang="en-US" sz="1400" spc="-5" dirty="0" smtClean="0">
                <a:solidFill>
                  <a:schemeClr val="tx1"/>
                </a:solidFill>
                <a:cs typeface="Arial"/>
              </a:rPr>
              <a:t> consultation on </a:t>
            </a:r>
            <a:r>
              <a:rPr lang="en-GB" sz="1400" dirty="0" smtClean="0"/>
              <a:t>proposals </a:t>
            </a:r>
            <a:r>
              <a:rPr lang="en-GB" sz="1400" dirty="0"/>
              <a:t>to amend the authorisation conditions for the use of certain Short-Range </a:t>
            </a:r>
            <a:r>
              <a:rPr lang="en-GB" sz="1400" dirty="0" smtClean="0"/>
              <a:t>Devices</a:t>
            </a: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r>
              <a:rPr lang="en-US" sz="1600" spc="-5" dirty="0">
                <a:solidFill>
                  <a:schemeClr val="tx1"/>
                </a:solidFill>
                <a:cs typeface="Arial"/>
              </a:rPr>
              <a:t>Internal deadline on </a:t>
            </a:r>
            <a:r>
              <a:rPr lang="en-US" sz="1600" spc="-5" dirty="0" smtClean="0">
                <a:solidFill>
                  <a:schemeClr val="tx1"/>
                </a:solidFill>
                <a:cs typeface="Arial"/>
              </a:rPr>
              <a:t>30 June 2022:</a:t>
            </a: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r>
              <a:rPr lang="en-US" sz="1400" spc="-5" dirty="0" smtClean="0">
                <a:solidFill>
                  <a:schemeClr val="tx1"/>
                </a:solidFill>
                <a:cs typeface="Arial"/>
              </a:rPr>
              <a:t>Canada RABC consultation on ISED Radio Standards Specifications, RSS-248, issue 2</a:t>
            </a:r>
          </a:p>
          <a:p>
            <a:pPr marL="1030288" marR="117475" lvl="2" indent="-230188" algn="just">
              <a:spcBef>
                <a:spcPts val="600"/>
              </a:spcBef>
              <a:buFont typeface="Times New Roman" pitchFamily="16" charset="0"/>
              <a:buChar char="•"/>
              <a:tabLst>
                <a:tab pos="230188" algn="l"/>
              </a:tabLst>
            </a:pPr>
            <a:r>
              <a:rPr lang="en-US" sz="1400" spc="-5" dirty="0" smtClean="0">
                <a:solidFill>
                  <a:schemeClr val="tx1"/>
                </a:solidFill>
                <a:cs typeface="Arial"/>
              </a:rPr>
              <a:t>Canada RABC consultation on ISED Database Specifications, DSB-06, issue 1</a:t>
            </a:r>
          </a:p>
          <a:p>
            <a:pPr marL="1030288" marR="117475" lvl="2" indent="-230188" algn="just">
              <a:spcBef>
                <a:spcPts val="600"/>
              </a:spcBef>
              <a:buFont typeface="Times New Roman" pitchFamily="16" charset="0"/>
              <a:buChar char="•"/>
              <a:tabLst>
                <a:tab pos="230188" algn="l"/>
              </a:tabLst>
            </a:pPr>
            <a:r>
              <a:rPr lang="en-US" sz="1400" dirty="0" smtClean="0"/>
              <a:t>Canada RABC consultation on ISED </a:t>
            </a:r>
            <a:r>
              <a:rPr lang="en-US" sz="1400" dirty="0"/>
              <a:t>Application Procedures, CPC-4-1-01, issue </a:t>
            </a:r>
            <a:r>
              <a:rPr lang="en-US" sz="1400" dirty="0" smtClean="0"/>
              <a:t>2</a:t>
            </a:r>
            <a:endParaRPr lang="en-US" sz="1400" spc="-5" dirty="0" smtClean="0">
              <a:solidFill>
                <a:schemeClr val="tx1"/>
              </a:solidFill>
              <a:cs typeface="Arial"/>
            </a:endParaRPr>
          </a:p>
          <a:p>
            <a:pPr marL="630238" marR="117475" lvl="1" indent="-230188" algn="just">
              <a:spcBef>
                <a:spcPts val="600"/>
              </a:spcBef>
              <a:buFont typeface="Times New Roman" pitchFamily="16" charset="0"/>
              <a:buChar char="•"/>
              <a:tabLst>
                <a:tab pos="230188" algn="l"/>
              </a:tabLst>
            </a:pPr>
            <a:r>
              <a:rPr lang="en-US" sz="1600" spc="-5" dirty="0" smtClean="0">
                <a:solidFill>
                  <a:schemeClr val="tx1"/>
                </a:solidFill>
                <a:cs typeface="Arial"/>
              </a:rPr>
              <a:t>Internal deadline TBD:</a:t>
            </a:r>
          </a:p>
          <a:p>
            <a:pPr marL="1030288" marR="117475" lvl="2" indent="-230188" algn="just">
              <a:spcBef>
                <a:spcPts val="600"/>
              </a:spcBef>
              <a:buFont typeface="Times New Roman" pitchFamily="16" charset="0"/>
              <a:buChar char="•"/>
              <a:tabLst>
                <a:tab pos="230188" algn="l"/>
              </a:tabLst>
            </a:pPr>
            <a:r>
              <a:rPr lang="en-US" sz="1400" spc="-5" dirty="0" smtClean="0">
                <a:solidFill>
                  <a:schemeClr val="tx1"/>
                </a:solidFill>
                <a:cs typeface="Arial"/>
              </a:rPr>
              <a:t>FCC Notice of Inquiry: </a:t>
            </a:r>
            <a:r>
              <a:rPr lang="en-GB" sz="1400" dirty="0" smtClean="0">
                <a:solidFill>
                  <a:schemeClr val="tx1"/>
                </a:solidFill>
              </a:rPr>
              <a:t>Promoting </a:t>
            </a:r>
            <a:r>
              <a:rPr lang="en-GB" sz="1400" dirty="0">
                <a:solidFill>
                  <a:schemeClr val="tx1"/>
                </a:solidFill>
              </a:rPr>
              <a:t>Efficient Use of Spectrum through Improved Receiver Interference Immunity Performance</a:t>
            </a:r>
            <a:endParaRPr lang="en-US" sz="1400" spc="-5" dirty="0">
              <a:solidFill>
                <a:schemeClr val="tx1"/>
              </a:solidFill>
              <a:cs typeface="Arial"/>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90113576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14</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May </a:t>
            </a:r>
            <a:r>
              <a:rPr lang="en-US" dirty="0"/>
              <a:t>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a:t>
            </a:r>
            <a:r>
              <a:rPr lang="en-US" sz="2800" dirty="0" smtClean="0">
                <a:solidFill>
                  <a:srgbClr val="0070C0"/>
                </a:solidFill>
              </a:rPr>
              <a:t>items (1)</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smtClean="0">
                <a:latin typeface="+mj-lt"/>
                <a:cs typeface="Arial"/>
              </a:rPr>
              <a:t>EU</a:t>
            </a:r>
            <a:endParaRPr lang="en-US" sz="1800" spc="-5" dirty="0">
              <a:latin typeface="+mj-lt"/>
              <a:cs typeface="Arial"/>
            </a:endParaRPr>
          </a:p>
          <a:p>
            <a:pPr marL="630238" marR="117475" lvl="1" indent="-230188" algn="just">
              <a:buClrTx/>
              <a:buFont typeface="Times New Roman" pitchFamily="16" charset="0"/>
              <a:buChar char="•"/>
              <a:tabLst>
                <a:tab pos="230188" algn="l"/>
              </a:tabLst>
            </a:pPr>
            <a:r>
              <a:rPr lang="en-US" sz="1800" spc="-5" dirty="0" smtClean="0">
                <a:cs typeface="Arial"/>
              </a:rPr>
              <a:t>ETSI BRAN</a:t>
            </a:r>
          </a:p>
          <a:p>
            <a:pPr marL="1030288" marR="117475" lvl="2" indent="-230188" algn="just">
              <a:buClrTx/>
              <a:buFont typeface="Times New Roman" pitchFamily="16" charset="0"/>
              <a:buChar char="•"/>
              <a:tabLst>
                <a:tab pos="230188" algn="l"/>
              </a:tabLst>
            </a:pPr>
            <a:r>
              <a:rPr lang="en-US" sz="1600" spc="-5" dirty="0" smtClean="0">
                <a:cs typeface="Arial"/>
                <a:hlinkClick r:id="rId3"/>
              </a:rPr>
              <a:t>ETSI Seminar</a:t>
            </a:r>
            <a:r>
              <a:rPr lang="en-US" sz="1600" spc="-5" dirty="0" smtClean="0">
                <a:cs typeface="Arial"/>
              </a:rPr>
              <a:t> is held in person at the ETSI HQs on 19 May 2022</a:t>
            </a:r>
          </a:p>
          <a:p>
            <a:pPr marL="1487488" marR="117475" lvl="3" indent="-230188" algn="just">
              <a:buClrTx/>
              <a:buFont typeface="Times New Roman" pitchFamily="16" charset="0"/>
              <a:buChar char="•"/>
              <a:tabLst>
                <a:tab pos="230188" algn="l"/>
              </a:tabLst>
            </a:pPr>
            <a:r>
              <a:rPr lang="en-US" sz="1400" dirty="0"/>
              <a:t>The ETSI Seminar is run once a year, to provide an intensive course on ETSI, its organization, structure, ways of working and related subjects. It is targeted at those who are new to ETSI or those who need to develop a deeper understanding of how to work effectively in ETSI. </a:t>
            </a:r>
            <a:endParaRPr lang="en-US" sz="1400" dirty="0" smtClean="0"/>
          </a:p>
          <a:p>
            <a:pPr marL="630238" marR="117475" lvl="1" indent="-230188" algn="just">
              <a:buClrTx/>
              <a:buFont typeface="Times New Roman" pitchFamily="16" charset="0"/>
              <a:buChar char="•"/>
              <a:tabLst>
                <a:tab pos="230188" algn="l"/>
              </a:tabLst>
            </a:pPr>
            <a:r>
              <a:rPr lang="en-US" sz="1800" spc="-5" dirty="0" smtClean="0">
                <a:cs typeface="Arial"/>
              </a:rPr>
              <a:t>CEPT</a:t>
            </a:r>
          </a:p>
          <a:p>
            <a:pPr marL="630238" marR="117475" lvl="1" indent="-230188" algn="just">
              <a:buClrTx/>
              <a:buFont typeface="Times New Roman" pitchFamily="16" charset="0"/>
              <a:buChar char="•"/>
              <a:tabLst>
                <a:tab pos="230188" algn="l"/>
              </a:tabLst>
            </a:pPr>
            <a:r>
              <a:rPr lang="en-US" sz="1800" spc="-5" dirty="0" smtClean="0">
                <a:solidFill>
                  <a:schemeClr val="tx1"/>
                </a:solidFill>
                <a:latin typeface="+mj-lt"/>
                <a:cs typeface="Arial"/>
              </a:rPr>
              <a:t>UK </a:t>
            </a:r>
            <a:r>
              <a:rPr lang="en-US" sz="1800" spc="-5" dirty="0" err="1" smtClean="0">
                <a:solidFill>
                  <a:schemeClr val="tx1"/>
                </a:solidFill>
                <a:latin typeface="+mj-lt"/>
                <a:cs typeface="Arial"/>
              </a:rPr>
              <a:t>Ofcom</a:t>
            </a:r>
            <a:endParaRPr lang="en-US" sz="1800" spc="-5" dirty="0" smtClean="0">
              <a:solidFill>
                <a:schemeClr val="tx1"/>
              </a:solidFill>
              <a:latin typeface="+mj-lt"/>
              <a:cs typeface="Arial"/>
            </a:endParaRPr>
          </a:p>
          <a:p>
            <a:pPr marL="630238" marR="117475" lvl="1" indent="-230188" algn="just">
              <a:buClrTx/>
              <a:buFont typeface="Times New Roman" pitchFamily="16" charset="0"/>
              <a:buChar char="•"/>
              <a:tabLst>
                <a:tab pos="230188" algn="l"/>
              </a:tabLst>
            </a:pPr>
            <a:r>
              <a:rPr lang="en-US" sz="1800" spc="-5" dirty="0" smtClean="0">
                <a:solidFill>
                  <a:schemeClr val="tx1"/>
                </a:solidFill>
                <a:latin typeface="+mj-lt"/>
                <a:cs typeface="Arial"/>
              </a:rPr>
              <a:t>Other countries/regions</a:t>
            </a:r>
          </a:p>
          <a:p>
            <a:pPr marL="630238" marR="117475" lvl="1" indent="-230188" algn="just">
              <a:buClr>
                <a:srgbClr val="FF0000"/>
              </a:buClr>
              <a:buFont typeface="Times New Roman" pitchFamily="16" charset="0"/>
              <a:buChar char="•"/>
              <a:tabLst>
                <a:tab pos="230188" algn="l"/>
              </a:tabLst>
            </a:pPr>
            <a:endParaRPr lang="en-US" sz="1800" spc="-5" dirty="0" smtClean="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smtClean="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61663298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15</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May 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a:t>
            </a:r>
            <a:r>
              <a:rPr lang="en-US" sz="2800" dirty="0" smtClean="0">
                <a:solidFill>
                  <a:srgbClr val="0070C0"/>
                </a:solidFill>
              </a:rPr>
              <a:t>items (2)</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smtClean="0">
                <a:latin typeface="+mj-lt"/>
                <a:cs typeface="Arial"/>
              </a:rPr>
              <a:t>Americas</a:t>
            </a:r>
            <a:endParaRPr lang="en-US" sz="1800" spc="-5" dirty="0">
              <a:latin typeface="+mj-lt"/>
              <a:cs typeface="Arial"/>
            </a:endParaRPr>
          </a:p>
          <a:p>
            <a:pPr marL="630238" marR="117475" lvl="1" indent="-230188" algn="just">
              <a:buClrTx/>
              <a:buFont typeface="Times New Roman" pitchFamily="16" charset="0"/>
              <a:buChar char="•"/>
              <a:tabLst>
                <a:tab pos="230188" algn="l"/>
              </a:tabLst>
            </a:pPr>
            <a:r>
              <a:rPr lang="en-US" sz="1800" spc="-5" dirty="0" smtClean="0">
                <a:solidFill>
                  <a:schemeClr val="tx1"/>
                </a:solidFill>
                <a:cs typeface="Arial"/>
              </a:rPr>
              <a:t>USA FCC</a:t>
            </a:r>
          </a:p>
          <a:p>
            <a:pPr marL="1030288" marR="117475" lvl="2" indent="-230188" algn="just">
              <a:buClrTx/>
              <a:buFont typeface="Times New Roman" pitchFamily="16" charset="0"/>
              <a:buChar char="•"/>
              <a:tabLst>
                <a:tab pos="230188" algn="l"/>
              </a:tabLst>
            </a:pPr>
            <a:r>
              <a:rPr lang="en-US" sz="1600" spc="-5" dirty="0" smtClean="0">
                <a:solidFill>
                  <a:schemeClr val="tx1"/>
                </a:solidFill>
                <a:cs typeface="Arial"/>
              </a:rPr>
              <a:t>The next Open meeting is </a:t>
            </a:r>
            <a:r>
              <a:rPr lang="en-US" sz="1600" spc="-5" dirty="0" smtClean="0">
                <a:solidFill>
                  <a:schemeClr val="tx1"/>
                </a:solidFill>
                <a:cs typeface="Arial"/>
                <a:hlinkClick r:id="rId3"/>
              </a:rPr>
              <a:t>scheduled</a:t>
            </a:r>
            <a:r>
              <a:rPr lang="en-US" sz="1600" spc="-5" dirty="0" smtClean="0">
                <a:solidFill>
                  <a:schemeClr val="tx1"/>
                </a:solidFill>
                <a:cs typeface="Arial"/>
              </a:rPr>
              <a:t> at 10:30am ET on 19 May 2022.</a:t>
            </a:r>
          </a:p>
          <a:p>
            <a:pPr marL="1030288" marR="117475" lvl="2" indent="-230188" algn="just">
              <a:buClrTx/>
              <a:buFont typeface="Times New Roman" pitchFamily="16" charset="0"/>
              <a:buChar char="•"/>
              <a:tabLst>
                <a:tab pos="230188" algn="l"/>
              </a:tabLst>
            </a:pPr>
            <a:r>
              <a:rPr lang="en-US" sz="1600" spc="-5" dirty="0" smtClean="0">
                <a:solidFill>
                  <a:schemeClr val="tx1"/>
                </a:solidFill>
                <a:cs typeface="Arial"/>
              </a:rPr>
              <a:t>The next </a:t>
            </a:r>
            <a:r>
              <a:rPr lang="en-US" sz="1600" dirty="0"/>
              <a:t>Technological Advisory </a:t>
            </a:r>
            <a:r>
              <a:rPr lang="en-US" sz="1600" dirty="0" smtClean="0"/>
              <a:t>Council meeting is </a:t>
            </a:r>
            <a:r>
              <a:rPr lang="en-US" sz="1600" dirty="0" smtClean="0">
                <a:hlinkClick r:id="rId4"/>
              </a:rPr>
              <a:t>scheduled</a:t>
            </a:r>
            <a:r>
              <a:rPr lang="en-US" sz="1600" dirty="0" smtClean="0"/>
              <a:t> at 10:00am ET on 9 June 2022.</a:t>
            </a:r>
          </a:p>
          <a:p>
            <a:pPr marL="630238" marR="117475" lvl="1" indent="-230188" algn="just">
              <a:buClrTx/>
              <a:buFont typeface="Times New Roman" pitchFamily="16" charset="0"/>
              <a:buChar char="•"/>
              <a:tabLst>
                <a:tab pos="230188" algn="l"/>
              </a:tabLst>
            </a:pPr>
            <a:r>
              <a:rPr lang="en-US" sz="1800" spc="-5" dirty="0" smtClean="0">
                <a:solidFill>
                  <a:schemeClr val="tx1"/>
                </a:solidFill>
                <a:cs typeface="Arial"/>
              </a:rPr>
              <a:t>Canada ISED and Canada RABC</a:t>
            </a:r>
          </a:p>
          <a:p>
            <a:pPr marL="630238" marR="117475" lvl="1" indent="-230188" algn="just">
              <a:buClrTx/>
              <a:buFont typeface="Times New Roman" pitchFamily="16" charset="0"/>
              <a:buChar char="•"/>
              <a:tabLst>
                <a:tab pos="230188" algn="l"/>
              </a:tabLst>
            </a:pPr>
            <a:r>
              <a:rPr lang="en-US" sz="1800" spc="-5" dirty="0" smtClean="0">
                <a:solidFill>
                  <a:schemeClr val="tx1"/>
                </a:solidFill>
                <a:cs typeface="Arial"/>
              </a:rPr>
              <a:t>Other countries/regions</a:t>
            </a:r>
            <a:endParaRPr lang="en-US" sz="180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smtClean="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98291508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16</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May </a:t>
            </a:r>
            <a:r>
              <a:rPr lang="en-US" dirty="0"/>
              <a:t>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a:t>
            </a:r>
            <a:r>
              <a:rPr lang="en-US" sz="2800" dirty="0" smtClean="0">
                <a:solidFill>
                  <a:srgbClr val="0070C0"/>
                </a:solidFill>
              </a:rPr>
              <a:t>items (3)</a:t>
            </a:r>
            <a:endParaRPr lang="en-US" sz="2800" dirty="0">
              <a:solidFill>
                <a:srgbClr val="0070C0"/>
              </a:solidFill>
            </a:endParaRPr>
          </a:p>
        </p:txBody>
      </p:sp>
      <p:sp>
        <p:nvSpPr>
          <p:cNvPr id="10" name="Content Placeholder 2"/>
          <p:cNvSpPr>
            <a:spLocks noGrp="1"/>
          </p:cNvSpPr>
          <p:nvPr>
            <p:ph idx="1"/>
          </p:nvPr>
        </p:nvSpPr>
        <p:spPr>
          <a:xfrm>
            <a:off x="914400" y="1524000"/>
            <a:ext cx="10475384" cy="4928587"/>
          </a:xfrm>
        </p:spPr>
        <p:txBody>
          <a:bodyPr/>
          <a:lstStyle/>
          <a:p>
            <a:pPr marL="230188" marR="117475" indent="-230188" algn="just">
              <a:buFont typeface="Times New Roman" pitchFamily="16" charset="0"/>
              <a:buChar char="•"/>
              <a:tabLst>
                <a:tab pos="230188" algn="l"/>
              </a:tabLst>
            </a:pPr>
            <a:r>
              <a:rPr lang="en-US" sz="1800" spc="-5" dirty="0" smtClean="0">
                <a:latin typeface="+mj-lt"/>
                <a:cs typeface="Arial"/>
              </a:rPr>
              <a:t>Asia Pacific</a:t>
            </a:r>
            <a:endParaRPr lang="en-US" sz="1800" spc="-5" dirty="0">
              <a:latin typeface="+mj-lt"/>
              <a:cs typeface="Arial"/>
            </a:endParaRPr>
          </a:p>
          <a:p>
            <a:pPr marL="630238" marR="117475" lvl="1" indent="-230188" algn="just">
              <a:buClrTx/>
              <a:buFont typeface="Times New Roman" pitchFamily="16" charset="0"/>
              <a:buChar char="•"/>
              <a:tabLst>
                <a:tab pos="230188" algn="l"/>
              </a:tabLst>
            </a:pPr>
            <a:r>
              <a:rPr lang="en-US" sz="1800" spc="-5" dirty="0" smtClean="0">
                <a:solidFill>
                  <a:schemeClr val="tx1"/>
                </a:solidFill>
                <a:latin typeface="+mj-lt"/>
                <a:cs typeface="Arial"/>
              </a:rPr>
              <a:t>APT</a:t>
            </a:r>
          </a:p>
          <a:p>
            <a:pPr marL="1030288" marR="117475" lvl="2" indent="-230188" algn="just">
              <a:buClrTx/>
              <a:buFont typeface="Times New Roman" pitchFamily="16" charset="0"/>
              <a:buChar char="•"/>
              <a:tabLst>
                <a:tab pos="230188" algn="l"/>
              </a:tabLst>
            </a:pPr>
            <a:r>
              <a:rPr lang="en-US" sz="1600" dirty="0" smtClean="0"/>
              <a:t>Future meetings of interest:</a:t>
            </a:r>
          </a:p>
          <a:p>
            <a:pPr marL="1487488" marR="117475" lvl="3" indent="-230188" algn="just">
              <a:buClrTx/>
              <a:buFont typeface="Times New Roman" pitchFamily="16" charset="0"/>
              <a:buChar char="•"/>
              <a:tabLst>
                <a:tab pos="230188" algn="l"/>
              </a:tabLst>
            </a:pPr>
            <a:r>
              <a:rPr lang="en-US" sz="1400" dirty="0" smtClean="0"/>
              <a:t>The </a:t>
            </a:r>
            <a:r>
              <a:rPr lang="en-US" sz="1400" dirty="0"/>
              <a:t>4th Meeting of the APT Conference Preparatory Group for WRC-23 (APG23-4) </a:t>
            </a:r>
            <a:r>
              <a:rPr lang="en-US" sz="1400" dirty="0" smtClean="0"/>
              <a:t>is </a:t>
            </a:r>
            <a:r>
              <a:rPr lang="en-US" sz="1400" dirty="0" smtClean="0">
                <a:hlinkClick r:id="rId3"/>
              </a:rPr>
              <a:t>scheduled</a:t>
            </a:r>
            <a:r>
              <a:rPr lang="en-US" sz="1400" dirty="0" smtClean="0"/>
              <a:t> as a hybrid event from 15 to 20 August 2022.</a:t>
            </a:r>
          </a:p>
          <a:p>
            <a:pPr marL="1487488" marR="117475" lvl="3" indent="-230188" algn="just">
              <a:buClrTx/>
              <a:buFont typeface="Times New Roman" pitchFamily="16" charset="0"/>
              <a:buChar char="•"/>
              <a:tabLst>
                <a:tab pos="230188" algn="l"/>
              </a:tabLst>
            </a:pPr>
            <a:r>
              <a:rPr lang="en-US" sz="1400" dirty="0"/>
              <a:t>The 30th Meeting of APT Wireless Group (AWG-30</a:t>
            </a:r>
            <a:r>
              <a:rPr lang="en-US" sz="1400" dirty="0" smtClean="0"/>
              <a:t>) is </a:t>
            </a:r>
            <a:r>
              <a:rPr lang="en-US" sz="1400" dirty="0" smtClean="0">
                <a:hlinkClick r:id="rId3"/>
              </a:rPr>
              <a:t>scheduled</a:t>
            </a:r>
            <a:r>
              <a:rPr lang="en-US" sz="1400" dirty="0" smtClean="0"/>
              <a:t> as a hybrid event from 5 to 9 September 2022.</a:t>
            </a:r>
          </a:p>
          <a:p>
            <a:pPr marL="1030288" marR="117475" lvl="2" indent="-230188" algn="just">
              <a:buClrTx/>
              <a:buFont typeface="Times New Roman" pitchFamily="16" charset="0"/>
              <a:buChar char="•"/>
              <a:tabLst>
                <a:tab pos="230188" algn="l"/>
              </a:tabLst>
            </a:pPr>
            <a:r>
              <a:rPr lang="en-US" sz="1600" dirty="0" smtClean="0">
                <a:solidFill>
                  <a:schemeClr val="tx1"/>
                </a:solidFill>
              </a:rPr>
              <a:t>Webinars “Expanding Wireless Access Opportunity”</a:t>
            </a:r>
          </a:p>
          <a:p>
            <a:pPr marL="1487488" marR="117475" lvl="3" indent="-230188" algn="just">
              <a:buClrTx/>
              <a:buFont typeface="Times New Roman" pitchFamily="16" charset="0"/>
              <a:buChar char="•"/>
              <a:tabLst>
                <a:tab pos="230188" algn="l"/>
              </a:tabLst>
            </a:pPr>
            <a:r>
              <a:rPr lang="en-US" sz="1400" dirty="0" smtClean="0">
                <a:solidFill>
                  <a:schemeClr val="tx1"/>
                </a:solidFill>
              </a:rPr>
              <a:t>3 webinars on 19 May, 2 June, and 23 June</a:t>
            </a:r>
          </a:p>
          <a:p>
            <a:pPr marL="1487488" marR="117475" lvl="3" indent="-230188" algn="just">
              <a:buClrTx/>
              <a:buFont typeface="Times New Roman" pitchFamily="16" charset="0"/>
              <a:buChar char="•"/>
              <a:tabLst>
                <a:tab pos="230188" algn="l"/>
              </a:tabLst>
            </a:pPr>
            <a:r>
              <a:rPr lang="en-US" sz="1400" dirty="0" smtClean="0">
                <a:solidFill>
                  <a:schemeClr val="tx1"/>
                </a:solidFill>
              </a:rPr>
              <a:t>Open for both APT and non-APT members:  </a:t>
            </a:r>
            <a:r>
              <a:rPr lang="en-US" sz="1400" dirty="0">
                <a:solidFill>
                  <a:schemeClr val="tx1"/>
                </a:solidFill>
              </a:rPr>
              <a:t>:  </a:t>
            </a:r>
            <a:r>
              <a:rPr lang="en-US" sz="1400" dirty="0">
                <a:solidFill>
                  <a:schemeClr val="tx1"/>
                </a:solidFill>
                <a:hlinkClick r:id="rId4"/>
              </a:rPr>
              <a:t>https://aptwebdialogue.site/ewao</a:t>
            </a:r>
            <a:r>
              <a:rPr lang="en-US" sz="1400" dirty="0">
                <a:solidFill>
                  <a:schemeClr val="tx1"/>
                </a:solidFill>
              </a:rPr>
              <a:t> </a:t>
            </a:r>
            <a:endParaRPr lang="en-US" sz="1400" dirty="0" smtClean="0">
              <a:solidFill>
                <a:schemeClr val="tx1"/>
              </a:solidFill>
            </a:endParaRPr>
          </a:p>
          <a:p>
            <a:pPr marL="630238" marR="117475" lvl="1" indent="-230188" algn="just">
              <a:buClrTx/>
              <a:buFont typeface="Times New Roman" pitchFamily="16" charset="0"/>
              <a:buChar char="•"/>
              <a:tabLst>
                <a:tab pos="230188" algn="l"/>
              </a:tabLst>
            </a:pPr>
            <a:r>
              <a:rPr lang="en-US" sz="1800" spc="-5" dirty="0" smtClean="0">
                <a:solidFill>
                  <a:schemeClr val="tx1"/>
                </a:solidFill>
                <a:cs typeface="Arial"/>
              </a:rPr>
              <a:t>Other countries/regions</a:t>
            </a:r>
          </a:p>
          <a:p>
            <a:pPr marL="1030288" marR="117475" lvl="2" indent="-230188" algn="just">
              <a:buClrTx/>
              <a:buFont typeface="Times New Roman" pitchFamily="16" charset="0"/>
              <a:buChar char="•"/>
              <a:tabLst>
                <a:tab pos="230188" algn="l"/>
              </a:tabLst>
            </a:pPr>
            <a:r>
              <a:rPr lang="en-US" sz="1600" spc="-5" dirty="0" smtClean="0">
                <a:solidFill>
                  <a:schemeClr val="tx1"/>
                </a:solidFill>
                <a:cs typeface="Arial"/>
              </a:rPr>
              <a:t>Vietnam MIC</a:t>
            </a:r>
          </a:p>
          <a:p>
            <a:pPr marL="1487488" marR="117475" lvl="3" indent="-230188" algn="just">
              <a:buClrTx/>
              <a:buFont typeface="Times New Roman" pitchFamily="16" charset="0"/>
              <a:buChar char="•"/>
              <a:tabLst>
                <a:tab pos="230188" algn="l"/>
              </a:tabLst>
            </a:pPr>
            <a:r>
              <a:rPr lang="en-US" sz="1400" spc="-5" dirty="0">
                <a:solidFill>
                  <a:schemeClr val="tx1"/>
                </a:solidFill>
                <a:cs typeface="Arial"/>
              </a:rPr>
              <a:t>The latest version of the National Master Plan on Radio </a:t>
            </a:r>
            <a:r>
              <a:rPr lang="en-US" sz="1400" spc="-5" dirty="0" smtClean="0">
                <a:solidFill>
                  <a:schemeClr val="tx1"/>
                </a:solidFill>
                <a:cs typeface="Arial"/>
              </a:rPr>
              <a:t>Frequency Spectrum, which is effective from 15 February 2022, is recently posted at the </a:t>
            </a:r>
            <a:r>
              <a:rPr lang="en-US" sz="1400" spc="-5" dirty="0" smtClean="0">
                <a:solidFill>
                  <a:schemeClr val="tx1"/>
                </a:solidFill>
                <a:cs typeface="Arial"/>
                <a:hlinkClick r:id="rId5"/>
              </a:rPr>
              <a:t>MIC’s website</a:t>
            </a:r>
            <a:r>
              <a:rPr lang="en-US" sz="1400" spc="-5" dirty="0" smtClean="0">
                <a:solidFill>
                  <a:schemeClr val="tx1"/>
                </a:solidFill>
                <a:cs typeface="Arial"/>
              </a:rPr>
              <a:t>.</a:t>
            </a:r>
            <a:endParaRPr lang="en-US" sz="1400" spc="-5" dirty="0">
              <a:solidFill>
                <a:schemeClr val="tx1"/>
              </a:solidFill>
              <a:cs typeface="Arial"/>
            </a:endParaRPr>
          </a:p>
          <a:p>
            <a:pPr marL="1487488" marR="117475" lvl="3" indent="-230188" algn="just">
              <a:buClrTx/>
              <a:buFont typeface="Times New Roman" pitchFamily="16" charset="0"/>
              <a:buChar char="•"/>
              <a:tabLst>
                <a:tab pos="230188" algn="l"/>
              </a:tabLst>
            </a:pPr>
            <a:endParaRPr lang="en-US" sz="1400" dirty="0" smtClean="0"/>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6"/>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61837963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17</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May 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a:t>
            </a:r>
            <a:r>
              <a:rPr lang="en-US" sz="2800" dirty="0" smtClean="0">
                <a:solidFill>
                  <a:srgbClr val="0070C0"/>
                </a:solidFill>
              </a:rPr>
              <a:t>items (4)</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smtClean="0">
                <a:solidFill>
                  <a:schemeClr val="tx1"/>
                </a:solidFill>
                <a:latin typeface="+mj-lt"/>
                <a:cs typeface="Arial"/>
              </a:rPr>
              <a:t>Other countries </a:t>
            </a:r>
            <a:r>
              <a:rPr lang="en-US" sz="1800" spc="-5" smtClean="0">
                <a:solidFill>
                  <a:schemeClr val="tx1"/>
                </a:solidFill>
                <a:latin typeface="+mj-lt"/>
                <a:cs typeface="Arial"/>
              </a:rPr>
              <a:t>and regions</a:t>
            </a:r>
          </a:p>
          <a:p>
            <a:pPr marL="230188" marR="117475" indent="-230188" algn="just">
              <a:buFont typeface="Times New Roman" pitchFamily="16" charset="0"/>
              <a:buChar char="•"/>
              <a:tabLst>
                <a:tab pos="230188" algn="l"/>
              </a:tabLst>
            </a:pPr>
            <a:r>
              <a:rPr lang="en-US" sz="1800" spc="-5" dirty="0" smtClean="0">
                <a:solidFill>
                  <a:schemeClr val="tx1"/>
                </a:solidFill>
                <a:latin typeface="+mj-lt"/>
                <a:cs typeface="Arial"/>
              </a:rPr>
              <a:t>ITU-R</a:t>
            </a:r>
            <a:endParaRPr lang="en-US" sz="1800" spc="-5" dirty="0">
              <a:solidFill>
                <a:schemeClr val="tx1"/>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89189684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18</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May </a:t>
            </a:r>
            <a:r>
              <a:rPr lang="en-US" dirty="0"/>
              <a:t>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Any other business</a:t>
            </a: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Anything?</a:t>
            </a:r>
            <a:endParaRPr lang="en-US" sz="160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86026497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19</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May </a:t>
            </a:r>
            <a:r>
              <a:rPr lang="en-US" dirty="0"/>
              <a:t>2022</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Recess until 19 May 2022</a:t>
            </a:r>
            <a:endParaRPr lang="en-US" sz="2800" dirty="0">
              <a:solidFill>
                <a:srgbClr val="0070C0"/>
              </a:solidFill>
            </a:endParaRP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Attendance today </a:t>
            </a:r>
          </a:p>
          <a:p>
            <a:pPr marL="630238" marR="117475" lvl="1" indent="-230188" algn="just">
              <a:buFont typeface="Times New Roman" pitchFamily="16" charset="0"/>
              <a:buChar char="•"/>
              <a:tabLst>
                <a:tab pos="230188" algn="l"/>
              </a:tabLst>
            </a:pPr>
            <a:r>
              <a:rPr lang="en-US" sz="1600" spc="-5" dirty="0">
                <a:solidFill>
                  <a:srgbClr val="FF0000"/>
                </a:solidFill>
                <a:latin typeface="+mj-lt"/>
                <a:cs typeface="Arial"/>
              </a:rPr>
              <a:t>On-line: </a:t>
            </a:r>
            <a:r>
              <a:rPr lang="en-US" sz="1600" spc="-5" dirty="0" smtClean="0">
                <a:solidFill>
                  <a:srgbClr val="FF0000"/>
                </a:solidFill>
                <a:latin typeface="+mj-lt"/>
                <a:cs typeface="Arial"/>
              </a:rPr>
              <a:t> </a:t>
            </a:r>
            <a:endParaRPr lang="en-US" sz="1600" spc="-5" dirty="0">
              <a:solidFill>
                <a:srgbClr val="FF0000"/>
              </a:solidFill>
              <a:latin typeface="+mj-lt"/>
              <a:cs typeface="Arial"/>
            </a:endParaRPr>
          </a:p>
          <a:p>
            <a:pPr marL="630238" marR="117475" lvl="1" indent="-230188" algn="just">
              <a:buFont typeface="Times New Roman" pitchFamily="16" charset="0"/>
              <a:buChar char="•"/>
              <a:tabLst>
                <a:tab pos="230188" algn="l"/>
              </a:tabLst>
            </a:pPr>
            <a:r>
              <a:rPr lang="en-US" sz="1600" spc="-5" dirty="0" smtClean="0">
                <a:solidFill>
                  <a:srgbClr val="FF0000"/>
                </a:solidFill>
                <a:latin typeface="+mj-lt"/>
                <a:cs typeface="Arial"/>
              </a:rPr>
              <a:t>Voters:  </a:t>
            </a:r>
            <a:endParaRPr lang="en-US" sz="1600" spc="-5" dirty="0">
              <a:solidFill>
                <a:srgbClr val="FF0000"/>
              </a:solidFill>
              <a:latin typeface="+mj-lt"/>
              <a:cs typeface="Arial"/>
            </a:endParaRPr>
          </a:p>
          <a:p>
            <a:pPr marL="230188" marR="117475" indent="-230188" algn="just">
              <a:spcBef>
                <a:spcPts val="1200"/>
              </a:spcBef>
              <a:buFont typeface="Times New Roman" pitchFamily="16" charset="0"/>
              <a:buChar char="•"/>
              <a:tabLst>
                <a:tab pos="230188" algn="l"/>
              </a:tabLst>
            </a:pPr>
            <a:r>
              <a:rPr lang="en-US" sz="1800" spc="-5" dirty="0">
                <a:latin typeface="+mj-lt"/>
                <a:cs typeface="Arial"/>
              </a:rPr>
              <a:t>Next </a:t>
            </a:r>
            <a:r>
              <a:rPr lang="en-US" sz="1800" spc="-5" dirty="0" smtClean="0">
                <a:latin typeface="+mj-lt"/>
                <a:cs typeface="Arial"/>
              </a:rPr>
              <a:t>meeting slot:</a:t>
            </a:r>
            <a:endParaRPr lang="en-US" sz="1800" spc="-5" dirty="0">
              <a:latin typeface="+mj-lt"/>
              <a:cs typeface="Arial"/>
            </a:endParaRPr>
          </a:p>
          <a:p>
            <a:pPr marL="630238" marR="117475" lvl="1" indent="-230188" algn="just">
              <a:buFont typeface="Times New Roman" pitchFamily="16" charset="0"/>
              <a:buChar char="•"/>
              <a:tabLst>
                <a:tab pos="230188" algn="l"/>
              </a:tabLst>
            </a:pPr>
            <a:r>
              <a:rPr lang="en-US" sz="1600" spc="-5" dirty="0">
                <a:latin typeface="+mj-lt"/>
                <a:cs typeface="Arial"/>
              </a:rPr>
              <a:t>15:00 ET to </a:t>
            </a:r>
            <a:r>
              <a:rPr lang="en-US" sz="1600" spc="-5" dirty="0" smtClean="0">
                <a:latin typeface="+mj-lt"/>
                <a:cs typeface="Arial"/>
              </a:rPr>
              <a:t>16:00 </a:t>
            </a:r>
            <a:r>
              <a:rPr lang="en-US" sz="1600" spc="-5" dirty="0">
                <a:latin typeface="+mj-lt"/>
                <a:cs typeface="Arial"/>
              </a:rPr>
              <a:t>ET, </a:t>
            </a:r>
            <a:r>
              <a:rPr lang="en-US" sz="1600" spc="-5" dirty="0" smtClean="0">
                <a:latin typeface="+mj-lt"/>
                <a:cs typeface="Arial"/>
              </a:rPr>
              <a:t>Thursday, 19 May 2022</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dirty="0">
                <a:latin typeface="+mj-lt"/>
                <a:cs typeface="Arial" panose="020B0604020202020204" pitchFamily="34" charset="0"/>
              </a:rPr>
              <a:t>Call in info is available at </a:t>
            </a:r>
            <a:r>
              <a:rPr lang="en-US" sz="1600" dirty="0" smtClean="0">
                <a:latin typeface="+mj-lt"/>
                <a:cs typeface="Arial" panose="020B0604020202020204" pitchFamily="34" charset="0"/>
                <a:hlinkClick r:id="rId3"/>
              </a:rPr>
              <a:t>22-16/0038r21</a:t>
            </a:r>
            <a:r>
              <a:rPr lang="en-US" sz="1600" dirty="0" smtClean="0">
                <a:latin typeface="+mj-lt"/>
                <a:cs typeface="Arial" panose="020B0604020202020204" pitchFamily="34" charset="0"/>
              </a:rPr>
              <a:t>  </a:t>
            </a:r>
            <a:endParaRPr lang="en-US" sz="1600" dirty="0">
              <a:latin typeface="+mj-lt"/>
              <a:cs typeface="Arial" panose="020B0604020202020204" pitchFamily="34" charset="0"/>
            </a:endParaRPr>
          </a:p>
          <a:p>
            <a:pPr marL="230188" marR="117475" indent="-230188" algn="just">
              <a:spcBef>
                <a:spcPts val="1200"/>
              </a:spcBef>
              <a:buFont typeface="Times New Roman" pitchFamily="16" charset="0"/>
              <a:buChar char="•"/>
              <a:tabLst>
                <a:tab pos="230188" algn="l"/>
              </a:tabLst>
            </a:pPr>
            <a:r>
              <a:rPr lang="en-US" sz="1800" spc="-5" dirty="0" smtClean="0">
                <a:latin typeface="+mj-lt"/>
                <a:cs typeface="Arial"/>
              </a:rPr>
              <a:t>Recess:</a:t>
            </a:r>
            <a:endParaRPr lang="en-US" sz="1800" spc="-5" dirty="0">
              <a:latin typeface="+mj-lt"/>
              <a:cs typeface="Arial"/>
            </a:endParaRPr>
          </a:p>
          <a:p>
            <a:pPr marL="630238" marR="117475" lvl="1" indent="-230188" algn="just">
              <a:spcBef>
                <a:spcPts val="600"/>
              </a:spcBef>
              <a:buFont typeface="Times New Roman" pitchFamily="16" charset="0"/>
              <a:buChar char="•"/>
              <a:tabLst>
                <a:tab pos="230188" algn="l"/>
              </a:tabLst>
            </a:pPr>
            <a:r>
              <a:rPr lang="en-US" sz="1600" spc="-5" dirty="0">
                <a:latin typeface="+mj-lt"/>
                <a:cs typeface="Arial"/>
              </a:rPr>
              <a:t>Any objection to </a:t>
            </a:r>
            <a:r>
              <a:rPr lang="en-US" sz="1600" spc="-5" dirty="0" smtClean="0">
                <a:latin typeface="+mj-lt"/>
                <a:cs typeface="Arial"/>
              </a:rPr>
              <a:t>recess?</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spc="-5" dirty="0" smtClean="0">
                <a:latin typeface="+mj-lt"/>
                <a:cs typeface="Arial"/>
              </a:rPr>
              <a:t>Recess at  _______ until 19 May 2022</a:t>
            </a:r>
            <a:endParaRPr lang="en-US" sz="1400" spc="-5" dirty="0">
              <a:solidFill>
                <a:srgbClr val="FF0000"/>
              </a:solidFill>
              <a:latin typeface="Arial"/>
              <a:cs typeface="Arial"/>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42380899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89013" y="336550"/>
            <a:ext cx="2211387" cy="273050"/>
          </a:xfrm>
          <a:noFill/>
        </p:spPr>
        <p:txBody>
          <a:bodyPr/>
          <a:lstStyle/>
          <a:p>
            <a:r>
              <a:rPr lang="en-US" dirty="0" smtClean="0"/>
              <a:t>May </a:t>
            </a:r>
            <a:r>
              <a:rPr lang="en-US" dirty="0"/>
              <a:t>2022</a:t>
            </a:r>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Registration is required to attend this meeting </a:t>
            </a:r>
            <a:endParaRPr lang="en-US" sz="2800" dirty="0">
              <a:solidFill>
                <a:srgbClr val="0070C0"/>
              </a:solidFill>
            </a:endParaRP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2</a:t>
            </a:fld>
            <a:endParaRPr lang="en-US" dirty="0"/>
          </a:p>
        </p:txBody>
      </p:sp>
      <p:sp>
        <p:nvSpPr>
          <p:cNvPr id="8" name="Rectangle 4"/>
          <p:cNvSpPr>
            <a:spLocks noChangeArrowheads="1"/>
          </p:cNvSpPr>
          <p:nvPr/>
        </p:nvSpPr>
        <p:spPr bwMode="auto">
          <a:xfrm>
            <a:off x="914400" y="16764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b="1" u="sng" dirty="0">
              <a:solidFill>
                <a:srgbClr val="FF0000"/>
              </a:solidFill>
              <a:cs typeface="Arial" pitchFamily="34" charset="0"/>
            </a:endParaRPr>
          </a:p>
          <a:p>
            <a:pPr marL="285750" indent="-285750" algn="just">
              <a:spcAft>
                <a:spcPts val="0"/>
              </a:spcAft>
              <a:buFont typeface="Arial" panose="020B0604020202020204" pitchFamily="34" charset="0"/>
              <a:buChar char="•"/>
              <a:defRPr/>
            </a:pPr>
            <a:r>
              <a:rPr lang="en-US" altLang="en-US" sz="1800" b="1" dirty="0" smtClean="0">
                <a:solidFill>
                  <a:schemeClr val="tx1"/>
                </a:solidFill>
                <a:latin typeface="+mj-lt"/>
                <a:cs typeface="Arial" panose="020B0604020202020204" pitchFamily="34" charset="0"/>
              </a:rPr>
              <a:t>The </a:t>
            </a:r>
            <a:r>
              <a:rPr lang="en-US" altLang="en-US" sz="1800" b="1" dirty="0">
                <a:solidFill>
                  <a:schemeClr val="tx1"/>
                </a:solidFill>
                <a:latin typeface="+mj-lt"/>
                <a:cs typeface="Arial" panose="020B0604020202020204" pitchFamily="34" charset="0"/>
              </a:rPr>
              <a:t>2022 May IEEE 802 Wireless Interim </a:t>
            </a:r>
            <a:r>
              <a:rPr lang="en-US" altLang="en-US" sz="1800" b="1" dirty="0" smtClean="0">
                <a:solidFill>
                  <a:schemeClr val="tx1"/>
                </a:solidFill>
                <a:latin typeface="+mj-lt"/>
                <a:cs typeface="Arial" panose="020B0604020202020204" pitchFamily="34" charset="0"/>
              </a:rPr>
              <a:t>is held </a:t>
            </a:r>
            <a:r>
              <a:rPr lang="en-US" altLang="en-US" sz="1800" b="1" dirty="0">
                <a:solidFill>
                  <a:schemeClr val="tx1"/>
                </a:solidFill>
                <a:latin typeface="+mj-lt"/>
                <a:cs typeface="Arial" panose="020B0604020202020204" pitchFamily="34" charset="0"/>
              </a:rPr>
              <a:t>electronically only via a paid registration fee, </a:t>
            </a:r>
            <a:r>
              <a:rPr lang="en-US" altLang="en-US" sz="1800" b="1" dirty="0" smtClean="0">
                <a:solidFill>
                  <a:schemeClr val="tx1"/>
                </a:solidFill>
                <a:latin typeface="+mj-lt"/>
                <a:cs typeface="Arial" panose="020B0604020202020204" pitchFamily="34" charset="0"/>
              </a:rPr>
              <a:t>       from 6 May 2022 to 19 May </a:t>
            </a:r>
            <a:r>
              <a:rPr lang="en-US" altLang="en-US" sz="1800" b="1" dirty="0">
                <a:solidFill>
                  <a:schemeClr val="tx1"/>
                </a:solidFill>
                <a:latin typeface="+mj-lt"/>
                <a:cs typeface="Arial" panose="020B0604020202020204" pitchFamily="34" charset="0"/>
              </a:rPr>
              <a:t>2022.		</a:t>
            </a:r>
            <a:endParaRPr lang="en-US" altLang="en-US" sz="1800" b="1" dirty="0" smtClean="0">
              <a:solidFill>
                <a:schemeClr val="tx1"/>
              </a:solidFill>
              <a:latin typeface="+mj-lt"/>
              <a:cs typeface="Arial" panose="020B0604020202020204" pitchFamily="34" charset="0"/>
            </a:endParaRPr>
          </a:p>
          <a:p>
            <a:pPr marL="285750" indent="-285750" algn="just">
              <a:spcAft>
                <a:spcPts val="0"/>
              </a:spcAft>
              <a:buFont typeface="Arial" panose="020B0604020202020204" pitchFamily="34" charset="0"/>
              <a:buChar char="•"/>
              <a:defRPr/>
            </a:pPr>
            <a:endParaRPr lang="en-US" altLang="en-US" sz="1800" b="1" dirty="0">
              <a:solidFill>
                <a:schemeClr val="tx1"/>
              </a:solidFill>
              <a:latin typeface="+mj-lt"/>
              <a:cs typeface="Arial" panose="020B0604020202020204" pitchFamily="34" charset="0"/>
            </a:endParaRPr>
          </a:p>
          <a:p>
            <a:pPr marL="285750" indent="-285750" algn="just">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This meeting is part of the </a:t>
            </a:r>
            <a:r>
              <a:rPr lang="en-US" altLang="en-US" sz="1800" b="1" dirty="0" smtClean="0">
                <a:solidFill>
                  <a:schemeClr val="tx1"/>
                </a:solidFill>
                <a:latin typeface="+mj-lt"/>
                <a:cs typeface="Arial" panose="020B0604020202020204" pitchFamily="34" charset="0"/>
              </a:rPr>
              <a:t>802 Wireless Interim.</a:t>
            </a:r>
          </a:p>
          <a:p>
            <a:pPr marL="285750" indent="-285750" algn="just">
              <a:spcAft>
                <a:spcPts val="0"/>
              </a:spcAft>
              <a:buFont typeface="Arial" panose="020B0604020202020204" pitchFamily="34" charset="0"/>
              <a:buChar char="•"/>
              <a:defRPr/>
            </a:pPr>
            <a:endParaRPr lang="en-US" altLang="en-US" sz="1800" b="1" dirty="0">
              <a:solidFill>
                <a:schemeClr val="tx1"/>
              </a:solidFill>
              <a:latin typeface="+mj-lt"/>
              <a:cs typeface="Arial" panose="020B0604020202020204" pitchFamily="34" charset="0"/>
            </a:endParaRPr>
          </a:p>
          <a:p>
            <a:pPr marL="285750" indent="-285750" algn="just">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Y</a:t>
            </a:r>
            <a:r>
              <a:rPr lang="en-US" altLang="en-US" sz="1800" b="1" dirty="0" smtClean="0">
                <a:solidFill>
                  <a:schemeClr val="tx1"/>
                </a:solidFill>
                <a:latin typeface="+mj-lt"/>
                <a:cs typeface="Arial" panose="020B0604020202020204" pitchFamily="34" charset="0"/>
              </a:rPr>
              <a:t>ou </a:t>
            </a:r>
            <a:r>
              <a:rPr lang="en-US" altLang="en-US" sz="1800" b="1" dirty="0">
                <a:solidFill>
                  <a:schemeClr val="tx1"/>
                </a:solidFill>
                <a:latin typeface="+mj-lt"/>
                <a:cs typeface="Arial" panose="020B0604020202020204" pitchFamily="34" charset="0"/>
              </a:rPr>
              <a:t>must pay the registration fee in order to </a:t>
            </a:r>
            <a:r>
              <a:rPr lang="en-US" altLang="en-US" sz="1800" b="1" dirty="0" smtClean="0">
                <a:solidFill>
                  <a:schemeClr val="tx1"/>
                </a:solidFill>
                <a:latin typeface="+mj-lt"/>
                <a:cs typeface="Arial" panose="020B0604020202020204" pitchFamily="34" charset="0"/>
              </a:rPr>
              <a:t>attend.  If </a:t>
            </a:r>
            <a:r>
              <a:rPr lang="en-US" altLang="en-US" sz="1800" b="1" dirty="0">
                <a:solidFill>
                  <a:schemeClr val="tx1"/>
                </a:solidFill>
                <a:latin typeface="+mj-lt"/>
                <a:cs typeface="Arial" panose="020B0604020202020204" pitchFamily="34" charset="0"/>
              </a:rPr>
              <a:t>you have not already done so, </a:t>
            </a:r>
            <a:r>
              <a:rPr lang="en-US" altLang="en-US" sz="1800" b="1" dirty="0" smtClean="0">
                <a:solidFill>
                  <a:schemeClr val="tx1"/>
                </a:solidFill>
                <a:latin typeface="+mj-lt"/>
                <a:cs typeface="Arial" panose="020B0604020202020204" pitchFamily="34" charset="0"/>
              </a:rPr>
              <a:t>register at: </a:t>
            </a:r>
          </a:p>
          <a:p>
            <a:pPr marL="1028700" lvl="1" algn="just">
              <a:spcAft>
                <a:spcPts val="0"/>
              </a:spcAft>
              <a:buFont typeface="Arial" panose="020B0604020202020204" pitchFamily="34" charset="0"/>
              <a:buChar char="•"/>
              <a:defRPr/>
            </a:pPr>
            <a:r>
              <a:rPr lang="en-US" altLang="en-US" sz="1800" b="1" dirty="0" smtClean="0">
                <a:solidFill>
                  <a:schemeClr val="tx1"/>
                </a:solidFill>
                <a:latin typeface="+mj-lt"/>
                <a:cs typeface="Arial" panose="020B0604020202020204" pitchFamily="34" charset="0"/>
                <a:hlinkClick r:id="rId3"/>
              </a:rPr>
              <a:t>https</a:t>
            </a:r>
            <a:r>
              <a:rPr lang="en-US" altLang="en-US" sz="1800" b="1" dirty="0">
                <a:solidFill>
                  <a:schemeClr val="tx1"/>
                </a:solidFill>
                <a:latin typeface="+mj-lt"/>
                <a:cs typeface="Arial" panose="020B0604020202020204" pitchFamily="34" charset="0"/>
                <a:hlinkClick r:id="rId3"/>
              </a:rPr>
              <a:t>://</a:t>
            </a:r>
            <a:r>
              <a:rPr lang="en-US" altLang="en-US" sz="1800" b="1" dirty="0" smtClean="0">
                <a:solidFill>
                  <a:schemeClr val="tx1"/>
                </a:solidFill>
                <a:latin typeface="+mj-lt"/>
                <a:cs typeface="Arial" panose="020B0604020202020204" pitchFamily="34" charset="0"/>
                <a:hlinkClick r:id="rId3"/>
              </a:rPr>
              <a:t>touchpoint.eventsair.com/2022-may-ieee-802-wireless-interim-session</a:t>
            </a:r>
            <a:endParaRPr lang="en-US" altLang="en-US" sz="1800" b="1" dirty="0" smtClean="0">
              <a:solidFill>
                <a:schemeClr val="tx1"/>
              </a:solidFill>
              <a:latin typeface="+mj-lt"/>
              <a:cs typeface="Arial" panose="020B0604020202020204" pitchFamily="34" charset="0"/>
            </a:endParaRPr>
          </a:p>
          <a:p>
            <a:pPr marL="285750" algn="just">
              <a:spcAft>
                <a:spcPts val="0"/>
              </a:spcAft>
              <a:defRPr/>
            </a:pPr>
            <a:endParaRPr lang="en-US" altLang="en-US" sz="1800" b="1" dirty="0" smtClean="0">
              <a:solidFill>
                <a:schemeClr val="tx1"/>
              </a:solidFill>
              <a:latin typeface="+mj-lt"/>
              <a:cs typeface="Arial" panose="020B0604020202020204" pitchFamily="34" charset="0"/>
            </a:endParaRPr>
          </a:p>
          <a:p>
            <a:pPr marL="284163" indent="-284163" algn="just">
              <a:spcAft>
                <a:spcPts val="0"/>
              </a:spcAft>
              <a:buFont typeface="Arial" panose="020B0604020202020204" pitchFamily="34" charset="0"/>
              <a:buChar char="•"/>
              <a:defRPr/>
            </a:pPr>
            <a:r>
              <a:rPr lang="en-US" altLang="en-US" sz="1800" b="1" dirty="0" smtClean="0">
                <a:solidFill>
                  <a:schemeClr val="tx1"/>
                </a:solidFill>
                <a:latin typeface="+mj-lt"/>
                <a:cs typeface="Arial" panose="020B0604020202020204" pitchFamily="34" charset="0"/>
              </a:rPr>
              <a:t>If </a:t>
            </a:r>
            <a:r>
              <a:rPr lang="en-US" altLang="en-US" sz="1800" b="1" dirty="0">
                <a:solidFill>
                  <a:schemeClr val="tx1"/>
                </a:solidFill>
                <a:latin typeface="+mj-lt"/>
                <a:cs typeface="Arial" panose="020B0604020202020204" pitchFamily="34" charset="0"/>
              </a:rPr>
              <a:t>you do not intend to register for this session you must leave this meeting and, if you have logged attendance on </a:t>
            </a:r>
            <a:r>
              <a:rPr lang="en-US" altLang="en-US" sz="1800" b="1" dirty="0">
                <a:solidFill>
                  <a:schemeClr val="tx1"/>
                </a:solidFill>
                <a:latin typeface="+mj-lt"/>
                <a:cs typeface="Arial" panose="020B0604020202020204" pitchFamily="34" charset="0"/>
                <a:hlinkClick r:id="rId4"/>
              </a:rPr>
              <a:t>IMAT</a:t>
            </a:r>
            <a:r>
              <a:rPr lang="en-US" altLang="en-US" sz="1800" b="1" dirty="0">
                <a:solidFill>
                  <a:schemeClr val="tx1"/>
                </a:solidFill>
                <a:latin typeface="+mj-lt"/>
                <a:cs typeface="Arial" panose="020B0604020202020204" pitchFamily="34" charset="0"/>
              </a:rPr>
              <a:t>, please email the 802.18 chair or a vice chair to have your attendance cancelled</a:t>
            </a:r>
          </a:p>
          <a:p>
            <a:pPr marL="284163" indent="-284163" algn="just">
              <a:spcAft>
                <a:spcPts val="0"/>
              </a:spcAft>
              <a:buFont typeface="Arial" panose="020B0604020202020204" pitchFamily="34" charset="0"/>
              <a:buChar char="•"/>
              <a:defRPr/>
            </a:pPr>
            <a:endParaRPr lang="en-US" altLang="en-US" sz="1800" b="1" dirty="0">
              <a:solidFill>
                <a:schemeClr val="tx1"/>
              </a:solidFill>
              <a:latin typeface="+mj-lt"/>
              <a:cs typeface="Arial" panose="020B0604020202020204" pitchFamily="34" charset="0"/>
            </a:endParaRPr>
          </a:p>
          <a:p>
            <a:pPr marL="284163" indent="-284163" algn="just">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At conclusion of each of the 802.18 calls, the </a:t>
            </a:r>
            <a:r>
              <a:rPr lang="en-US" altLang="en-US" sz="1800" b="1" dirty="0" err="1">
                <a:solidFill>
                  <a:schemeClr val="tx1"/>
                </a:solidFill>
                <a:latin typeface="+mj-lt"/>
                <a:cs typeface="Arial" panose="020B0604020202020204" pitchFamily="34" charset="0"/>
              </a:rPr>
              <a:t>Webex</a:t>
            </a:r>
            <a:r>
              <a:rPr lang="en-US" altLang="en-US" sz="1800" b="1" dirty="0">
                <a:solidFill>
                  <a:schemeClr val="tx1"/>
                </a:solidFill>
                <a:latin typeface="+mj-lt"/>
                <a:cs typeface="Arial" panose="020B0604020202020204" pitchFamily="34" charset="0"/>
              </a:rPr>
              <a:t> log and IMAT will be reviewed.  </a:t>
            </a:r>
            <a:r>
              <a:rPr lang="en-US" altLang="en-US" sz="1800" b="1" dirty="0" smtClean="0">
                <a:solidFill>
                  <a:schemeClr val="tx1"/>
                </a:solidFill>
                <a:latin typeface="+mj-lt"/>
                <a:cs typeface="Arial" panose="020B0604020202020204" pitchFamily="34" charset="0"/>
              </a:rPr>
              <a:t>No </a:t>
            </a:r>
            <a:r>
              <a:rPr lang="en-US" altLang="en-US" sz="1800" b="1" dirty="0">
                <a:solidFill>
                  <a:schemeClr val="tx1"/>
                </a:solidFill>
                <a:latin typeface="+mj-lt"/>
                <a:cs typeface="Arial" panose="020B0604020202020204" pitchFamily="34" charset="0"/>
              </a:rPr>
              <a:t>payment, become </a:t>
            </a:r>
            <a:r>
              <a:rPr lang="en-US" altLang="en-US" sz="1800" b="1" dirty="0" smtClean="0">
                <a:solidFill>
                  <a:schemeClr val="tx1"/>
                </a:solidFill>
                <a:latin typeface="+mj-lt"/>
                <a:cs typeface="Arial" panose="020B0604020202020204" pitchFamily="34" charset="0"/>
              </a:rPr>
              <a:t>deadbeat </a:t>
            </a:r>
            <a:r>
              <a:rPr lang="en-US" altLang="en-US" sz="1800" b="1" dirty="0">
                <a:solidFill>
                  <a:schemeClr val="tx1"/>
                </a:solidFill>
                <a:latin typeface="+mj-lt"/>
                <a:cs typeface="Arial" panose="020B0604020202020204" pitchFamily="34" charset="0"/>
              </a:rPr>
              <a:t>and lose voting rights in all groups, after 60-day grace. </a:t>
            </a:r>
          </a:p>
          <a:p>
            <a:pPr marL="284163" lvl="1" indent="-284163" algn="just">
              <a:spcAft>
                <a:spcPts val="0"/>
              </a:spcAft>
              <a:buFont typeface="Arial" panose="020B0604020202020204" pitchFamily="34" charset="0"/>
              <a:buChar char="•"/>
              <a:defRPr/>
            </a:pPr>
            <a:endParaRPr lang="en-US" altLang="en-US" sz="1800" b="1" dirty="0" smtClean="0">
              <a:solidFill>
                <a:schemeClr val="tx1"/>
              </a:solidFill>
              <a:latin typeface="+mj-lt"/>
              <a:cs typeface="Arial" panose="020B0604020202020204" pitchFamily="34" charset="0"/>
            </a:endParaRPr>
          </a:p>
          <a:p>
            <a:pPr>
              <a:spcAft>
                <a:spcPts val="0"/>
              </a:spcAft>
              <a:defRPr/>
            </a:pPr>
            <a:endParaRPr lang="en-US" altLang="en-US" sz="1800" b="1" dirty="0">
              <a:solidFill>
                <a:schemeClr val="tx1"/>
              </a:solidFill>
              <a:latin typeface="+mj-lt"/>
              <a:cs typeface="Arial" panose="020B0604020202020204" pitchFamily="34" charset="0"/>
            </a:endParaRPr>
          </a:p>
        </p:txBody>
      </p:sp>
      <p:pic>
        <p:nvPicPr>
          <p:cNvPr id="4" name="Picture 3"/>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819447716"/>
      </p:ext>
    </p:extLst>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20</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May </a:t>
            </a:r>
            <a:r>
              <a:rPr lang="en-US" dirty="0"/>
              <a:t>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19 May 2022 Agenda</a:t>
            </a:r>
            <a:endParaRPr lang="en-US" sz="2800" dirty="0">
              <a:solidFill>
                <a:srgbClr val="0070C0"/>
              </a:solidFill>
            </a:endParaRPr>
          </a:p>
        </p:txBody>
      </p:sp>
      <p:sp>
        <p:nvSpPr>
          <p:cNvPr id="10" name="Content Placeholder 2"/>
          <p:cNvSpPr>
            <a:spLocks noGrp="1"/>
          </p:cNvSpPr>
          <p:nvPr>
            <p:ph idx="1"/>
          </p:nvPr>
        </p:nvSpPr>
        <p:spPr>
          <a:xfrm>
            <a:off x="914400" y="1525587"/>
            <a:ext cx="10583032" cy="4113213"/>
          </a:xfrm>
        </p:spPr>
        <p:txBody>
          <a:bodyPr/>
          <a:lstStyle/>
          <a:p>
            <a:pPr marL="230188" marR="117475" indent="-230188" algn="just">
              <a:buChar char="•"/>
              <a:tabLst>
                <a:tab pos="230188" algn="l"/>
              </a:tabLst>
            </a:pPr>
            <a:r>
              <a:rPr lang="en-US" sz="1800" spc="-5" dirty="0">
                <a:latin typeface="+mj-lt"/>
                <a:cs typeface="Arial"/>
              </a:rPr>
              <a:t>Meeting called to order</a:t>
            </a:r>
          </a:p>
          <a:p>
            <a:pPr marL="230188" marR="117475" indent="-230188" algn="just">
              <a:buChar char="•"/>
              <a:tabLst>
                <a:tab pos="230188" algn="l"/>
              </a:tabLst>
            </a:pPr>
            <a:r>
              <a:rPr lang="en-US" sz="1800" spc="-5" dirty="0">
                <a:latin typeface="+mj-lt"/>
                <a:cs typeface="Arial"/>
              </a:rPr>
              <a:t>Administrative items (IEEE 802 and IEEE SA required notices</a:t>
            </a:r>
            <a:r>
              <a:rPr lang="en-US" sz="1800" spc="-5" dirty="0" smtClean="0">
                <a:latin typeface="+mj-lt"/>
                <a:cs typeface="Arial"/>
              </a:rPr>
              <a:t>)</a:t>
            </a:r>
          </a:p>
          <a:p>
            <a:pPr marL="230188" marR="117475" indent="-230188" algn="just">
              <a:buChar char="•"/>
              <a:tabLst>
                <a:tab pos="230188" algn="l"/>
              </a:tabLst>
            </a:pPr>
            <a:r>
              <a:rPr lang="en-US" sz="1800" spc="-5" dirty="0" smtClean="0">
                <a:latin typeface="+mj-lt"/>
                <a:cs typeface="Arial"/>
              </a:rPr>
              <a:t>Housekeeping reminder</a:t>
            </a:r>
            <a:endParaRPr lang="en-US" sz="1800" spc="-5" dirty="0">
              <a:latin typeface="+mj-lt"/>
              <a:cs typeface="Arial"/>
            </a:endParaRPr>
          </a:p>
          <a:p>
            <a:pPr marL="230188" marR="117475" indent="-230188" algn="just">
              <a:buChar char="•"/>
              <a:tabLst>
                <a:tab pos="230188" algn="l"/>
              </a:tabLst>
            </a:pPr>
            <a:r>
              <a:rPr lang="en-US" sz="1800" spc="-5" dirty="0" smtClean="0">
                <a:latin typeface="+mj-lt"/>
                <a:cs typeface="Arial"/>
              </a:rPr>
              <a:t>Status </a:t>
            </a:r>
            <a:r>
              <a:rPr lang="en-US" sz="1800" spc="-5" dirty="0">
                <a:latin typeface="+mj-lt"/>
                <a:cs typeface="Arial"/>
              </a:rPr>
              <a:t>of ongoing consultations</a:t>
            </a:r>
          </a:p>
          <a:p>
            <a:pPr marL="230188" marR="117475" indent="-230188" algn="just">
              <a:buChar char="•"/>
              <a:tabLst>
                <a:tab pos="230188" algn="l"/>
              </a:tabLst>
            </a:pPr>
            <a:r>
              <a:rPr lang="en-US" sz="1800" spc="-5" dirty="0">
                <a:latin typeface="+mj-lt"/>
                <a:cs typeface="Arial"/>
              </a:rPr>
              <a:t>General discussion </a:t>
            </a:r>
            <a:r>
              <a:rPr lang="en-US" sz="1800" spc="-5" dirty="0" smtClean="0">
                <a:latin typeface="+mj-lt"/>
                <a:cs typeface="Arial"/>
              </a:rPr>
              <a:t>items</a:t>
            </a:r>
          </a:p>
          <a:p>
            <a:pPr marL="230188" marR="117475" indent="-230188" algn="just">
              <a:buChar char="•"/>
              <a:tabLst>
                <a:tab pos="230188" algn="l"/>
              </a:tabLst>
            </a:pPr>
            <a:r>
              <a:rPr lang="en-US" sz="1800" spc="-5" dirty="0" smtClean="0">
                <a:latin typeface="+mj-lt"/>
                <a:cs typeface="Arial"/>
              </a:rPr>
              <a:t>Future meetings and new </a:t>
            </a:r>
            <a:r>
              <a:rPr lang="en-US" sz="1800" spc="-5" dirty="0" err="1" smtClean="0">
                <a:latin typeface="+mj-lt"/>
                <a:cs typeface="Arial"/>
              </a:rPr>
              <a:t>Webex</a:t>
            </a:r>
            <a:r>
              <a:rPr lang="en-US" sz="1800" spc="-5" dirty="0" smtClean="0">
                <a:latin typeface="+mj-lt"/>
                <a:cs typeface="Arial"/>
              </a:rPr>
              <a:t> meeting invite</a:t>
            </a:r>
          </a:p>
          <a:p>
            <a:pPr marL="230188" marR="117475" indent="-230188" algn="just">
              <a:buFont typeface="Times New Roman" pitchFamily="16" charset="0"/>
              <a:buChar char="•"/>
              <a:tabLst>
                <a:tab pos="230188" algn="l"/>
              </a:tabLst>
            </a:pPr>
            <a:r>
              <a:rPr lang="en-US" sz="1800" spc="-5" dirty="0">
                <a:cs typeface="Arial"/>
              </a:rPr>
              <a:t>Reminder:  Meeting and hotel reservation for the </a:t>
            </a:r>
            <a:r>
              <a:rPr lang="en-US" sz="1800" spc="-5" dirty="0" smtClean="0">
                <a:cs typeface="Arial"/>
              </a:rPr>
              <a:t>2022 July Plenary</a:t>
            </a:r>
            <a:endParaRPr lang="en-US" sz="1800" spc="-5" dirty="0" smtClean="0">
              <a:latin typeface="+mj-lt"/>
              <a:cs typeface="Arial"/>
            </a:endParaRPr>
          </a:p>
          <a:p>
            <a:pPr marL="230188" marR="117475" indent="-230188" algn="just">
              <a:buChar char="•"/>
              <a:tabLst>
                <a:tab pos="230188" algn="l"/>
              </a:tabLst>
            </a:pPr>
            <a:r>
              <a:rPr lang="en-US" sz="1800" spc="-5" dirty="0" smtClean="0">
                <a:latin typeface="+mj-lt"/>
                <a:cs typeface="Arial"/>
              </a:rPr>
              <a:t>Any other business</a:t>
            </a:r>
          </a:p>
          <a:p>
            <a:pPr marL="230188" marR="117475" indent="-230188" algn="just">
              <a:buChar char="•"/>
              <a:tabLst>
                <a:tab pos="230188" algn="l"/>
              </a:tabLst>
            </a:pPr>
            <a:r>
              <a:rPr lang="en-US" sz="1800" spc="-5" dirty="0" smtClean="0">
                <a:latin typeface="+mj-lt"/>
                <a:cs typeface="Arial"/>
              </a:rPr>
              <a:t>Adjourn</a:t>
            </a:r>
            <a:endParaRPr lang="en-US" sz="1800" spc="-5" dirty="0">
              <a:latin typeface="+mj-lt"/>
              <a:cs typeface="Arial"/>
            </a:endParaRPr>
          </a:p>
          <a:p>
            <a:pPr marL="230188" marR="117475" indent="-230188" algn="just">
              <a:buChar char="•"/>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418779078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21</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May 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Administrative motions</a:t>
            </a: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a:t>
            </a:r>
            <a:r>
              <a:rPr lang="en-US" sz="1800" spc="-5" dirty="0" smtClean="0">
                <a:latin typeface="+mj-lt"/>
                <a:cs typeface="Arial"/>
              </a:rPr>
              <a:t>#3:  </a:t>
            </a:r>
            <a:r>
              <a:rPr lang="en-US" sz="1800" spc="-5" dirty="0">
                <a:latin typeface="+mj-lt"/>
                <a:cs typeface="Arial"/>
              </a:rPr>
              <a:t>To approve the agenda as presented on the previous slide.</a:t>
            </a: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Vote</a:t>
            </a:r>
            <a:r>
              <a:rPr lang="en-US" sz="1600" spc="-5" dirty="0" smtClean="0">
                <a:latin typeface="+mj-lt"/>
                <a:cs typeface="Arial"/>
              </a:rPr>
              <a:t>:</a:t>
            </a:r>
            <a:endParaRPr lang="en-US" sz="1600" spc="-5" dirty="0">
              <a:solidFill>
                <a:srgbClr val="FF0000"/>
              </a:solidFill>
              <a:latin typeface="+mj-lt"/>
              <a:cs typeface="Arial"/>
            </a:endParaRPr>
          </a:p>
          <a:p>
            <a:pPr marL="400050" marR="117475" lvl="1" indent="0" algn="just">
              <a:tabLst>
                <a:tab pos="230188" algn="l"/>
              </a:tabLst>
            </a:pPr>
            <a:endParaRPr lang="en-US" sz="1400" spc="-5" dirty="0">
              <a:latin typeface="+mj-lt"/>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01643593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22</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May </a:t>
            </a:r>
            <a:r>
              <a:rPr lang="en-US" dirty="0"/>
              <a:t>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Status of </a:t>
            </a:r>
            <a:r>
              <a:rPr lang="en-US" sz="2800">
                <a:solidFill>
                  <a:srgbClr val="0070C0"/>
                </a:solidFill>
              </a:rPr>
              <a:t>ongoing </a:t>
            </a:r>
            <a:r>
              <a:rPr lang="en-US" sz="2800" smtClean="0">
                <a:solidFill>
                  <a:srgbClr val="0070C0"/>
                </a:solidFill>
              </a:rPr>
              <a:t>consultations</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Tracking document:  </a:t>
            </a:r>
            <a:r>
              <a:rPr lang="en-US" sz="1800" spc="-5" dirty="0" smtClean="0">
                <a:solidFill>
                  <a:srgbClr val="FF0000"/>
                </a:solidFill>
                <a:latin typeface="+mj-lt"/>
                <a:cs typeface="Arial"/>
                <a:hlinkClick r:id="rId3"/>
              </a:rPr>
              <a:t>18-22/0035</a:t>
            </a:r>
            <a:endParaRPr lang="en-US" sz="1800" spc="-5" dirty="0">
              <a:solidFill>
                <a:srgbClr val="FF0000"/>
              </a:solidFill>
              <a:latin typeface="+mj-lt"/>
              <a:cs typeface="Arial"/>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413186743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23</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May </a:t>
            </a:r>
            <a:r>
              <a:rPr lang="en-US" dirty="0"/>
              <a:t>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a:t>
            </a:r>
            <a:r>
              <a:rPr lang="en-US" sz="2800" dirty="0" smtClean="0">
                <a:solidFill>
                  <a:srgbClr val="0070C0"/>
                </a:solidFill>
              </a:rPr>
              <a:t>items</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smtClean="0">
                <a:latin typeface="+mj-lt"/>
                <a:cs typeface="Arial"/>
              </a:rPr>
              <a:t>TBD</a:t>
            </a:r>
            <a:endParaRPr lang="en-US" sz="1800" spc="-5" dirty="0" smtClean="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smtClean="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smtClean="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421092800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24</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May </a:t>
            </a:r>
            <a:r>
              <a:rPr lang="en-US" dirty="0"/>
              <a:t>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Future meetings and new </a:t>
            </a:r>
            <a:r>
              <a:rPr lang="en-US" sz="2800" dirty="0" err="1" smtClean="0">
                <a:solidFill>
                  <a:srgbClr val="0070C0"/>
                </a:solidFill>
              </a:rPr>
              <a:t>Webex</a:t>
            </a:r>
            <a:r>
              <a:rPr lang="en-US" sz="2800" dirty="0" smtClean="0">
                <a:solidFill>
                  <a:srgbClr val="0070C0"/>
                </a:solidFill>
              </a:rPr>
              <a:t> meeting invite (1)</a:t>
            </a:r>
            <a:endParaRPr lang="en-US" sz="2800" dirty="0">
              <a:solidFill>
                <a:srgbClr val="0070C0"/>
              </a:solidFil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graphicFrame>
        <p:nvGraphicFramePr>
          <p:cNvPr id="4" name="Table 3"/>
          <p:cNvGraphicFramePr>
            <a:graphicFrameLocks noGrp="1"/>
          </p:cNvGraphicFramePr>
          <p:nvPr>
            <p:extLst>
              <p:ext uri="{D42A27DB-BD31-4B8C-83A1-F6EECF244321}">
                <p14:modId xmlns:p14="http://schemas.microsoft.com/office/powerpoint/2010/main" val="2259313463"/>
              </p:ext>
            </p:extLst>
          </p:nvPr>
        </p:nvGraphicFramePr>
        <p:xfrm>
          <a:off x="1018592" y="1705690"/>
          <a:ext cx="10339434" cy="3571240"/>
        </p:xfrm>
        <a:graphic>
          <a:graphicData uri="http://schemas.openxmlformats.org/drawingml/2006/table">
            <a:tbl>
              <a:tblPr firstRow="1" bandRow="1">
                <a:tableStyleId>{21E4AEA4-8DFA-4A89-87EB-49C32662AFE0}</a:tableStyleId>
              </a:tblPr>
              <a:tblGrid>
                <a:gridCol w="2258008"/>
                <a:gridCol w="3733800"/>
                <a:gridCol w="4347626"/>
              </a:tblGrid>
              <a:tr h="370840">
                <a:tc>
                  <a:txBody>
                    <a:bodyPr/>
                    <a:lstStyle/>
                    <a:p>
                      <a:r>
                        <a:rPr lang="en-US" sz="1500" dirty="0" smtClean="0"/>
                        <a:t>Events</a:t>
                      </a:r>
                      <a:endParaRPr lang="en-US" sz="1500" dirty="0"/>
                    </a:p>
                  </a:txBody>
                  <a:tcPr/>
                </a:tc>
                <a:tc>
                  <a:txBody>
                    <a:bodyPr/>
                    <a:lstStyle/>
                    <a:p>
                      <a:r>
                        <a:rPr lang="en-US" sz="1500" dirty="0" smtClean="0"/>
                        <a:t>Date and time</a:t>
                      </a:r>
                      <a:endParaRPr lang="en-US" sz="1500" dirty="0"/>
                    </a:p>
                  </a:txBody>
                  <a:tcPr/>
                </a:tc>
                <a:tc>
                  <a:txBody>
                    <a:bodyPr/>
                    <a:lstStyle/>
                    <a:p>
                      <a:r>
                        <a:rPr lang="en-US" sz="1500" dirty="0" err="1" smtClean="0"/>
                        <a:t>Webex</a:t>
                      </a:r>
                      <a:r>
                        <a:rPr lang="en-US" sz="1500" dirty="0" smtClean="0"/>
                        <a:t>*</a:t>
                      </a:r>
                      <a:endParaRPr lang="en-US" sz="1500" dirty="0"/>
                    </a:p>
                  </a:txBody>
                  <a:tcPr/>
                </a:tc>
              </a:tr>
              <a:tr h="370840">
                <a:tc>
                  <a:txBody>
                    <a:bodyPr/>
                    <a:lstStyle/>
                    <a:p>
                      <a:r>
                        <a:rPr lang="en-US" sz="1500" dirty="0" smtClean="0"/>
                        <a:t>Weekly teleconference</a:t>
                      </a:r>
                      <a:endParaRPr lang="en-US" sz="1500" dirty="0"/>
                    </a:p>
                  </a:txBody>
                  <a:tcPr/>
                </a:tc>
                <a:tc>
                  <a:txBody>
                    <a:bodyPr/>
                    <a:lstStyle/>
                    <a:p>
                      <a:r>
                        <a:rPr lang="en-US" sz="1500" dirty="0" smtClean="0"/>
                        <a:t>3:00pm ET to 3:55pm ET,</a:t>
                      </a:r>
                    </a:p>
                    <a:p>
                      <a:r>
                        <a:rPr lang="en-US" sz="1500" dirty="0" smtClean="0"/>
                        <a:t>22</a:t>
                      </a:r>
                      <a:r>
                        <a:rPr lang="en-US" sz="1500" baseline="0" dirty="0" smtClean="0"/>
                        <a:t> May 2022 to 7 July 2022</a:t>
                      </a:r>
                      <a:endParaRPr lang="en-US" sz="1500" dirty="0"/>
                    </a:p>
                  </a:txBody>
                  <a:tcPr/>
                </a:tc>
                <a:tc>
                  <a:txBody>
                    <a:bodyPr/>
                    <a:lstStyle/>
                    <a:p>
                      <a:r>
                        <a:rPr lang="en-US" sz="1500" b="0" dirty="0" smtClean="0">
                          <a:hlinkClick r:id="rId4"/>
                        </a:rPr>
                        <a:t>https://ieeesa.webex.com/ieeesa/j.php?MTID=m26c23a4b9ba5ccb1f68348f9562860c8</a:t>
                      </a:r>
                      <a:endParaRPr lang="en-US" sz="1500" dirty="0"/>
                    </a:p>
                  </a:txBody>
                  <a:tcPr/>
                </a:tc>
              </a:tr>
              <a:tr h="370840">
                <a:tc>
                  <a:txBody>
                    <a:bodyPr/>
                    <a:lstStyle/>
                    <a:p>
                      <a:r>
                        <a:rPr lang="en-US" sz="1500" dirty="0" smtClean="0"/>
                        <a:t>2022 July plenary</a:t>
                      </a:r>
                      <a:endParaRPr lang="en-US" sz="1500" dirty="0"/>
                    </a:p>
                  </a:txBody>
                  <a:tcPr/>
                </a:tc>
                <a:tc>
                  <a:txBody>
                    <a:bodyPr/>
                    <a:lstStyle/>
                    <a:p>
                      <a:r>
                        <a:rPr lang="en-US" sz="1500" dirty="0" smtClean="0"/>
                        <a:t>Tuesday AM2 on 12 July 2022, </a:t>
                      </a:r>
                    </a:p>
                    <a:p>
                      <a:r>
                        <a:rPr lang="en-US" sz="1500" dirty="0" smtClean="0"/>
                        <a:t>Thursday AM1 on 14 July</a:t>
                      </a:r>
                      <a:r>
                        <a:rPr lang="en-US" sz="1500" baseline="0" dirty="0" smtClean="0"/>
                        <a:t> 2022</a:t>
                      </a:r>
                      <a:endParaRPr lang="en-US" sz="1500" dirty="0" smtClean="0"/>
                    </a:p>
                    <a:p>
                      <a:r>
                        <a:rPr lang="en-US" sz="1500" dirty="0" smtClean="0"/>
                        <a:t>(both are subject</a:t>
                      </a:r>
                      <a:r>
                        <a:rPr lang="en-US" sz="1500" baseline="0" dirty="0" smtClean="0"/>
                        <a:t> to 802 EC confirmation)</a:t>
                      </a:r>
                      <a:endParaRPr lang="en-US" sz="1500" dirty="0"/>
                    </a:p>
                  </a:txBody>
                  <a:tcPr/>
                </a:tc>
                <a:tc>
                  <a:txBody>
                    <a:bodyPr/>
                    <a:lstStyle/>
                    <a:p>
                      <a:r>
                        <a:rPr lang="en-US" sz="1500" dirty="0" smtClean="0"/>
                        <a:t>To</a:t>
                      </a:r>
                      <a:r>
                        <a:rPr lang="en-US" sz="1500" baseline="0" dirty="0" smtClean="0"/>
                        <a:t> be provided</a:t>
                      </a:r>
                      <a:endParaRPr lang="en-US" sz="1500" dirty="0"/>
                    </a:p>
                  </a:txBody>
                  <a:tcPr/>
                </a:tc>
              </a:tr>
              <a:tr h="370840">
                <a:tc>
                  <a:txBody>
                    <a:bodyPr/>
                    <a:lstStyle/>
                    <a:p>
                      <a:r>
                        <a:rPr lang="en-US" sz="1500" dirty="0" smtClean="0"/>
                        <a:t>Weekly</a:t>
                      </a:r>
                      <a:r>
                        <a:rPr lang="en-US" sz="1500" baseline="0" dirty="0" smtClean="0"/>
                        <a:t> </a:t>
                      </a:r>
                      <a:r>
                        <a:rPr lang="en-US" sz="1500" dirty="0" smtClean="0"/>
                        <a:t>teleconference</a:t>
                      </a:r>
                      <a:endParaRPr lang="en-US" sz="15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smtClean="0"/>
                        <a:t>3:00pm ET to 3:55pm ET,</a:t>
                      </a:r>
                    </a:p>
                    <a:p>
                      <a:r>
                        <a:rPr lang="en-US" sz="1500" dirty="0" smtClean="0"/>
                        <a:t>21 July 2022 to 8 September 2022</a:t>
                      </a:r>
                      <a:endParaRPr lang="en-US" sz="1500" dirty="0"/>
                    </a:p>
                  </a:txBody>
                  <a:tcPr/>
                </a:tc>
                <a:tc>
                  <a:txBody>
                    <a:bodyPr/>
                    <a:lstStyle/>
                    <a:p>
                      <a:r>
                        <a:rPr lang="en-US" sz="1500" b="0" dirty="0" smtClean="0">
                          <a:hlinkClick r:id="rId4"/>
                        </a:rPr>
                        <a:t>https://ieeesa.webex.com/ieeesa/j.php?MTID=m26c23a4b9ba5ccb1f68348f9562860c8</a:t>
                      </a:r>
                      <a:endParaRPr lang="en-US" sz="1500" dirty="0"/>
                    </a:p>
                  </a:txBody>
                  <a:tcPr/>
                </a:tc>
              </a:tr>
              <a:tr h="370840">
                <a:tc>
                  <a:txBody>
                    <a:bodyPr/>
                    <a:lstStyle/>
                    <a:p>
                      <a:r>
                        <a:rPr lang="en-US" sz="1500" dirty="0" smtClean="0"/>
                        <a:t>2022 September interim</a:t>
                      </a:r>
                      <a:endParaRPr lang="en-US" sz="1500" dirty="0"/>
                    </a:p>
                  </a:txBody>
                  <a:tcPr/>
                </a:tc>
                <a:tc>
                  <a:txBody>
                    <a:bodyPr/>
                    <a:lstStyle/>
                    <a:p>
                      <a:r>
                        <a:rPr lang="en-US" sz="1500" dirty="0" smtClean="0"/>
                        <a:t>Tuesday AM2 on 13 September 2022, </a:t>
                      </a:r>
                    </a:p>
                    <a:p>
                      <a:r>
                        <a:rPr lang="en-US" sz="1500" dirty="0" smtClean="0"/>
                        <a:t>Thursday AM1 on 15 September</a:t>
                      </a:r>
                      <a:r>
                        <a:rPr lang="en-US" sz="1500" baseline="0" dirty="0" smtClean="0"/>
                        <a:t> 2022</a:t>
                      </a:r>
                      <a:endParaRPr lang="en-US" sz="1500" dirty="0" smtClean="0"/>
                    </a:p>
                    <a:p>
                      <a:r>
                        <a:rPr lang="en-US" sz="1500" dirty="0" smtClean="0"/>
                        <a:t>(both are subject</a:t>
                      </a:r>
                      <a:r>
                        <a:rPr lang="en-US" sz="1500" baseline="0" dirty="0" smtClean="0"/>
                        <a:t> to 802 EC confirmation)</a:t>
                      </a:r>
                      <a:endParaRPr lang="en-US" sz="1500" dirty="0"/>
                    </a:p>
                  </a:txBody>
                  <a:tcPr/>
                </a:tc>
                <a:tc>
                  <a:txBody>
                    <a:bodyPr/>
                    <a:lstStyle/>
                    <a:p>
                      <a:r>
                        <a:rPr lang="en-US" sz="1500" dirty="0" smtClean="0"/>
                        <a:t>To be provided</a:t>
                      </a:r>
                      <a:endParaRPr lang="en-US" sz="1500" dirty="0"/>
                    </a:p>
                  </a:txBody>
                  <a:tcPr/>
                </a:tc>
              </a:tr>
              <a:tr h="370840">
                <a:tc>
                  <a:txBody>
                    <a:bodyPr/>
                    <a:lstStyle/>
                    <a:p>
                      <a:r>
                        <a:rPr lang="en-US" sz="1500" dirty="0" smtClean="0"/>
                        <a:t>Weekly teleconference</a:t>
                      </a:r>
                      <a:endParaRPr lang="en-US" sz="15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smtClean="0"/>
                        <a:t>3:00pm ET </a:t>
                      </a:r>
                      <a:r>
                        <a:rPr lang="en-US" sz="1500" smtClean="0"/>
                        <a:t>to 3:55pm </a:t>
                      </a:r>
                      <a:r>
                        <a:rPr lang="en-US" sz="1500" dirty="0" smtClean="0"/>
                        <a:t>ET</a:t>
                      </a:r>
                    </a:p>
                    <a:p>
                      <a:r>
                        <a:rPr lang="en-US" sz="1500" dirty="0" smtClean="0"/>
                        <a:t>22 September 2022 to TBD</a:t>
                      </a:r>
                      <a:endParaRPr lang="en-US" sz="1500" dirty="0"/>
                    </a:p>
                  </a:txBody>
                  <a:tcPr/>
                </a:tc>
                <a:tc>
                  <a:txBody>
                    <a:bodyPr/>
                    <a:lstStyle/>
                    <a:p>
                      <a:r>
                        <a:rPr lang="en-US" sz="1500" dirty="0" smtClean="0"/>
                        <a:t>To be provided</a:t>
                      </a:r>
                      <a:endParaRPr lang="en-US" sz="1500" dirty="0"/>
                    </a:p>
                  </a:txBody>
                  <a:tcPr/>
                </a:tc>
              </a:tr>
            </a:tbl>
          </a:graphicData>
        </a:graphic>
      </p:graphicFrame>
      <p:sp>
        <p:nvSpPr>
          <p:cNvPr id="5" name="Rectangle 4"/>
          <p:cNvSpPr/>
          <p:nvPr/>
        </p:nvSpPr>
        <p:spPr>
          <a:xfrm>
            <a:off x="838200" y="6083255"/>
            <a:ext cx="10519826" cy="323165"/>
          </a:xfrm>
          <a:prstGeom prst="rect">
            <a:avLst/>
          </a:prstGeom>
        </p:spPr>
        <p:txBody>
          <a:bodyPr wrap="square">
            <a:spAutoFit/>
          </a:bodyPr>
          <a:lstStyle/>
          <a:p>
            <a:r>
              <a:rPr lang="en-US" sz="1500" b="1" dirty="0" smtClean="0">
                <a:solidFill>
                  <a:schemeClr val="tx1"/>
                </a:solidFill>
                <a:cs typeface="Arial" panose="020B0604020202020204" pitchFamily="34" charset="0"/>
              </a:rPr>
              <a:t>*Call </a:t>
            </a:r>
            <a:r>
              <a:rPr lang="en-US" sz="1500" b="1" dirty="0">
                <a:solidFill>
                  <a:schemeClr val="tx1"/>
                </a:solidFill>
                <a:cs typeface="Arial" panose="020B0604020202020204" pitchFamily="34" charset="0"/>
              </a:rPr>
              <a:t>in info is also available at </a:t>
            </a:r>
            <a:r>
              <a:rPr lang="en-US" sz="1500" b="1" dirty="0">
                <a:solidFill>
                  <a:schemeClr val="tx1"/>
                </a:solidFill>
                <a:cs typeface="Arial" panose="020B0604020202020204" pitchFamily="34" charset="0"/>
                <a:hlinkClick r:id="rId5"/>
              </a:rPr>
              <a:t>18-16/0038r21</a:t>
            </a:r>
            <a:r>
              <a:rPr lang="en-US" sz="1500" b="1" dirty="0">
                <a:solidFill>
                  <a:schemeClr val="tx1"/>
                </a:solidFill>
                <a:cs typeface="Arial" panose="020B0604020202020204" pitchFamily="34" charset="0"/>
              </a:rPr>
              <a:t> and the 802.18 </a:t>
            </a:r>
            <a:r>
              <a:rPr lang="en-US" sz="1500" b="1" dirty="0">
                <a:solidFill>
                  <a:schemeClr val="tx1"/>
                </a:solidFill>
                <a:cs typeface="Arial" panose="020B0604020202020204" pitchFamily="34" charset="0"/>
                <a:hlinkClick r:id="rId6"/>
              </a:rPr>
              <a:t>Google Calendar</a:t>
            </a:r>
            <a:endParaRPr lang="en-US" sz="1500" b="1" dirty="0">
              <a:solidFill>
                <a:schemeClr val="tx1"/>
              </a:solidFill>
            </a:endParaRPr>
          </a:p>
        </p:txBody>
      </p:sp>
    </p:spTree>
    <p:extLst>
      <p:ext uri="{BB962C8B-B14F-4D97-AF65-F5344CB8AC3E}">
        <p14:creationId xmlns:p14="http://schemas.microsoft.com/office/powerpoint/2010/main" val="14781708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25</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May </a:t>
            </a:r>
            <a:r>
              <a:rPr lang="en-US" dirty="0"/>
              <a:t>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Future meetings and new </a:t>
            </a:r>
            <a:r>
              <a:rPr lang="en-US" sz="2800" dirty="0" err="1" smtClean="0">
                <a:solidFill>
                  <a:srgbClr val="0070C0"/>
                </a:solidFill>
              </a:rPr>
              <a:t>Webex</a:t>
            </a:r>
            <a:r>
              <a:rPr lang="en-US" sz="2800" dirty="0" smtClean="0">
                <a:solidFill>
                  <a:srgbClr val="0070C0"/>
                </a:solidFill>
              </a:rPr>
              <a:t> meeting invite (2)</a:t>
            </a:r>
            <a:endParaRPr lang="en-US" sz="2800" dirty="0">
              <a:solidFill>
                <a:srgbClr val="0070C0"/>
              </a:solidFil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graphicFrame>
        <p:nvGraphicFramePr>
          <p:cNvPr id="4" name="Table 3"/>
          <p:cNvGraphicFramePr>
            <a:graphicFrameLocks noGrp="1"/>
          </p:cNvGraphicFramePr>
          <p:nvPr>
            <p:extLst>
              <p:ext uri="{D42A27DB-BD31-4B8C-83A1-F6EECF244321}">
                <p14:modId xmlns:p14="http://schemas.microsoft.com/office/powerpoint/2010/main" val="566682113"/>
              </p:ext>
            </p:extLst>
          </p:nvPr>
        </p:nvGraphicFramePr>
        <p:xfrm>
          <a:off x="1018592" y="1705690"/>
          <a:ext cx="10339434" cy="2976880"/>
        </p:xfrm>
        <a:graphic>
          <a:graphicData uri="http://schemas.openxmlformats.org/drawingml/2006/table">
            <a:tbl>
              <a:tblPr firstRow="1" bandRow="1">
                <a:tableStyleId>{21E4AEA4-8DFA-4A89-87EB-49C32662AFE0}</a:tableStyleId>
              </a:tblPr>
              <a:tblGrid>
                <a:gridCol w="2258008"/>
                <a:gridCol w="3733800"/>
                <a:gridCol w="4347626"/>
              </a:tblGrid>
              <a:tr h="370840">
                <a:tc>
                  <a:txBody>
                    <a:bodyPr/>
                    <a:lstStyle/>
                    <a:p>
                      <a:r>
                        <a:rPr lang="en-US" sz="1500" dirty="0" smtClean="0"/>
                        <a:t>Events</a:t>
                      </a:r>
                      <a:endParaRPr lang="en-US" sz="1500" dirty="0"/>
                    </a:p>
                  </a:txBody>
                  <a:tcPr/>
                </a:tc>
                <a:tc>
                  <a:txBody>
                    <a:bodyPr/>
                    <a:lstStyle/>
                    <a:p>
                      <a:r>
                        <a:rPr lang="en-US" sz="1500" dirty="0" smtClean="0"/>
                        <a:t>Date and time</a:t>
                      </a:r>
                      <a:endParaRPr lang="en-US" sz="1500" dirty="0"/>
                    </a:p>
                  </a:txBody>
                  <a:tcPr/>
                </a:tc>
                <a:tc>
                  <a:txBody>
                    <a:bodyPr/>
                    <a:lstStyle/>
                    <a:p>
                      <a:r>
                        <a:rPr lang="en-US" sz="1500" dirty="0" err="1" smtClean="0"/>
                        <a:t>Webex</a:t>
                      </a:r>
                      <a:r>
                        <a:rPr lang="en-US" sz="1500" dirty="0" smtClean="0"/>
                        <a:t>*</a:t>
                      </a:r>
                      <a:endParaRPr lang="en-US" sz="1500" dirty="0"/>
                    </a:p>
                  </a:txBody>
                  <a:tcPr/>
                </a:tc>
              </a:tr>
              <a:tr h="370840">
                <a:tc>
                  <a:txBody>
                    <a:bodyPr/>
                    <a:lstStyle/>
                    <a:p>
                      <a:r>
                        <a:rPr lang="en-US" sz="1500" dirty="0" smtClean="0"/>
                        <a:t>Wireless</a:t>
                      </a:r>
                      <a:r>
                        <a:rPr lang="en-US" sz="1500" baseline="0" dirty="0" smtClean="0"/>
                        <a:t> Standards </a:t>
                      </a:r>
                      <a:r>
                        <a:rPr lang="en-US" sz="1500" dirty="0" smtClean="0"/>
                        <a:t>Frequency</a:t>
                      </a:r>
                      <a:r>
                        <a:rPr lang="en-US" sz="1500" baseline="0" dirty="0" smtClean="0"/>
                        <a:t> Table ad-hoc</a:t>
                      </a:r>
                    </a:p>
                    <a:p>
                      <a:r>
                        <a:rPr lang="en-US" sz="1500" baseline="0" dirty="0" smtClean="0"/>
                        <a:t>(joint </a:t>
                      </a:r>
                      <a:r>
                        <a:rPr lang="en-US" sz="1500" baseline="0" smtClean="0"/>
                        <a:t>ad-hoc with 802.19)</a:t>
                      </a:r>
                      <a:endParaRPr lang="en-US" sz="1500" dirty="0"/>
                    </a:p>
                  </a:txBody>
                  <a:tcPr/>
                </a:tc>
                <a:tc>
                  <a:txBody>
                    <a:bodyPr/>
                    <a:lstStyle/>
                    <a:p>
                      <a:r>
                        <a:rPr lang="en-US" sz="1500" dirty="0" smtClean="0"/>
                        <a:t>3:00pm ET to 4:00pm ET,</a:t>
                      </a:r>
                    </a:p>
                    <a:p>
                      <a:r>
                        <a:rPr lang="en-US" sz="1500" dirty="0" smtClean="0"/>
                        <a:t>the fourth</a:t>
                      </a:r>
                      <a:r>
                        <a:rPr lang="en-US" sz="1500" baseline="0" dirty="0" smtClean="0"/>
                        <a:t> Tuesday every month </a:t>
                      </a:r>
                    </a:p>
                    <a:p>
                      <a:r>
                        <a:rPr lang="en-US" sz="1500" baseline="0" dirty="0" smtClean="0"/>
                        <a:t>(The dates of the remaining calls in 2022 are  24 May, </a:t>
                      </a:r>
                    </a:p>
                    <a:p>
                      <a:r>
                        <a:rPr lang="en-US" sz="1500" baseline="0" dirty="0" smtClean="0"/>
                        <a:t>28 June, </a:t>
                      </a:r>
                    </a:p>
                    <a:p>
                      <a:r>
                        <a:rPr lang="en-US" sz="1500" baseline="0" dirty="0" smtClean="0"/>
                        <a:t>26 July, </a:t>
                      </a:r>
                    </a:p>
                    <a:p>
                      <a:r>
                        <a:rPr lang="en-US" sz="1500" baseline="0" dirty="0" smtClean="0"/>
                        <a:t>23 August, </a:t>
                      </a:r>
                    </a:p>
                    <a:p>
                      <a:r>
                        <a:rPr lang="en-US" sz="1500" baseline="0" dirty="0" smtClean="0"/>
                        <a:t>27 September, </a:t>
                      </a:r>
                    </a:p>
                    <a:p>
                      <a:r>
                        <a:rPr lang="en-US" sz="1500" baseline="0" dirty="0" smtClean="0"/>
                        <a:t>25 October, </a:t>
                      </a:r>
                    </a:p>
                    <a:p>
                      <a:r>
                        <a:rPr lang="en-US" sz="1500" baseline="0" dirty="0" smtClean="0"/>
                        <a:t>22 November, </a:t>
                      </a:r>
                    </a:p>
                    <a:p>
                      <a:r>
                        <a:rPr lang="en-US" sz="1500" baseline="0" dirty="0" smtClean="0"/>
                        <a:t>and 27 December) </a:t>
                      </a:r>
                    </a:p>
                  </a:txBody>
                  <a:tcPr/>
                </a:tc>
                <a:tc>
                  <a:txBody>
                    <a:bodyPr/>
                    <a:lstStyle/>
                    <a:p>
                      <a:r>
                        <a:rPr lang="en-US" sz="1500" dirty="0" smtClean="0">
                          <a:hlinkClick r:id="rId4"/>
                        </a:rPr>
                        <a:t>https://ieeesa.webex.com/ieeesa/j.php?MTID=m0e5ca6cea1f0fdf0a4c719c129c4148b</a:t>
                      </a:r>
                      <a:r>
                        <a:rPr lang="en-US" sz="1500" baseline="0" dirty="0" smtClean="0"/>
                        <a:t> </a:t>
                      </a:r>
                      <a:endParaRPr lang="en-US" sz="1500" dirty="0" smtClean="0"/>
                    </a:p>
                  </a:txBody>
                  <a:tcPr/>
                </a:tc>
              </a:tr>
            </a:tbl>
          </a:graphicData>
        </a:graphic>
      </p:graphicFrame>
      <p:sp>
        <p:nvSpPr>
          <p:cNvPr id="5" name="Rectangle 4"/>
          <p:cNvSpPr/>
          <p:nvPr/>
        </p:nvSpPr>
        <p:spPr>
          <a:xfrm>
            <a:off x="838200" y="6083255"/>
            <a:ext cx="10519826" cy="323165"/>
          </a:xfrm>
          <a:prstGeom prst="rect">
            <a:avLst/>
          </a:prstGeom>
        </p:spPr>
        <p:txBody>
          <a:bodyPr wrap="square">
            <a:spAutoFit/>
          </a:bodyPr>
          <a:lstStyle/>
          <a:p>
            <a:r>
              <a:rPr lang="en-US" sz="1500" b="1" dirty="0" smtClean="0">
                <a:solidFill>
                  <a:schemeClr val="tx1"/>
                </a:solidFill>
                <a:cs typeface="Arial" panose="020B0604020202020204" pitchFamily="34" charset="0"/>
              </a:rPr>
              <a:t>*Call </a:t>
            </a:r>
            <a:r>
              <a:rPr lang="en-US" sz="1500" b="1" dirty="0">
                <a:solidFill>
                  <a:schemeClr val="tx1"/>
                </a:solidFill>
                <a:cs typeface="Arial" panose="020B0604020202020204" pitchFamily="34" charset="0"/>
              </a:rPr>
              <a:t>in info is also available at </a:t>
            </a:r>
            <a:r>
              <a:rPr lang="en-US" sz="1500" b="1" dirty="0">
                <a:solidFill>
                  <a:schemeClr val="tx1"/>
                </a:solidFill>
                <a:cs typeface="Arial" panose="020B0604020202020204" pitchFamily="34" charset="0"/>
                <a:hlinkClick r:id="rId5"/>
              </a:rPr>
              <a:t>18-16/0038r21</a:t>
            </a:r>
            <a:r>
              <a:rPr lang="en-US" sz="1500" b="1" dirty="0">
                <a:solidFill>
                  <a:schemeClr val="tx1"/>
                </a:solidFill>
                <a:cs typeface="Arial" panose="020B0604020202020204" pitchFamily="34" charset="0"/>
              </a:rPr>
              <a:t> and the 802.18 </a:t>
            </a:r>
            <a:r>
              <a:rPr lang="en-US" sz="1500" b="1" dirty="0">
                <a:solidFill>
                  <a:schemeClr val="tx1"/>
                </a:solidFill>
                <a:cs typeface="Arial" panose="020B0604020202020204" pitchFamily="34" charset="0"/>
                <a:hlinkClick r:id="rId6"/>
              </a:rPr>
              <a:t>Google Calendar</a:t>
            </a:r>
            <a:endParaRPr lang="en-US" sz="1500" b="1" dirty="0">
              <a:solidFill>
                <a:schemeClr val="tx1"/>
              </a:solidFill>
            </a:endParaRPr>
          </a:p>
        </p:txBody>
      </p:sp>
    </p:spTree>
    <p:extLst>
      <p:ext uri="{BB962C8B-B14F-4D97-AF65-F5344CB8AC3E}">
        <p14:creationId xmlns:p14="http://schemas.microsoft.com/office/powerpoint/2010/main" val="204293950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26</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May </a:t>
            </a:r>
            <a:r>
              <a:rPr lang="en-US" dirty="0"/>
              <a:t>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Meeting and hotel reservation for the 2022 July Plenary (1)</a:t>
            </a:r>
            <a:endParaRPr lang="en-US" sz="2800" dirty="0">
              <a:solidFill>
                <a:srgbClr val="0070C0"/>
              </a:solidFill>
            </a:endParaRPr>
          </a:p>
        </p:txBody>
      </p:sp>
      <p:sp>
        <p:nvSpPr>
          <p:cNvPr id="10" name="Content Placeholder 2"/>
          <p:cNvSpPr>
            <a:spLocks noGrp="1"/>
          </p:cNvSpPr>
          <p:nvPr>
            <p:ph idx="1"/>
          </p:nvPr>
        </p:nvSpPr>
        <p:spPr>
          <a:xfrm>
            <a:off x="914400" y="1524000"/>
            <a:ext cx="10322984" cy="4648200"/>
          </a:xfrm>
        </p:spPr>
        <p:txBody>
          <a:bodyPr/>
          <a:lstStyle/>
          <a:p>
            <a:pPr marL="230188" marR="117475" indent="-230188" algn="just">
              <a:buFont typeface="Times New Roman" pitchFamily="16" charset="0"/>
              <a:buChar char="•"/>
              <a:tabLst>
                <a:tab pos="230188" algn="l"/>
              </a:tabLst>
            </a:pPr>
            <a:r>
              <a:rPr lang="en-US" sz="1800" spc="-5" dirty="0" smtClean="0">
                <a:cs typeface="Arial"/>
              </a:rPr>
              <a:t>Meeting reservation begins on 20 April 2022</a:t>
            </a:r>
            <a:endParaRPr lang="en-GB" sz="1600" dirty="0" smtClean="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GB" sz="1600" dirty="0" smtClean="0">
                <a:solidFill>
                  <a:schemeClr val="tx1"/>
                </a:solidFill>
                <a:latin typeface="Times New Roman" panose="02020603050405020304" pitchFamily="18" charset="0"/>
                <a:ea typeface="Times New Roman" panose="02020603050405020304" pitchFamily="18" charset="0"/>
                <a:hlinkClick r:id="rId3"/>
              </a:rPr>
              <a:t>https</a:t>
            </a:r>
            <a:r>
              <a:rPr lang="en-GB" sz="1600" dirty="0">
                <a:solidFill>
                  <a:schemeClr val="tx1"/>
                </a:solidFill>
                <a:latin typeface="Times New Roman" panose="02020603050405020304" pitchFamily="18" charset="0"/>
                <a:ea typeface="Times New Roman" panose="02020603050405020304" pitchFamily="18" charset="0"/>
                <a:hlinkClick r:id="rId3"/>
              </a:rPr>
              <a:t>://</a:t>
            </a:r>
            <a:r>
              <a:rPr lang="en-GB" sz="1600" dirty="0" smtClean="0">
                <a:solidFill>
                  <a:schemeClr val="tx1"/>
                </a:solidFill>
                <a:latin typeface="Times New Roman" panose="02020603050405020304" pitchFamily="18" charset="0"/>
                <a:ea typeface="Times New Roman" panose="02020603050405020304" pitchFamily="18" charset="0"/>
                <a:hlinkClick r:id="rId3"/>
              </a:rPr>
              <a:t>cvent.me/Z1zqo0</a:t>
            </a:r>
            <a:r>
              <a:rPr lang="en-GB" sz="1600" dirty="0" smtClean="0">
                <a:solidFill>
                  <a:schemeClr val="tx1"/>
                </a:solidFill>
                <a:latin typeface="Times New Roman" panose="02020603050405020304" pitchFamily="18" charset="0"/>
                <a:ea typeface="Times New Roman" panose="02020603050405020304" pitchFamily="18" charset="0"/>
              </a:rPr>
              <a:t> </a:t>
            </a:r>
            <a:endParaRPr lang="en-GB" sz="1600" dirty="0">
              <a:solidFill>
                <a:schemeClr val="tx1"/>
              </a:solidFill>
              <a:latin typeface="Times New Roman" panose="02020603050405020304" pitchFamily="18" charset="0"/>
              <a:ea typeface="Times New Roman" panose="02020603050405020304" pitchFamily="18" charset="0"/>
            </a:endParaRPr>
          </a:p>
          <a:p>
            <a:pPr marL="230188" marR="117475" indent="-230188" algn="just">
              <a:buFont typeface="Times New Roman" pitchFamily="16" charset="0"/>
              <a:buChar char="•"/>
              <a:tabLst>
                <a:tab pos="230188" algn="l"/>
              </a:tabLst>
            </a:pPr>
            <a:r>
              <a:rPr lang="en-US" sz="1800" dirty="0" smtClean="0">
                <a:solidFill>
                  <a:schemeClr val="tx1"/>
                </a:solidFill>
                <a:latin typeface="Times New Roman" panose="02020603050405020304" pitchFamily="18" charset="0"/>
                <a:ea typeface="Times New Roman" panose="02020603050405020304" pitchFamily="18" charset="0"/>
              </a:rPr>
              <a:t>Registration </a:t>
            </a:r>
            <a:r>
              <a:rPr lang="en-US" sz="1800" dirty="0">
                <a:solidFill>
                  <a:schemeClr val="tx1"/>
                </a:solidFill>
                <a:latin typeface="Times New Roman" panose="02020603050405020304" pitchFamily="18" charset="0"/>
                <a:ea typeface="Times New Roman" panose="02020603050405020304" pitchFamily="18" charset="0"/>
              </a:rPr>
              <a:t>fee</a:t>
            </a:r>
          </a:p>
          <a:p>
            <a:pPr marL="630238" marR="117475" lvl="1" indent="-230188" algn="just">
              <a:buFont typeface="Times New Roman" pitchFamily="16" charset="0"/>
              <a:buChar char="•"/>
              <a:tabLst>
                <a:tab pos="230188" algn="l"/>
              </a:tabLst>
            </a:pPr>
            <a:r>
              <a:rPr lang="en-US" sz="1400" dirty="0">
                <a:solidFill>
                  <a:srgbClr val="FF0000"/>
                </a:solidFill>
                <a:latin typeface="Times New Roman" panose="02020603050405020304" pitchFamily="18" charset="0"/>
                <a:ea typeface="Times New Roman" panose="02020603050405020304" pitchFamily="18" charset="0"/>
              </a:rPr>
              <a:t>Early </a:t>
            </a:r>
            <a:r>
              <a:rPr lang="en-US" sz="1400" dirty="0" smtClean="0">
                <a:solidFill>
                  <a:srgbClr val="FF0000"/>
                </a:solidFill>
                <a:latin typeface="Times New Roman" panose="02020603050405020304" pitchFamily="18" charset="0"/>
                <a:ea typeface="Times New Roman" panose="02020603050405020304" pitchFamily="18" charset="0"/>
              </a:rPr>
              <a:t>Registration until Friday</a:t>
            </a:r>
            <a:r>
              <a:rPr lang="en-US" sz="1400" dirty="0">
                <a:solidFill>
                  <a:srgbClr val="FF0000"/>
                </a:solidFill>
                <a:latin typeface="Times New Roman" panose="02020603050405020304" pitchFamily="18" charset="0"/>
                <a:ea typeface="Times New Roman" panose="02020603050405020304" pitchFamily="18" charset="0"/>
              </a:rPr>
              <a:t>, </a:t>
            </a:r>
            <a:r>
              <a:rPr lang="en-US" sz="1400" dirty="0" smtClean="0">
                <a:solidFill>
                  <a:srgbClr val="FF0000"/>
                </a:solidFill>
                <a:latin typeface="Times New Roman" panose="02020603050405020304" pitchFamily="18" charset="0"/>
                <a:ea typeface="Times New Roman" panose="02020603050405020304" pitchFamily="18" charset="0"/>
              </a:rPr>
              <a:t>20 May </a:t>
            </a:r>
            <a:r>
              <a:rPr lang="en-US" sz="1400" dirty="0">
                <a:solidFill>
                  <a:srgbClr val="FF0000"/>
                </a:solidFill>
                <a:latin typeface="Times New Roman" panose="02020603050405020304" pitchFamily="18" charset="0"/>
                <a:ea typeface="Times New Roman" panose="02020603050405020304" pitchFamily="18" charset="0"/>
              </a:rPr>
              <a:t>2022</a:t>
            </a:r>
          </a:p>
          <a:p>
            <a:pPr marL="1030288" marR="117475" lvl="2" indent="-230188" algn="just">
              <a:buFont typeface="Times New Roman" pitchFamily="16" charset="0"/>
              <a:buChar char="•"/>
              <a:tabLst>
                <a:tab pos="230188" algn="l"/>
              </a:tabLst>
            </a:pPr>
            <a:r>
              <a:rPr lang="en-US" sz="1200" dirty="0" smtClean="0">
                <a:solidFill>
                  <a:srgbClr val="FF0000"/>
                </a:solidFill>
                <a:latin typeface="Times New Roman" panose="02020603050405020304" pitchFamily="18" charset="0"/>
                <a:ea typeface="Times New Roman" panose="02020603050405020304" pitchFamily="18" charset="0"/>
              </a:rPr>
              <a:t>US$500.00 </a:t>
            </a:r>
            <a:r>
              <a:rPr lang="en-US" sz="1200" dirty="0">
                <a:solidFill>
                  <a:srgbClr val="FF0000"/>
                </a:solidFill>
                <a:latin typeface="Times New Roman" panose="02020603050405020304" pitchFamily="18" charset="0"/>
                <a:ea typeface="Times New Roman" panose="02020603050405020304" pitchFamily="18" charset="0"/>
              </a:rPr>
              <a:t>(All attendees)</a:t>
            </a:r>
            <a:endParaRPr lang="en-US" sz="1600" dirty="0">
              <a:solidFill>
                <a:srgbClr val="FF0000"/>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Standard </a:t>
            </a:r>
            <a:r>
              <a:rPr lang="en-US" sz="1400" dirty="0" smtClean="0">
                <a:solidFill>
                  <a:schemeClr val="tx1"/>
                </a:solidFill>
                <a:latin typeface="Times New Roman" panose="02020603050405020304" pitchFamily="18" charset="0"/>
                <a:ea typeface="Times New Roman" panose="02020603050405020304" pitchFamily="18" charset="0"/>
              </a:rPr>
              <a:t>Registration until Friday</a:t>
            </a:r>
            <a:r>
              <a:rPr lang="en-US" sz="1400" dirty="0">
                <a:solidFill>
                  <a:schemeClr val="tx1"/>
                </a:solidFill>
                <a:latin typeface="Times New Roman" panose="02020603050405020304" pitchFamily="18" charset="0"/>
                <a:ea typeface="Times New Roman" panose="02020603050405020304" pitchFamily="18" charset="0"/>
              </a:rPr>
              <a:t>, </a:t>
            </a:r>
            <a:r>
              <a:rPr lang="en-US" sz="1400" dirty="0" smtClean="0">
                <a:solidFill>
                  <a:schemeClr val="tx1"/>
                </a:solidFill>
                <a:latin typeface="Times New Roman" panose="02020603050405020304" pitchFamily="18" charset="0"/>
                <a:ea typeface="Times New Roman" panose="02020603050405020304" pitchFamily="18" charset="0"/>
              </a:rPr>
              <a:t>24 June </a:t>
            </a:r>
            <a:r>
              <a:rPr lang="en-US" sz="1400" dirty="0">
                <a:solidFill>
                  <a:schemeClr val="tx1"/>
                </a:solidFill>
                <a:latin typeface="Times New Roman" panose="02020603050405020304" pitchFamily="18" charset="0"/>
                <a:ea typeface="Times New Roman" panose="02020603050405020304" pitchFamily="18" charset="0"/>
              </a:rPr>
              <a:t>2022</a:t>
            </a:r>
          </a:p>
          <a:p>
            <a:pPr marL="1030288" marR="117475" lvl="2" indent="-230188" algn="just">
              <a:buFont typeface="Times New Roman" pitchFamily="16" charset="0"/>
              <a:buChar char="•"/>
              <a:tabLst>
                <a:tab pos="230188" algn="l"/>
              </a:tabLst>
            </a:pPr>
            <a:r>
              <a:rPr lang="en-US" sz="1200" dirty="0" smtClean="0">
                <a:solidFill>
                  <a:schemeClr val="tx1"/>
                </a:solidFill>
                <a:latin typeface="Times New Roman" panose="02020603050405020304" pitchFamily="18" charset="0"/>
                <a:ea typeface="Times New Roman" panose="02020603050405020304" pitchFamily="18" charset="0"/>
              </a:rPr>
              <a:t>US$700.00 </a:t>
            </a:r>
            <a:r>
              <a:rPr lang="en-US" sz="1200" dirty="0">
                <a:solidFill>
                  <a:schemeClr val="tx1"/>
                </a:solidFill>
                <a:latin typeface="Times New Roman" panose="02020603050405020304" pitchFamily="18" charset="0"/>
                <a:ea typeface="Times New Roman" panose="02020603050405020304" pitchFamily="18" charset="0"/>
              </a:rPr>
              <a:t>(All attendees)</a:t>
            </a:r>
            <a:endParaRPr lang="en-US" sz="16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Late </a:t>
            </a:r>
            <a:r>
              <a:rPr lang="en-US" sz="1400" dirty="0" smtClean="0">
                <a:solidFill>
                  <a:schemeClr val="tx1"/>
                </a:solidFill>
                <a:latin typeface="Times New Roman" panose="02020603050405020304" pitchFamily="18" charset="0"/>
                <a:ea typeface="Times New Roman" panose="02020603050405020304" pitchFamily="18" charset="0"/>
              </a:rPr>
              <a:t>Registration after Friday</a:t>
            </a:r>
            <a:r>
              <a:rPr lang="en-US" sz="1400" dirty="0">
                <a:solidFill>
                  <a:schemeClr val="tx1"/>
                </a:solidFill>
                <a:latin typeface="Times New Roman" panose="02020603050405020304" pitchFamily="18" charset="0"/>
                <a:ea typeface="Times New Roman" panose="02020603050405020304" pitchFamily="18" charset="0"/>
              </a:rPr>
              <a:t>, </a:t>
            </a:r>
            <a:r>
              <a:rPr lang="en-US" sz="1400" dirty="0" smtClean="0">
                <a:solidFill>
                  <a:schemeClr val="tx1"/>
                </a:solidFill>
                <a:latin typeface="Times New Roman" panose="02020603050405020304" pitchFamily="18" charset="0"/>
                <a:ea typeface="Times New Roman" panose="02020603050405020304" pitchFamily="18" charset="0"/>
              </a:rPr>
              <a:t>24 June </a:t>
            </a:r>
            <a:r>
              <a:rPr lang="en-US" sz="1400" dirty="0">
                <a:solidFill>
                  <a:schemeClr val="tx1"/>
                </a:solidFill>
                <a:latin typeface="Times New Roman" panose="02020603050405020304" pitchFamily="18" charset="0"/>
                <a:ea typeface="Times New Roman" panose="02020603050405020304" pitchFamily="18" charset="0"/>
              </a:rPr>
              <a:t>2022</a:t>
            </a:r>
          </a:p>
          <a:p>
            <a:pPr marL="1030288" marR="117475" lvl="2" indent="-230188" algn="just">
              <a:buFont typeface="Times New Roman" pitchFamily="16" charset="0"/>
              <a:buChar char="•"/>
              <a:tabLst>
                <a:tab pos="230188" algn="l"/>
              </a:tabLst>
            </a:pPr>
            <a:r>
              <a:rPr lang="en-US" sz="1200" dirty="0" smtClean="0">
                <a:solidFill>
                  <a:schemeClr val="tx1"/>
                </a:solidFill>
                <a:latin typeface="Times New Roman" panose="02020603050405020304" pitchFamily="18" charset="0"/>
                <a:ea typeface="Times New Roman" panose="02020603050405020304" pitchFamily="18" charset="0"/>
              </a:rPr>
              <a:t>US$900.00 </a:t>
            </a:r>
            <a:r>
              <a:rPr lang="en-US" sz="1200" dirty="0">
                <a:solidFill>
                  <a:schemeClr val="tx1"/>
                </a:solidFill>
                <a:latin typeface="Times New Roman" panose="02020603050405020304" pitchFamily="18" charset="0"/>
                <a:ea typeface="Times New Roman" panose="02020603050405020304" pitchFamily="18" charset="0"/>
              </a:rPr>
              <a:t>(All attendees)</a:t>
            </a:r>
          </a:p>
          <a:p>
            <a:pPr marL="230188" marR="117475" indent="-230188" algn="just">
              <a:buFont typeface="Times New Roman" pitchFamily="16" charset="0"/>
              <a:buChar char="•"/>
              <a:tabLst>
                <a:tab pos="230188" algn="l"/>
              </a:tabLst>
            </a:pPr>
            <a:r>
              <a:rPr lang="en-US" sz="1800" dirty="0">
                <a:solidFill>
                  <a:schemeClr val="tx1"/>
                </a:solidFill>
                <a:latin typeface="Times New Roman" panose="02020603050405020304" pitchFamily="18" charset="0"/>
                <a:ea typeface="Times New Roman" panose="02020603050405020304" pitchFamily="18" charset="0"/>
              </a:rPr>
              <a:t>Cancellation policy</a:t>
            </a:r>
          </a:p>
          <a:p>
            <a:pPr marL="630238" marR="117475" lvl="1"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Until </a:t>
            </a:r>
            <a:r>
              <a:rPr lang="en-US" sz="1400" dirty="0" smtClean="0">
                <a:solidFill>
                  <a:schemeClr val="tx1"/>
                </a:solidFill>
                <a:latin typeface="Times New Roman" panose="02020603050405020304" pitchFamily="18" charset="0"/>
                <a:ea typeface="Times New Roman" panose="02020603050405020304" pitchFamily="18" charset="0"/>
              </a:rPr>
              <a:t>20 May </a:t>
            </a:r>
            <a:r>
              <a:rPr lang="en-US" sz="1400" dirty="0">
                <a:solidFill>
                  <a:schemeClr val="tx1"/>
                </a:solidFill>
                <a:latin typeface="Times New Roman" panose="02020603050405020304" pitchFamily="18" charset="0"/>
                <a:ea typeface="Times New Roman" panose="02020603050405020304" pitchFamily="18" charset="0"/>
              </a:rPr>
              <a:t>2022, cancellations will not incur a cancellation fee</a:t>
            </a:r>
          </a:p>
          <a:p>
            <a:pPr marL="630238" marR="117475" lvl="1" indent="-230188" algn="just">
              <a:buFont typeface="Times New Roman" pitchFamily="16" charset="0"/>
              <a:buChar char="•"/>
              <a:tabLst>
                <a:tab pos="230188" algn="l"/>
              </a:tabLst>
            </a:pPr>
            <a:r>
              <a:rPr lang="en-US" sz="1400" dirty="0" smtClean="0">
                <a:solidFill>
                  <a:schemeClr val="tx1"/>
                </a:solidFill>
                <a:latin typeface="Times New Roman" panose="02020603050405020304" pitchFamily="18" charset="0"/>
                <a:ea typeface="Times New Roman" panose="02020603050405020304" pitchFamily="18" charset="0"/>
              </a:rPr>
              <a:t>After 20 May </a:t>
            </a:r>
            <a:r>
              <a:rPr lang="en-US" sz="1400" dirty="0">
                <a:solidFill>
                  <a:schemeClr val="tx1"/>
                </a:solidFill>
                <a:latin typeface="Times New Roman" panose="02020603050405020304" pitchFamily="18" charset="0"/>
                <a:ea typeface="Times New Roman" panose="02020603050405020304" pitchFamily="18" charset="0"/>
              </a:rPr>
              <a:t>2022 until </a:t>
            </a:r>
            <a:r>
              <a:rPr lang="en-US" sz="1400" dirty="0" smtClean="0">
                <a:solidFill>
                  <a:schemeClr val="tx1"/>
                </a:solidFill>
                <a:latin typeface="Times New Roman" panose="02020603050405020304" pitchFamily="18" charset="0"/>
                <a:ea typeface="Times New Roman" panose="02020603050405020304" pitchFamily="18" charset="0"/>
              </a:rPr>
              <a:t>24 June </a:t>
            </a:r>
            <a:r>
              <a:rPr lang="en-US" sz="1400" dirty="0">
                <a:solidFill>
                  <a:schemeClr val="tx1"/>
                </a:solidFill>
                <a:latin typeface="Times New Roman" panose="02020603050405020304" pitchFamily="18" charset="0"/>
                <a:ea typeface="Times New Roman" panose="02020603050405020304" pitchFamily="18" charset="0"/>
              </a:rPr>
              <a:t>2022, cancellations will incur a US$150.00 cancellation fee</a:t>
            </a:r>
          </a:p>
          <a:p>
            <a:pPr marL="630238" marR="117475" lvl="1"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After </a:t>
            </a:r>
            <a:r>
              <a:rPr lang="en-US" sz="1400" dirty="0" smtClean="0">
                <a:solidFill>
                  <a:schemeClr val="tx1"/>
                </a:solidFill>
                <a:latin typeface="Times New Roman" panose="02020603050405020304" pitchFamily="18" charset="0"/>
                <a:ea typeface="Times New Roman" panose="02020603050405020304" pitchFamily="18" charset="0"/>
              </a:rPr>
              <a:t>24 June </a:t>
            </a:r>
            <a:r>
              <a:rPr lang="en-US" sz="1400" dirty="0">
                <a:solidFill>
                  <a:schemeClr val="tx1"/>
                </a:solidFill>
                <a:latin typeface="Times New Roman" panose="02020603050405020304" pitchFamily="18" charset="0"/>
                <a:ea typeface="Times New Roman" panose="02020603050405020304" pitchFamily="18" charset="0"/>
              </a:rPr>
              <a:t>2022, cancellations will not receive any refund </a:t>
            </a:r>
          </a:p>
          <a:p>
            <a:pPr marL="630238" marR="117475" lvl="1" indent="-230188" algn="just">
              <a:buFont typeface="Times New Roman" pitchFamily="16" charset="0"/>
              <a:buChar char="•"/>
              <a:tabLst>
                <a:tab pos="230188" algn="l"/>
              </a:tabLst>
            </a:pPr>
            <a:endParaRPr lang="en-GB" sz="16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dirty="0" smtClean="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95889574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27</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May 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Meeting and hotel reservation for the 2022 July Plenary (2)</a:t>
            </a:r>
            <a:endParaRPr lang="en-US" sz="2800" dirty="0">
              <a:solidFill>
                <a:srgbClr val="0070C0"/>
              </a:solidFill>
            </a:endParaRPr>
          </a:p>
        </p:txBody>
      </p:sp>
      <p:sp>
        <p:nvSpPr>
          <p:cNvPr id="10" name="Content Placeholder 2"/>
          <p:cNvSpPr>
            <a:spLocks noGrp="1"/>
          </p:cNvSpPr>
          <p:nvPr>
            <p:ph idx="1"/>
          </p:nvPr>
        </p:nvSpPr>
        <p:spPr>
          <a:xfrm>
            <a:off x="914400" y="1524000"/>
            <a:ext cx="10322984" cy="4648200"/>
          </a:xfrm>
        </p:spPr>
        <p:txBody>
          <a:bodyPr/>
          <a:lstStyle/>
          <a:p>
            <a:pPr marL="230188" marR="117475" indent="-230188" algn="just">
              <a:buFont typeface="Times New Roman" pitchFamily="16" charset="0"/>
              <a:buChar char="•"/>
              <a:tabLst>
                <a:tab pos="230188" algn="l"/>
              </a:tabLst>
            </a:pPr>
            <a:r>
              <a:rPr lang="en-US" sz="1800" spc="-5" dirty="0" smtClean="0">
                <a:cs typeface="Arial"/>
              </a:rPr>
              <a:t>Hotel reservation begins on 28 March 2022</a:t>
            </a:r>
            <a:endParaRPr lang="en-GB" sz="1600" dirty="0" smtClean="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GB" sz="1600" dirty="0">
                <a:solidFill>
                  <a:schemeClr val="tx1"/>
                </a:solidFill>
                <a:latin typeface="Times New Roman" panose="02020603050405020304" pitchFamily="18" charset="0"/>
                <a:ea typeface="Times New Roman" panose="02020603050405020304" pitchFamily="18" charset="0"/>
                <a:hlinkClick r:id="rId3"/>
              </a:rPr>
              <a:t>https://</a:t>
            </a:r>
            <a:r>
              <a:rPr lang="en-GB" sz="1600" dirty="0" smtClean="0">
                <a:solidFill>
                  <a:schemeClr val="tx1"/>
                </a:solidFill>
                <a:latin typeface="Times New Roman" panose="02020603050405020304" pitchFamily="18" charset="0"/>
                <a:ea typeface="Times New Roman" panose="02020603050405020304" pitchFamily="18" charset="0"/>
                <a:hlinkClick r:id="rId3"/>
              </a:rPr>
              <a:t>www.marriott.com/event-reservations/reservation-link.mi?id=1634749149346&amp;key=GRP&amp;app=resvlink</a:t>
            </a:r>
            <a:r>
              <a:rPr lang="en-GB" sz="1600" dirty="0" smtClean="0">
                <a:solidFill>
                  <a:schemeClr val="tx1"/>
                </a:solidFill>
                <a:latin typeface="Times New Roman" panose="02020603050405020304" pitchFamily="18" charset="0"/>
                <a:ea typeface="Times New Roman" panose="02020603050405020304" pitchFamily="18" charset="0"/>
              </a:rPr>
              <a:t> </a:t>
            </a:r>
          </a:p>
          <a:p>
            <a:pPr marL="630238" marR="117475" lvl="1" indent="-230188" algn="just">
              <a:buFont typeface="Times New Roman" pitchFamily="16" charset="0"/>
              <a:buChar char="•"/>
              <a:tabLst>
                <a:tab pos="230188" algn="l"/>
              </a:tabLst>
            </a:pPr>
            <a:r>
              <a:rPr lang="en-US" sz="1600" dirty="0" smtClean="0">
                <a:solidFill>
                  <a:schemeClr val="tx1"/>
                </a:solidFill>
                <a:latin typeface="Times New Roman" panose="02020603050405020304" pitchFamily="18" charset="0"/>
                <a:ea typeface="Times New Roman" panose="02020603050405020304" pitchFamily="18" charset="0"/>
              </a:rPr>
              <a:t>Hotel rates:</a:t>
            </a:r>
          </a:p>
          <a:p>
            <a:pPr marL="1030288" marR="117475" lvl="2" indent="-230188" algn="just">
              <a:buFont typeface="Times New Roman" pitchFamily="16" charset="0"/>
              <a:buChar char="•"/>
              <a:tabLst>
                <a:tab pos="230188" algn="l"/>
              </a:tabLst>
            </a:pPr>
            <a:r>
              <a:rPr lang="en-US" sz="1400" strike="sngStrike" dirty="0" smtClean="0">
                <a:solidFill>
                  <a:schemeClr val="tx1"/>
                </a:solidFill>
                <a:latin typeface="Times New Roman" panose="02020603050405020304" pitchFamily="18" charset="0"/>
                <a:ea typeface="Times New Roman" panose="02020603050405020304" pitchFamily="18" charset="0"/>
              </a:rPr>
              <a:t>Early </a:t>
            </a:r>
            <a:r>
              <a:rPr lang="en-US" sz="1400" strike="sngStrike" dirty="0">
                <a:solidFill>
                  <a:schemeClr val="tx1"/>
                </a:solidFill>
                <a:latin typeface="Times New Roman" panose="02020603050405020304" pitchFamily="18" charset="0"/>
                <a:ea typeface="Times New Roman" panose="02020603050405020304" pitchFamily="18" charset="0"/>
              </a:rPr>
              <a:t>Bird Rate: $250.00 Canadian per night until 5:00 PM Eastern Time Friday </a:t>
            </a:r>
            <a:r>
              <a:rPr lang="en-US" sz="1400" strike="sngStrike" dirty="0" smtClean="0">
                <a:solidFill>
                  <a:schemeClr val="tx1"/>
                </a:solidFill>
                <a:latin typeface="Times New Roman" panose="02020603050405020304" pitchFamily="18" charset="0"/>
                <a:ea typeface="Times New Roman" panose="02020603050405020304" pitchFamily="18" charset="0"/>
              </a:rPr>
              <a:t>29 April 2022</a:t>
            </a:r>
          </a:p>
          <a:p>
            <a:pPr marL="1030288" marR="117475" lvl="2" indent="-230188" algn="just">
              <a:buFont typeface="Times New Roman" pitchFamily="16" charset="0"/>
              <a:buChar char="•"/>
              <a:tabLst>
                <a:tab pos="230188" algn="l"/>
              </a:tabLst>
            </a:pPr>
            <a:r>
              <a:rPr lang="en-US" sz="1400" dirty="0" smtClean="0">
                <a:solidFill>
                  <a:srgbClr val="FF0000"/>
                </a:solidFill>
                <a:latin typeface="Times New Roman" panose="02020603050405020304" pitchFamily="18" charset="0"/>
                <a:ea typeface="Times New Roman" panose="02020603050405020304" pitchFamily="18" charset="0"/>
              </a:rPr>
              <a:t>Standard </a:t>
            </a:r>
            <a:r>
              <a:rPr lang="en-US" sz="1400" dirty="0">
                <a:solidFill>
                  <a:srgbClr val="FF0000"/>
                </a:solidFill>
                <a:latin typeface="Times New Roman" panose="02020603050405020304" pitchFamily="18" charset="0"/>
                <a:ea typeface="Times New Roman" panose="02020603050405020304" pitchFamily="18" charset="0"/>
              </a:rPr>
              <a:t>Rate: $275.00 Canadian per night until 5:00 PM Eastern Time Friday </a:t>
            </a:r>
            <a:r>
              <a:rPr lang="en-US" sz="1400" dirty="0" smtClean="0">
                <a:solidFill>
                  <a:srgbClr val="FF0000"/>
                </a:solidFill>
                <a:latin typeface="Times New Roman" panose="02020603050405020304" pitchFamily="18" charset="0"/>
                <a:ea typeface="Times New Roman" panose="02020603050405020304" pitchFamily="18" charset="0"/>
              </a:rPr>
              <a:t>10 June 2022</a:t>
            </a:r>
            <a:endParaRPr lang="en-US" sz="1400" dirty="0">
              <a:solidFill>
                <a:srgbClr val="FF0000"/>
              </a:solidFill>
              <a:latin typeface="Times New Roman" panose="02020603050405020304" pitchFamily="18" charset="0"/>
              <a:ea typeface="Times New Roman" panose="02020603050405020304" pitchFamily="18" charset="0"/>
            </a:endParaRPr>
          </a:p>
          <a:p>
            <a:pPr marL="1030288" marR="117475" lvl="2"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Group Rate covers all guest sleeping room costs, including internet access and service fees, but is exclusive of applicable sales/room tax, currently 3.5% (lodging tax), 5% (GST) and 9.975% (PST).</a:t>
            </a:r>
            <a:endParaRPr lang="en-GB" sz="1400" dirty="0" smtClean="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dirty="0" smtClean="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74749716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28</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May </a:t>
            </a:r>
            <a:r>
              <a:rPr lang="en-US" dirty="0"/>
              <a:t>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Any other business</a:t>
            </a: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Anything?</a:t>
            </a:r>
            <a:endParaRPr lang="en-US" sz="160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40040781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29</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May </a:t>
            </a:r>
            <a:r>
              <a:rPr lang="en-US" dirty="0"/>
              <a:t>2022</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Adjourn</a:t>
            </a:r>
            <a:endParaRPr lang="en-US" sz="2800" dirty="0">
              <a:solidFill>
                <a:srgbClr val="0070C0"/>
              </a:solidFill>
            </a:endParaRP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Attendance today </a:t>
            </a:r>
          </a:p>
          <a:p>
            <a:pPr marL="630238" marR="117475" lvl="1" indent="-230188" algn="just">
              <a:buFont typeface="Times New Roman" pitchFamily="16" charset="0"/>
              <a:buChar char="•"/>
              <a:tabLst>
                <a:tab pos="230188" algn="l"/>
              </a:tabLst>
            </a:pPr>
            <a:r>
              <a:rPr lang="en-US" sz="1600" spc="-5" dirty="0">
                <a:solidFill>
                  <a:srgbClr val="FF0000"/>
                </a:solidFill>
                <a:latin typeface="+mj-lt"/>
                <a:cs typeface="Arial"/>
              </a:rPr>
              <a:t>On-line: </a:t>
            </a:r>
            <a:r>
              <a:rPr lang="en-US" sz="1600" spc="-5" dirty="0" smtClean="0">
                <a:solidFill>
                  <a:srgbClr val="FF0000"/>
                </a:solidFill>
                <a:latin typeface="+mj-lt"/>
                <a:cs typeface="Arial"/>
              </a:rPr>
              <a:t> </a:t>
            </a:r>
            <a:endParaRPr lang="en-US" sz="1600" spc="-5" dirty="0">
              <a:solidFill>
                <a:srgbClr val="FF0000"/>
              </a:solidFill>
              <a:latin typeface="+mj-lt"/>
              <a:cs typeface="Arial"/>
            </a:endParaRPr>
          </a:p>
          <a:p>
            <a:pPr marL="630238" marR="117475" lvl="1" indent="-230188" algn="just">
              <a:buFont typeface="Times New Roman" pitchFamily="16" charset="0"/>
              <a:buChar char="•"/>
              <a:tabLst>
                <a:tab pos="230188" algn="l"/>
              </a:tabLst>
            </a:pPr>
            <a:r>
              <a:rPr lang="en-US" sz="1600" spc="-5" dirty="0" smtClean="0">
                <a:solidFill>
                  <a:srgbClr val="FF0000"/>
                </a:solidFill>
                <a:latin typeface="+mj-lt"/>
                <a:cs typeface="Arial"/>
              </a:rPr>
              <a:t>Voters:  </a:t>
            </a:r>
            <a:endParaRPr lang="en-US" sz="1600" spc="-5" dirty="0">
              <a:solidFill>
                <a:srgbClr val="FF0000"/>
              </a:solidFill>
              <a:latin typeface="+mj-lt"/>
              <a:cs typeface="Arial"/>
            </a:endParaRPr>
          </a:p>
          <a:p>
            <a:pPr marL="230188" marR="117475" indent="-230188" algn="just">
              <a:spcBef>
                <a:spcPts val="1200"/>
              </a:spcBef>
              <a:buFont typeface="Times New Roman" pitchFamily="16" charset="0"/>
              <a:buChar char="•"/>
              <a:tabLst>
                <a:tab pos="230188" algn="l"/>
              </a:tabLst>
            </a:pPr>
            <a:r>
              <a:rPr lang="en-US" sz="1800" spc="-5" dirty="0">
                <a:cs typeface="Arial"/>
              </a:rPr>
              <a:t>Next 802.18 interim/plenary</a:t>
            </a:r>
          </a:p>
          <a:p>
            <a:pPr marL="630238" marR="117475" lvl="1" indent="-230188" algn="just">
              <a:buFont typeface="Times New Roman" pitchFamily="16" charset="0"/>
              <a:buChar char="•"/>
              <a:tabLst>
                <a:tab pos="230188" algn="l"/>
              </a:tabLst>
            </a:pPr>
            <a:r>
              <a:rPr lang="en-US" sz="1600" spc="-5" dirty="0" smtClean="0">
                <a:cs typeface="Arial"/>
              </a:rPr>
              <a:t>2022 July Plenary from 10 July 2022 to 15 July 2022</a:t>
            </a:r>
          </a:p>
          <a:p>
            <a:pPr marL="1030288" marR="117475" lvl="2" indent="-230188" algn="just">
              <a:buFont typeface="Times New Roman" pitchFamily="16" charset="0"/>
              <a:buChar char="•"/>
              <a:tabLst>
                <a:tab pos="230188" algn="l"/>
              </a:tabLst>
            </a:pPr>
            <a:r>
              <a:rPr lang="en-US" sz="1400" spc="-5" dirty="0" smtClean="0">
                <a:cs typeface="Arial"/>
              </a:rPr>
              <a:t>Tentative meeting slots (subject to 802 EC confirmation):  Tuesday AM2 </a:t>
            </a:r>
            <a:r>
              <a:rPr lang="en-US" sz="1400" spc="-5" smtClean="0">
                <a:cs typeface="Arial"/>
              </a:rPr>
              <a:t>and Thursday AM1</a:t>
            </a:r>
            <a:endParaRPr lang="en-US" sz="1400" spc="-5" dirty="0">
              <a:cs typeface="Arial"/>
            </a:endParaRPr>
          </a:p>
          <a:p>
            <a:pPr marL="230188" marR="117475" indent="-230188" algn="just">
              <a:spcBef>
                <a:spcPts val="1200"/>
              </a:spcBef>
              <a:buFont typeface="Times New Roman" pitchFamily="16" charset="0"/>
              <a:buChar char="•"/>
              <a:tabLst>
                <a:tab pos="230188" algn="l"/>
              </a:tabLst>
            </a:pPr>
            <a:r>
              <a:rPr lang="en-US" sz="1800" spc="-5" dirty="0" smtClean="0">
                <a:cs typeface="Arial"/>
              </a:rPr>
              <a:t>Next weekly teleconference</a:t>
            </a:r>
            <a:r>
              <a:rPr lang="en-US" sz="1800" spc="-5" dirty="0">
                <a:cs typeface="Arial"/>
              </a:rPr>
              <a:t>:</a:t>
            </a:r>
          </a:p>
          <a:p>
            <a:pPr marL="630238" marR="117475" lvl="1" indent="-230188" algn="just">
              <a:buFont typeface="Times New Roman" pitchFamily="16" charset="0"/>
              <a:buChar char="•"/>
              <a:tabLst>
                <a:tab pos="230188" algn="l"/>
              </a:tabLst>
            </a:pPr>
            <a:r>
              <a:rPr lang="en-US" sz="1600" spc="-5" dirty="0">
                <a:cs typeface="Arial"/>
              </a:rPr>
              <a:t>15:00 ET to 15:55 ET, Thursday, 26 May 2022</a:t>
            </a:r>
          </a:p>
          <a:p>
            <a:pPr marL="630238" marR="117475" lvl="1" indent="-230188" algn="just">
              <a:buFont typeface="Times New Roman" pitchFamily="16" charset="0"/>
              <a:buChar char="•"/>
              <a:tabLst>
                <a:tab pos="230188" algn="l"/>
              </a:tabLst>
            </a:pPr>
            <a:r>
              <a:rPr lang="en-US" sz="1600" spc="-5" dirty="0">
                <a:cs typeface="Arial" panose="020B0604020202020204" pitchFamily="34" charset="0"/>
              </a:rPr>
              <a:t>Weekly teleconference calls till 22 September 2022, were approved and announced at the end of the November 2021 plenary. </a:t>
            </a:r>
            <a:endParaRPr lang="en-US" sz="1600" spc="-5" dirty="0" smtClean="0">
              <a:cs typeface="Arial" panose="020B0604020202020204" pitchFamily="34" charset="0"/>
            </a:endParaRPr>
          </a:p>
          <a:p>
            <a:pPr marL="630238" marR="117475" lvl="1" indent="-230188" algn="just">
              <a:buFont typeface="Times New Roman" pitchFamily="16" charset="0"/>
              <a:buChar char="•"/>
              <a:tabLst>
                <a:tab pos="230188" algn="l"/>
              </a:tabLst>
            </a:pPr>
            <a:r>
              <a:rPr lang="en-US" sz="1600" dirty="0" smtClean="0">
                <a:solidFill>
                  <a:srgbClr val="FF0000"/>
                </a:solidFill>
                <a:cs typeface="Arial" panose="020B0604020202020204" pitchFamily="34" charset="0"/>
              </a:rPr>
              <a:t>Call </a:t>
            </a:r>
            <a:r>
              <a:rPr lang="en-US" sz="1600" dirty="0">
                <a:solidFill>
                  <a:srgbClr val="FF0000"/>
                </a:solidFill>
                <a:cs typeface="Arial" panose="020B0604020202020204" pitchFamily="34" charset="0"/>
              </a:rPr>
              <a:t>in info is available at </a:t>
            </a:r>
            <a:r>
              <a:rPr lang="en-US" sz="1600" dirty="0" smtClean="0">
                <a:solidFill>
                  <a:srgbClr val="FF0000"/>
                </a:solidFill>
                <a:cs typeface="Arial" panose="020B0604020202020204" pitchFamily="34" charset="0"/>
                <a:hlinkClick r:id="rId3"/>
              </a:rPr>
              <a:t>18-16/0038r21</a:t>
            </a:r>
            <a:r>
              <a:rPr lang="en-US" sz="1600" dirty="0" smtClean="0">
                <a:solidFill>
                  <a:srgbClr val="FF0000"/>
                </a:solidFill>
                <a:cs typeface="Arial" panose="020B0604020202020204" pitchFamily="34" charset="0"/>
              </a:rPr>
              <a:t> (UPDATED!).</a:t>
            </a:r>
            <a:endParaRPr lang="en-US" sz="1400" b="1" spc="-5" dirty="0">
              <a:solidFill>
                <a:srgbClr val="FF0000"/>
              </a:solidFill>
              <a:cs typeface="Arial"/>
            </a:endParaRPr>
          </a:p>
          <a:p>
            <a:pPr marL="230188" marR="117475" indent="-230188" algn="just">
              <a:spcBef>
                <a:spcPts val="1200"/>
              </a:spcBef>
              <a:buFont typeface="Times New Roman" pitchFamily="16" charset="0"/>
              <a:buChar char="•"/>
              <a:tabLst>
                <a:tab pos="230188" algn="l"/>
              </a:tabLst>
            </a:pPr>
            <a:r>
              <a:rPr lang="en-US" sz="1800" spc="-5" dirty="0" smtClean="0">
                <a:latin typeface="+mj-lt"/>
                <a:cs typeface="Arial"/>
              </a:rPr>
              <a:t>Adjourn:</a:t>
            </a:r>
            <a:endParaRPr lang="en-US" sz="1800" spc="-5" dirty="0">
              <a:latin typeface="+mj-lt"/>
              <a:cs typeface="Arial"/>
            </a:endParaRPr>
          </a:p>
          <a:p>
            <a:pPr marL="630238" marR="117475" lvl="1" indent="-230188" algn="just">
              <a:spcBef>
                <a:spcPts val="600"/>
              </a:spcBef>
              <a:buFont typeface="Times New Roman" pitchFamily="16" charset="0"/>
              <a:buChar char="•"/>
              <a:tabLst>
                <a:tab pos="230188" algn="l"/>
              </a:tabLst>
            </a:pPr>
            <a:r>
              <a:rPr lang="en-US" sz="1600" spc="-5" dirty="0">
                <a:latin typeface="+mj-lt"/>
                <a:cs typeface="Arial"/>
              </a:rPr>
              <a:t>Any objection to </a:t>
            </a:r>
            <a:r>
              <a:rPr lang="en-US" sz="1600" spc="-5" dirty="0" smtClean="0">
                <a:latin typeface="+mj-lt"/>
                <a:cs typeface="Arial"/>
              </a:rPr>
              <a:t>adjourn?</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spc="-5" dirty="0" smtClean="0">
                <a:latin typeface="+mj-lt"/>
                <a:cs typeface="Arial"/>
              </a:rPr>
              <a:t>Adjourn at  </a:t>
            </a:r>
            <a:endParaRPr lang="en-US" sz="1400" spc="-5" dirty="0">
              <a:solidFill>
                <a:srgbClr val="FF0000"/>
              </a:solidFill>
              <a:latin typeface="Arial"/>
              <a:cs typeface="Arial"/>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51970748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90600" y="336550"/>
            <a:ext cx="2211387" cy="273050"/>
          </a:xfrm>
          <a:noFill/>
        </p:spPr>
        <p:txBody>
          <a:bodyPr/>
          <a:lstStyle/>
          <a:p>
            <a:r>
              <a:rPr lang="en-US" dirty="0" smtClean="0"/>
              <a:t>May </a:t>
            </a:r>
            <a:r>
              <a:rPr lang="en-US" dirty="0"/>
              <a:t>2022</a:t>
            </a:r>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Meeting called to order</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3</a:t>
            </a:fld>
            <a:endParaRPr lang="en-US" dirty="0"/>
          </a:p>
        </p:txBody>
      </p:sp>
      <p:sp>
        <p:nvSpPr>
          <p:cNvPr id="8" name="Rectangle 4"/>
          <p:cNvSpPr>
            <a:spLocks noChangeArrowheads="1"/>
          </p:cNvSpPr>
          <p:nvPr/>
        </p:nvSpPr>
        <p:spPr bwMode="auto">
          <a:xfrm>
            <a:off x="914400" y="16764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Officers for the RR-TAG / IEEE 802.18:				</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Chair:  Edward Au (Huawei)</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Co-Vice-chairs:  Al Petrick (Skyworks Solutions) and Stuart Kerry (OK-Brit / Self</a:t>
            </a:r>
            <a:r>
              <a:rPr lang="en-US" altLang="en-US" sz="1600" dirty="0" smtClean="0">
                <a:solidFill>
                  <a:schemeClr val="tx1"/>
                </a:solidFill>
                <a:latin typeface="+mj-lt"/>
                <a:cs typeface="Arial" panose="020B0604020202020204" pitchFamily="34" charset="0"/>
              </a:rPr>
              <a:t>)</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a:t>
            </a:r>
            <a:r>
              <a:rPr lang="en-US" altLang="en-US" sz="1600" dirty="0" smtClean="0">
                <a:solidFill>
                  <a:schemeClr val="tx1"/>
                </a:solidFill>
                <a:latin typeface="+mj-lt"/>
                <a:cs typeface="Arial" panose="020B0604020202020204" pitchFamily="34" charset="0"/>
              </a:rPr>
              <a:t> Secretary:  Amelia </a:t>
            </a:r>
            <a:r>
              <a:rPr lang="en-US" altLang="en-US" sz="1600" dirty="0" err="1" smtClean="0">
                <a:solidFill>
                  <a:schemeClr val="tx1"/>
                </a:solidFill>
                <a:latin typeface="+mj-lt"/>
                <a:cs typeface="Arial" panose="020B0604020202020204" pitchFamily="34" charset="0"/>
              </a:rPr>
              <a:t>Andersdotter</a:t>
            </a:r>
            <a:r>
              <a:rPr lang="en-US" altLang="en-US" sz="1600" dirty="0" smtClean="0">
                <a:solidFill>
                  <a:schemeClr val="tx1"/>
                </a:solidFill>
                <a:latin typeface="+mj-lt"/>
                <a:cs typeface="Arial" panose="020B0604020202020204" pitchFamily="34" charset="0"/>
              </a:rPr>
              <a:t> (Sky UK Group)</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a:t>
            </a:r>
            <a:r>
              <a:rPr lang="en-US" altLang="en-US" sz="1600" dirty="0" smtClean="0">
                <a:solidFill>
                  <a:schemeClr val="tx1"/>
                </a:solidFill>
                <a:latin typeface="+mj-lt"/>
                <a:cs typeface="Arial" panose="020B0604020202020204" pitchFamily="34" charset="0"/>
              </a:rPr>
              <a:t> IEEE SA Program Manager:  Jodi </a:t>
            </a:r>
            <a:r>
              <a:rPr lang="en-US" altLang="en-US" sz="1600" dirty="0" err="1" smtClean="0">
                <a:solidFill>
                  <a:schemeClr val="tx1"/>
                </a:solidFill>
                <a:latin typeface="+mj-lt"/>
                <a:cs typeface="Arial" panose="020B0604020202020204" pitchFamily="34" charset="0"/>
              </a:rPr>
              <a:t>Haasz</a:t>
            </a:r>
            <a:r>
              <a:rPr lang="en-US" altLang="en-US" sz="1600" dirty="0" smtClean="0">
                <a:solidFill>
                  <a:schemeClr val="tx1"/>
                </a:solidFill>
                <a:latin typeface="+mj-lt"/>
                <a:cs typeface="Arial" panose="020B0604020202020204" pitchFamily="34" charset="0"/>
              </a:rPr>
              <a:t> (IEEE SA)</a:t>
            </a:r>
            <a:endParaRPr lang="en-US" altLang="en-US" sz="1800" b="1" dirty="0">
              <a:solidFill>
                <a:schemeClr val="tx1"/>
              </a:solidFill>
              <a:latin typeface="+mj-lt"/>
              <a:cs typeface="Arial" panose="020B0604020202020204" pitchFamily="34" charset="0"/>
            </a:endParaRP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Membership</a:t>
            </a:r>
            <a:endParaRPr lang="en-US" altLang="en-US" sz="1800" b="1" dirty="0">
              <a:solidFill>
                <a:srgbClr val="FF0000"/>
              </a:solidFill>
              <a:latin typeface="+mj-lt"/>
              <a:cs typeface="Arial" panose="020B0604020202020204" pitchFamily="34" charset="0"/>
            </a:endParaRP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Voters:  46 (8 on LMSC) </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Nearly Voters:  2</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Aspirant members:  </a:t>
            </a:r>
            <a:r>
              <a:rPr lang="en-US" altLang="en-US" sz="1600" dirty="0" smtClean="0">
                <a:solidFill>
                  <a:schemeClr val="tx1"/>
                </a:solidFill>
                <a:latin typeface="+mj-lt"/>
                <a:cs typeface="Arial" panose="020B0604020202020204" pitchFamily="34" charset="0"/>
              </a:rPr>
              <a:t>3</a:t>
            </a:r>
          </a:p>
          <a:p>
            <a:pPr marL="285750" indent="-285750">
              <a:spcBef>
                <a:spcPts val="1800"/>
              </a:spcBef>
              <a:spcAft>
                <a:spcPts val="0"/>
              </a:spcAft>
              <a:buFont typeface="Arial" panose="020B0604020202020204" pitchFamily="34" charset="0"/>
              <a:buChar char="•"/>
              <a:defRPr/>
            </a:pPr>
            <a:r>
              <a:rPr lang="en-US" altLang="en-US" sz="1800" b="1" dirty="0" smtClean="0">
                <a:solidFill>
                  <a:schemeClr val="tx1"/>
                </a:solidFill>
                <a:cs typeface="Arial" panose="020B0604020202020204" pitchFamily="34" charset="0"/>
                <a:hlinkClick r:id="rId3"/>
              </a:rPr>
              <a:t>802.18 Voters list</a:t>
            </a:r>
            <a:endParaRPr lang="en-US" altLang="en-US" sz="1800" b="1" dirty="0" smtClean="0">
              <a:solidFill>
                <a:schemeClr val="tx1"/>
              </a:solidFill>
              <a:cs typeface="Arial" panose="020B0604020202020204" pitchFamily="34" charset="0"/>
            </a:endParaRPr>
          </a:p>
          <a:p>
            <a:pPr marL="285750" indent="-285750">
              <a:spcBef>
                <a:spcPts val="1800"/>
              </a:spcBef>
              <a:spcAft>
                <a:spcPts val="0"/>
              </a:spcAft>
              <a:buFont typeface="Arial" panose="020B0604020202020204" pitchFamily="34" charset="0"/>
              <a:buChar char="•"/>
              <a:defRPr/>
            </a:pPr>
            <a:r>
              <a:rPr lang="en-US" altLang="en-US" sz="1800" b="1" dirty="0" smtClean="0">
                <a:solidFill>
                  <a:schemeClr val="tx1"/>
                </a:solidFill>
                <a:cs typeface="Arial" panose="020B0604020202020204" pitchFamily="34" charset="0"/>
              </a:rPr>
              <a:t>RR-TAG Policies and Procedures</a:t>
            </a:r>
            <a:endParaRPr lang="en-US" altLang="en-US" sz="1800" b="1" dirty="0">
              <a:solidFill>
                <a:srgbClr val="FF0000"/>
              </a:solidFill>
              <a:cs typeface="Arial" panose="020B0604020202020204" pitchFamily="34" charset="0"/>
            </a:endParaRPr>
          </a:p>
          <a:p>
            <a:pPr marL="285750">
              <a:spcBef>
                <a:spcPts val="300"/>
              </a:spcBef>
              <a:spcAft>
                <a:spcPts val="0"/>
              </a:spcAft>
              <a:buFont typeface="Arial" panose="020B0604020202020204" pitchFamily="34" charset="0"/>
              <a:buChar char="•"/>
              <a:defRPr/>
            </a:pPr>
            <a:r>
              <a:rPr lang="en-US" altLang="en-US" sz="1800" dirty="0">
                <a:solidFill>
                  <a:schemeClr val="tx1"/>
                </a:solidFill>
                <a:cs typeface="Arial" panose="020B0604020202020204" pitchFamily="34" charset="0"/>
              </a:rPr>
              <a:t>  </a:t>
            </a:r>
            <a:r>
              <a:rPr lang="en-US" altLang="en-US" sz="1600" dirty="0" smtClean="0">
                <a:solidFill>
                  <a:schemeClr val="tx1"/>
                </a:solidFill>
                <a:cs typeface="Arial" panose="020B0604020202020204" pitchFamily="34" charset="0"/>
                <a:hlinkClick r:id="rId4"/>
              </a:rPr>
              <a:t>802 LMSC WG P&amp;P</a:t>
            </a:r>
            <a:endParaRPr lang="en-US" altLang="en-US" sz="1600" dirty="0">
              <a:solidFill>
                <a:schemeClr val="tx1"/>
              </a:solidFill>
              <a:cs typeface="Arial" panose="020B0604020202020204" pitchFamily="34" charset="0"/>
            </a:endParaRPr>
          </a:p>
          <a:p>
            <a:pPr marL="285750" indent="-285750">
              <a:spcBef>
                <a:spcPts val="1800"/>
              </a:spcBef>
              <a:spcAft>
                <a:spcPts val="0"/>
              </a:spcAft>
              <a:buFont typeface="Arial" panose="020B0604020202020204" pitchFamily="34" charset="0"/>
              <a:buChar char="•"/>
              <a:defRPr/>
            </a:pPr>
            <a:endParaRPr lang="en-US" altLang="en-US" sz="1800" b="1" dirty="0">
              <a:solidFill>
                <a:schemeClr val="tx1"/>
              </a:solidFill>
              <a:cs typeface="Arial" panose="020B0604020202020204" pitchFamily="34" charset="0"/>
            </a:endParaRPr>
          </a:p>
        </p:txBody>
      </p:sp>
      <p:pic>
        <p:nvPicPr>
          <p:cNvPr id="4" name="Picture 3"/>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480686226"/>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90600" y="336550"/>
            <a:ext cx="2211387" cy="273050"/>
          </a:xfrm>
          <a:noFill/>
        </p:spPr>
        <p:txBody>
          <a:bodyPr/>
          <a:lstStyle/>
          <a:p>
            <a:r>
              <a:rPr lang="en-US" dirty="0" smtClean="0"/>
              <a:t>May </a:t>
            </a:r>
            <a:r>
              <a:rPr lang="en-US" dirty="0"/>
              <a:t>2022</a:t>
            </a:r>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IEEE 802 required notices</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4</a:t>
            </a:fld>
            <a:endParaRPr lang="en-US" dirty="0"/>
          </a:p>
        </p:txBody>
      </p:sp>
      <p:sp>
        <p:nvSpPr>
          <p:cNvPr id="8" name="Rectangle 4"/>
          <p:cNvSpPr>
            <a:spLocks noChangeArrowheads="1"/>
          </p:cNvSpPr>
          <p:nvPr/>
        </p:nvSpPr>
        <p:spPr bwMode="auto">
          <a:xfrm>
            <a:off x="914400" y="16002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Bef>
                <a:spcPts val="6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Affiliation:  </a:t>
            </a:r>
            <a:r>
              <a:rPr lang="en-US" altLang="en-US" sz="1800" b="1" dirty="0">
                <a:solidFill>
                  <a:schemeClr val="tx1"/>
                </a:solidFill>
                <a:latin typeface="+mj-lt"/>
                <a:cs typeface="Arial" panose="020B0604020202020204" pitchFamily="34" charset="0"/>
                <a:hlinkClick r:id="rId3"/>
              </a:rPr>
              <a:t>https://standards.ieee.org/faqs/affiliation/</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a:t>
            </a:r>
            <a:r>
              <a:rPr lang="en-US" altLang="en-US" sz="1600" i="1" dirty="0">
                <a:solidFill>
                  <a:srgbClr val="FF0000"/>
                </a:solidFill>
                <a:latin typeface="+mj-lt"/>
                <a:cs typeface="Arial" panose="020B0604020202020204" pitchFamily="34" charset="0"/>
              </a:rPr>
              <a:t>Be sure to announce your name, affiliation, </a:t>
            </a:r>
            <a:r>
              <a:rPr lang="en-US" altLang="en-US" sz="1600" i="1" dirty="0" smtClean="0">
                <a:solidFill>
                  <a:srgbClr val="FF0000"/>
                </a:solidFill>
                <a:latin typeface="+mj-lt"/>
                <a:cs typeface="Arial" panose="020B0604020202020204" pitchFamily="34" charset="0"/>
              </a:rPr>
              <a:t>employer, </a:t>
            </a:r>
            <a:r>
              <a:rPr lang="en-US" altLang="en-US" sz="1600" i="1" dirty="0">
                <a:solidFill>
                  <a:srgbClr val="FF0000"/>
                </a:solidFill>
                <a:latin typeface="+mj-lt"/>
                <a:cs typeface="Arial" panose="020B0604020202020204" pitchFamily="34" charset="0"/>
              </a:rPr>
              <a:t>and clients the first time you speak</a:t>
            </a:r>
            <a:r>
              <a:rPr lang="en-US" altLang="en-US" sz="1600" i="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Anti-Trust:  </a:t>
            </a:r>
            <a:r>
              <a:rPr lang="en-US" altLang="en-US" sz="1800" b="1" dirty="0">
                <a:solidFill>
                  <a:schemeClr val="tx1"/>
                </a:solidFill>
                <a:latin typeface="+mj-lt"/>
                <a:cs typeface="Arial" panose="020B0604020202020204" pitchFamily="34" charset="0"/>
                <a:hlinkClick r:id="rId4"/>
              </a:rPr>
              <a:t>https://standards.ieee.org/wp-content/uploads/2022/02/antitrust.pdf</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802 WG Policies and Procedures:  </a:t>
            </a:r>
            <a:r>
              <a:rPr lang="en-US" altLang="en-US" sz="1800" b="1" dirty="0">
                <a:solidFill>
                  <a:schemeClr val="tx1"/>
                </a:solidFill>
                <a:latin typeface="+mj-lt"/>
                <a:cs typeface="Arial" panose="020B0604020202020204" pitchFamily="34" charset="0"/>
                <a:hlinkClick r:id="rId5"/>
              </a:rPr>
              <a:t>http://www.ieee802.org/devdocs.shtml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Patent &amp; administration:  </a:t>
            </a:r>
            <a:r>
              <a:rPr lang="en-US" altLang="en-US" sz="1800" b="1" dirty="0">
                <a:solidFill>
                  <a:schemeClr val="tx1"/>
                </a:solidFill>
                <a:latin typeface="+mj-lt"/>
                <a:cs typeface="Arial" panose="020B0604020202020204" pitchFamily="34" charset="0"/>
                <a:hlinkClick r:id="rId6"/>
              </a:rPr>
              <a:t>https://standards.ieee.org/about/sasb/patcom/materials.html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Copyright notice:  </a:t>
            </a:r>
            <a:r>
              <a:rPr lang="en-US" altLang="en-US" sz="1800" b="1" dirty="0">
                <a:solidFill>
                  <a:schemeClr val="tx1"/>
                </a:solidFill>
                <a:latin typeface="+mj-lt"/>
                <a:cs typeface="Arial" panose="020B0604020202020204" pitchFamily="34" charset="0"/>
                <a:hlinkClick r:id="rId7"/>
              </a:rPr>
              <a:t>https://standards.ieee.org/faqs/copyrights/#1</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Call for essential patents &amp; copyright notice: the RR-TAG does not do standards, though all should be aware.</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SA Standards Board Operations Manual:  </a:t>
            </a:r>
            <a:r>
              <a:rPr lang="en-US" altLang="en-US" sz="1800" b="1" dirty="0">
                <a:solidFill>
                  <a:schemeClr val="tx1"/>
                </a:solidFill>
                <a:latin typeface="+mj-lt"/>
                <a:cs typeface="Arial" panose="020B0604020202020204" pitchFamily="34" charset="0"/>
                <a:hlinkClick r:id="rId8"/>
              </a:rPr>
              <a:t>https://standards.ieee.org/about/policies/opman/</a:t>
            </a:r>
            <a:r>
              <a:rPr lang="en-US" altLang="en-US" sz="1800" b="1" dirty="0">
                <a:solidFill>
                  <a:schemeClr val="tx1"/>
                </a:solidFill>
                <a:latin typeface="+mj-lt"/>
                <a:cs typeface="Arial" panose="020B0604020202020204" pitchFamily="34" charset="0"/>
              </a:rPr>
              <a:t> </a:t>
            </a:r>
          </a:p>
          <a:p>
            <a:pPr marL="285750" indent="-285750">
              <a:spcAft>
                <a:spcPts val="0"/>
              </a:spcAft>
              <a:buFont typeface="Arial" panose="020B0604020202020204" pitchFamily="34" charset="0"/>
              <a:buChar char="•"/>
              <a:defRPr/>
            </a:pPr>
            <a:endParaRPr lang="en-US" altLang="en-US" sz="1800" b="1" dirty="0">
              <a:solidFill>
                <a:schemeClr val="tx1"/>
              </a:solidFill>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9"/>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261657145"/>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90600" y="336550"/>
            <a:ext cx="2211387" cy="273050"/>
          </a:xfrm>
          <a:noFill/>
        </p:spPr>
        <p:txBody>
          <a:bodyPr/>
          <a:lstStyle/>
          <a:p>
            <a:r>
              <a:rPr lang="en-US" dirty="0" smtClean="0"/>
              <a:t>May 2022</a:t>
            </a:r>
            <a:endParaRPr lang="en-US"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Other Guidelines for IEEE WG Meetings</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5</a:t>
            </a:fld>
            <a:endParaRPr lang="en-US" dirty="0"/>
          </a:p>
        </p:txBody>
      </p:sp>
      <p:sp>
        <p:nvSpPr>
          <p:cNvPr id="8" name="Rectangle 4"/>
          <p:cNvSpPr>
            <a:spLocks noChangeArrowheads="1"/>
          </p:cNvSpPr>
          <p:nvPr/>
        </p:nvSpPr>
        <p:spPr bwMode="auto">
          <a:xfrm>
            <a:off x="914400" y="1676400"/>
            <a:ext cx="10367426"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All IEEE SA standards meetings shall be conducted in compliance with all applicable laws, including antitrust and competition laws.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interpretation, validity, or essentiality of patents/patent claims.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specific license rates, terms, or conditions.</a:t>
            </a:r>
          </a:p>
          <a:p>
            <a:pPr lvl="2">
              <a:lnSpc>
                <a:spcPct val="125000"/>
              </a:lnSpc>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Relative costs of different technical approaches that include relative costs of patent licensing terms may be discussed in standards development meetings. </a:t>
            </a:r>
          </a:p>
          <a:p>
            <a:pPr lvl="3">
              <a:lnSpc>
                <a:spcPct val="125000"/>
              </a:lnSpc>
              <a:spcAft>
                <a:spcPts val="0"/>
              </a:spcAft>
              <a:buFont typeface="Arial" panose="020B0604020202020204" pitchFamily="34" charset="0"/>
              <a:buChar char="•"/>
              <a:defRPr/>
            </a:pPr>
            <a:r>
              <a:rPr lang="en-GB" altLang="en-US" sz="1600" b="1" dirty="0">
                <a:solidFill>
                  <a:schemeClr val="tx1"/>
                </a:solidFill>
                <a:latin typeface="+mj-lt"/>
                <a:cs typeface="Arial" panose="020B0604020202020204" pitchFamily="34" charset="0"/>
              </a:rPr>
              <a:t>Technical considerations remain the primary focus</a:t>
            </a:r>
            <a:endParaRPr lang="en-US" altLang="en-US" sz="1600" b="1" dirty="0">
              <a:solidFill>
                <a:schemeClr val="tx1"/>
              </a:solidFill>
              <a:latin typeface="+mj-lt"/>
              <a:cs typeface="Arial" panose="020B0604020202020204" pitchFamily="34" charset="0"/>
            </a:endParaRP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or engage in the fixing of product prices, allocation of customers, or division of sales markets.</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status or substance of ongoing or threatened litigation.</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be silent if inappropriate topics are discussed. </a:t>
            </a:r>
            <a:r>
              <a:rPr lang="en-US" altLang="en-US" sz="1600" b="1" u="sng" dirty="0">
                <a:solidFill>
                  <a:schemeClr val="tx1"/>
                </a:solidFill>
                <a:latin typeface="+mj-lt"/>
                <a:cs typeface="Arial" panose="020B0604020202020204" pitchFamily="34" charset="0"/>
              </a:rPr>
              <a:t>Formally object to the discussion immediately.</a:t>
            </a:r>
          </a:p>
          <a:p>
            <a:pPr algn="ctr">
              <a:lnSpc>
                <a:spcPct val="80000"/>
              </a:lnSpc>
              <a:spcAft>
                <a:spcPts val="0"/>
              </a:spcAft>
              <a:buFont typeface="Monotype Sorts"/>
              <a:buNone/>
              <a:defRPr/>
            </a:pPr>
            <a:r>
              <a:rPr lang="en-US" altLang="en-US" sz="1800" b="1" dirty="0">
                <a:solidFill>
                  <a:schemeClr val="tx1"/>
                </a:solidFill>
                <a:latin typeface="+mj-lt"/>
                <a:cs typeface="Calibri" panose="020F0502020204030204" pitchFamily="34" charset="0"/>
              </a:rPr>
              <a:t>---------------------------------------------------------------   </a:t>
            </a: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For more details, see </a:t>
            </a:r>
            <a:r>
              <a:rPr lang="en-US" altLang="en-US" sz="1600" b="1" i="1" dirty="0">
                <a:solidFill>
                  <a:schemeClr val="tx1"/>
                </a:solidFill>
                <a:latin typeface="+mj-lt"/>
                <a:cs typeface="Arial" panose="020B0604020202020204" pitchFamily="34" charset="0"/>
              </a:rPr>
              <a:t>IEEE SA Standards Board Operations Manual</a:t>
            </a:r>
            <a:r>
              <a:rPr lang="en-US" altLang="en-US" sz="1600" b="1" dirty="0">
                <a:solidFill>
                  <a:schemeClr val="tx1"/>
                </a:solidFill>
                <a:latin typeface="+mj-lt"/>
                <a:cs typeface="Arial" panose="020B0604020202020204" pitchFamily="34" charset="0"/>
              </a:rPr>
              <a:t>, clause 5.3.10 and </a:t>
            </a:r>
            <a:r>
              <a:rPr lang="en-US" altLang="en-US" sz="1600" b="1" i="1" dirty="0">
                <a:solidFill>
                  <a:schemeClr val="tx1"/>
                </a:solidFill>
                <a:latin typeface="+mj-lt"/>
                <a:cs typeface="Arial" panose="020B0604020202020204" pitchFamily="34" charset="0"/>
              </a:rPr>
              <a:t>Antitrust and Competition Policy: What You Need to Know </a:t>
            </a: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3"/>
              </a:rPr>
              <a:t>https://standards.ieee.org/wp-content/uploads/2022/02/antitrust.pdf</a:t>
            </a:r>
            <a:r>
              <a:rPr lang="en-US" altLang="en-US" sz="1600" b="1" dirty="0">
                <a:solidFill>
                  <a:schemeClr val="tx1"/>
                </a:solidFill>
                <a:latin typeface="+mj-lt"/>
                <a:cs typeface="Arial" panose="020B0604020202020204" pitchFamily="34" charset="0"/>
              </a:rPr>
              <a:t>   </a:t>
            </a: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If you have questions, contact the IEEE SA Standards Board Patent Committee Administrator </a:t>
            </a: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4"/>
              </a:rPr>
              <a:t>patcom@ieee.org</a:t>
            </a:r>
            <a:r>
              <a:rPr lang="en-US" altLang="en-US" sz="1600" b="1" dirty="0">
                <a:solidFill>
                  <a:schemeClr val="tx1"/>
                </a:solidFill>
                <a:latin typeface="+mj-lt"/>
                <a:cs typeface="Arial" panose="020B0604020202020204" pitchFamily="34" charset="0"/>
              </a:rPr>
              <a:t> </a:t>
            </a:r>
            <a:br>
              <a:rPr lang="en-US" altLang="en-US" sz="1600" b="1" dirty="0">
                <a:solidFill>
                  <a:schemeClr val="tx1"/>
                </a:solidFill>
                <a:latin typeface="+mj-lt"/>
                <a:cs typeface="Arial" panose="020B0604020202020204" pitchFamily="34" charset="0"/>
              </a:rPr>
            </a:b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395887919"/>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37822"/>
            <a:ext cx="10439399" cy="989072"/>
          </a:xfrm>
        </p:spPr>
        <p:txBody>
          <a:bodyPr/>
          <a:lstStyle/>
          <a:p>
            <a:r>
              <a:rPr lang="en-US" sz="2800" spc="-5" dirty="0">
                <a:solidFill>
                  <a:srgbClr val="0070C0"/>
                </a:solidFill>
              </a:rPr>
              <a:t>Participant behavior in </a:t>
            </a:r>
            <a:r>
              <a:rPr lang="en-US" sz="2800" dirty="0">
                <a:solidFill>
                  <a:srgbClr val="0070C0"/>
                </a:solidFill>
              </a:rPr>
              <a:t>IEEE SA </a:t>
            </a:r>
            <a:r>
              <a:rPr lang="en-US" sz="2800" spc="-5" dirty="0">
                <a:solidFill>
                  <a:srgbClr val="0070C0"/>
                </a:solidFill>
              </a:rPr>
              <a:t>activities is guided by</a:t>
            </a:r>
            <a:br>
              <a:rPr lang="en-US" sz="2800" spc="-5" dirty="0">
                <a:solidFill>
                  <a:srgbClr val="0070C0"/>
                </a:solidFill>
              </a:rPr>
            </a:br>
            <a:r>
              <a:rPr lang="en-US" sz="2800" spc="-5" dirty="0">
                <a:solidFill>
                  <a:srgbClr val="0070C0"/>
                </a:solidFill>
              </a:rPr>
              <a:t> the IEEE Codes of Ethics &amp;</a:t>
            </a:r>
            <a:r>
              <a:rPr lang="en-US" sz="2800" spc="-40" dirty="0">
                <a:solidFill>
                  <a:srgbClr val="0070C0"/>
                </a:solidFill>
              </a:rPr>
              <a:t> </a:t>
            </a:r>
            <a:r>
              <a:rPr lang="en-US" sz="2800" spc="-5" dirty="0">
                <a:solidFill>
                  <a:srgbClr val="0070C0"/>
                </a:solidFill>
              </a:rPr>
              <a:t>Conduct</a:t>
            </a:r>
            <a:endParaRPr lang="en-US" sz="2800" dirty="0">
              <a:solidFill>
                <a:srgbClr val="0070C0"/>
              </a:solidFill>
            </a:endParaRPr>
          </a:p>
        </p:txBody>
      </p:sp>
      <p:sp>
        <p:nvSpPr>
          <p:cNvPr id="3" name="Content Placeholder 2"/>
          <p:cNvSpPr>
            <a:spLocks noGrp="1"/>
          </p:cNvSpPr>
          <p:nvPr>
            <p:ph idx="1"/>
          </p:nvPr>
        </p:nvSpPr>
        <p:spPr>
          <a:xfrm>
            <a:off x="2209006" y="1066801"/>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6" name="Date Placeholder 5"/>
          <p:cNvSpPr>
            <a:spLocks noGrp="1"/>
          </p:cNvSpPr>
          <p:nvPr>
            <p:ph type="dt" idx="15"/>
          </p:nvPr>
        </p:nvSpPr>
        <p:spPr>
          <a:xfrm>
            <a:off x="990600" y="336550"/>
            <a:ext cx="3048000" cy="273050"/>
          </a:xfrm>
        </p:spPr>
        <p:txBody>
          <a:bodyPr/>
          <a:lstStyle/>
          <a:p>
            <a:r>
              <a:rPr lang="en-US" dirty="0" smtClean="0"/>
              <a:t>May </a:t>
            </a:r>
            <a:r>
              <a:rPr lang="en-US" dirty="0"/>
              <a:t>2022</a:t>
            </a:r>
            <a:endParaRPr lang="en-GB" dirty="0"/>
          </a:p>
        </p:txBody>
      </p:sp>
      <p:sp>
        <p:nvSpPr>
          <p:cNvPr id="7" name="Rectangle 6">
            <a:extLst>
              <a:ext uri="{FF2B5EF4-FFF2-40B4-BE49-F238E27FC236}">
                <a16:creationId xmlns:a16="http://schemas.microsoft.com/office/drawing/2014/main" xmlns="" id="{7EEB5C5B-CF12-4116-9B0B-1163823A33B7}"/>
              </a:ext>
            </a:extLst>
          </p:cNvPr>
          <p:cNvSpPr/>
          <p:nvPr/>
        </p:nvSpPr>
        <p:spPr>
          <a:xfrm>
            <a:off x="914400" y="1905000"/>
            <a:ext cx="10439399" cy="3429144"/>
          </a:xfrm>
          <a:prstGeom prst="rect">
            <a:avLst/>
          </a:prstGeom>
        </p:spPr>
        <p:txBody>
          <a:bodyPr wrap="square">
            <a:spAutoFit/>
          </a:bodyPr>
          <a:lstStyle/>
          <a:p>
            <a:pPr marL="193040" marR="108585" indent="-180340">
              <a:buChar char="•"/>
              <a:tabLst>
                <a:tab pos="193675" algn="l"/>
              </a:tabLst>
            </a:pPr>
            <a:r>
              <a:rPr lang="en-US" sz="1800" b="1" spc="-5" dirty="0">
                <a:solidFill>
                  <a:schemeClr val="tx1"/>
                </a:solidFill>
                <a:latin typeface="+mj-lt"/>
                <a:cs typeface="Arial" panose="020B0604020202020204" pitchFamily="34" charset="0"/>
              </a:rPr>
              <a:t>All participants in IEEE SA activities are expected to adhere to the </a:t>
            </a:r>
            <a:r>
              <a:rPr lang="en-US" sz="1800" b="1" spc="-5" dirty="0" smtClean="0">
                <a:solidFill>
                  <a:schemeClr val="tx1"/>
                </a:solidFill>
                <a:latin typeface="+mj-lt"/>
                <a:cs typeface="Arial" panose="020B0604020202020204" pitchFamily="34" charset="0"/>
              </a:rPr>
              <a:t>core </a:t>
            </a:r>
            <a:r>
              <a:rPr lang="en-US" sz="1800" b="1" spc="-5" dirty="0">
                <a:solidFill>
                  <a:schemeClr val="tx1"/>
                </a:solidFill>
                <a:latin typeface="+mj-lt"/>
                <a:cs typeface="Arial" panose="020B0604020202020204" pitchFamily="34" charset="0"/>
              </a:rPr>
              <a:t>principles underlying</a:t>
            </a:r>
            <a:r>
              <a:rPr lang="en-US" sz="1800" b="1" spc="-1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the:</a:t>
            </a:r>
            <a:endParaRPr lang="en-US" sz="1800" b="1" dirty="0">
              <a:solidFill>
                <a:schemeClr val="tx1"/>
              </a:solidFill>
              <a:latin typeface="+mj-lt"/>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mj-lt"/>
                <a:cs typeface="Arial" panose="020B0604020202020204" pitchFamily="34" charset="0"/>
                <a:hlinkClick r:id="rId2"/>
              </a:rPr>
              <a:t>IEEE Code of</a:t>
            </a:r>
            <a:r>
              <a:rPr lang="en-US" sz="1600" u="heavy" spc="-50" dirty="0">
                <a:solidFill>
                  <a:srgbClr val="0066FF"/>
                </a:solidFill>
                <a:latin typeface="+mj-lt"/>
                <a:cs typeface="Arial" panose="020B0604020202020204" pitchFamily="34" charset="0"/>
                <a:hlinkClick r:id="rId2"/>
              </a:rPr>
              <a:t> </a:t>
            </a:r>
            <a:r>
              <a:rPr lang="en-US" sz="1600" u="heavy" spc="-5" dirty="0">
                <a:solidFill>
                  <a:srgbClr val="0066FF"/>
                </a:solidFill>
                <a:latin typeface="+mj-lt"/>
                <a:cs typeface="Arial" panose="020B0604020202020204" pitchFamily="34" charset="0"/>
                <a:hlinkClick r:id="rId2"/>
              </a:rPr>
              <a:t>Ethics</a:t>
            </a:r>
            <a:endParaRPr lang="en-US" sz="1600" dirty="0">
              <a:latin typeface="+mj-lt"/>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mj-lt"/>
                <a:cs typeface="Arial" panose="020B0604020202020204" pitchFamily="34" charset="0"/>
                <a:hlinkClick r:id="rId3"/>
              </a:rPr>
              <a:t>IEEE Code of</a:t>
            </a:r>
            <a:r>
              <a:rPr lang="en-US" sz="1600" u="heavy" spc="-45" dirty="0">
                <a:solidFill>
                  <a:srgbClr val="0066FF"/>
                </a:solidFill>
                <a:latin typeface="+mj-lt"/>
                <a:cs typeface="Arial" panose="020B0604020202020204" pitchFamily="34" charset="0"/>
                <a:hlinkClick r:id="rId3"/>
              </a:rPr>
              <a:t> </a:t>
            </a:r>
            <a:r>
              <a:rPr lang="en-US" sz="1600" u="heavy" spc="-5" dirty="0">
                <a:solidFill>
                  <a:srgbClr val="0066FF"/>
                </a:solidFill>
                <a:latin typeface="+mj-lt"/>
                <a:cs typeface="Arial" panose="020B0604020202020204" pitchFamily="34" charset="0"/>
                <a:hlinkClick r:id="rId3"/>
              </a:rPr>
              <a:t>Conduct</a:t>
            </a:r>
            <a:endParaRPr lang="en-US" sz="1600" dirty="0">
              <a:latin typeface="+mj-lt"/>
              <a:cs typeface="Arial" panose="020B0604020202020204" pitchFamily="34" charset="0"/>
            </a:endParaRPr>
          </a:p>
          <a:p>
            <a:pPr marL="19304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core principles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 IEEE Codes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Ethics </a:t>
            </a:r>
            <a:r>
              <a:rPr lang="en-US" sz="1800" b="1" dirty="0">
                <a:solidFill>
                  <a:schemeClr val="tx1"/>
                </a:solidFill>
                <a:latin typeface="+mj-lt"/>
                <a:cs typeface="Arial" panose="020B0604020202020204" pitchFamily="34" charset="0"/>
              </a:rPr>
              <a:t>&amp; </a:t>
            </a:r>
            <a:r>
              <a:rPr lang="en-US" sz="1800" b="1" spc="-5" dirty="0">
                <a:solidFill>
                  <a:schemeClr val="tx1"/>
                </a:solidFill>
                <a:latin typeface="+mj-lt"/>
                <a:cs typeface="Arial" panose="020B0604020202020204" pitchFamily="34" charset="0"/>
              </a:rPr>
              <a:t>Conduct are</a:t>
            </a:r>
            <a:r>
              <a:rPr lang="en-US" sz="1800" b="1" spc="7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to:</a:t>
            </a:r>
            <a:endParaRPr lang="en-US" sz="1800" b="1" dirty="0">
              <a:solidFill>
                <a:schemeClr val="tx1"/>
              </a:solidFill>
              <a:latin typeface="+mj-lt"/>
              <a:cs typeface="Arial" panose="020B0604020202020204" pitchFamily="34" charset="0"/>
            </a:endParaRPr>
          </a:p>
          <a:p>
            <a:pPr marL="375285" marR="5080" lvl="1" indent="-180975" algn="just">
              <a:spcBef>
                <a:spcPts val="480"/>
              </a:spcBef>
              <a:buFont typeface="Arial"/>
              <a:buChar char="–"/>
              <a:tabLst>
                <a:tab pos="375920" algn="l"/>
              </a:tabLst>
            </a:pPr>
            <a:r>
              <a:rPr lang="en-US" sz="1600" i="1" spc="-5" dirty="0">
                <a:solidFill>
                  <a:schemeClr val="tx1"/>
                </a:solidFill>
                <a:latin typeface="+mj-lt"/>
                <a:cs typeface="Arial" panose="020B0604020202020204" pitchFamily="34" charset="0"/>
              </a:rPr>
              <a:t>Uphold the highest standards of integrity, responsible behavior, and ethical and professional</a:t>
            </a:r>
            <a:r>
              <a:rPr lang="en-US" sz="1600" i="1" spc="-60"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conduct</a:t>
            </a:r>
            <a:endParaRPr lang="en-US" sz="1600" dirty="0">
              <a:solidFill>
                <a:schemeClr val="tx1"/>
              </a:solidFill>
              <a:latin typeface="+mj-lt"/>
              <a:cs typeface="Arial" panose="020B0604020202020204" pitchFamily="34" charset="0"/>
            </a:endParaRPr>
          </a:p>
          <a:p>
            <a:pPr marL="375285" marR="120904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Treat people fairly and with respect, to not engage in harassment, discrimination, or retaliation, and to protect people's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privacy.</a:t>
            </a:r>
            <a:endParaRPr lang="en-US" sz="1600" dirty="0">
              <a:solidFill>
                <a:schemeClr val="tx1"/>
              </a:solidFill>
              <a:latin typeface="+mj-lt"/>
              <a:cs typeface="Arial" panose="020B0604020202020204" pitchFamily="34" charset="0"/>
            </a:endParaRPr>
          </a:p>
          <a:p>
            <a:pPr marL="375285" marR="49657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Avoid injuring others, their property, reputation, or employment by false or malicious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action</a:t>
            </a:r>
            <a:endParaRPr lang="en-US" sz="1600" dirty="0">
              <a:solidFill>
                <a:schemeClr val="tx1"/>
              </a:solidFill>
              <a:latin typeface="+mj-lt"/>
              <a:cs typeface="Arial" panose="020B0604020202020204" pitchFamily="34" charset="0"/>
            </a:endParaRPr>
          </a:p>
          <a:p>
            <a:pPr marL="193040" marR="151765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a:t>
            </a:r>
            <a:r>
              <a:rPr lang="en-US" sz="1800" b="1" dirty="0">
                <a:solidFill>
                  <a:schemeClr val="tx1"/>
                </a:solidFill>
                <a:latin typeface="+mj-lt"/>
                <a:cs typeface="Arial" panose="020B0604020202020204" pitchFamily="34" charset="0"/>
              </a:rPr>
              <a:t>most </a:t>
            </a:r>
            <a:r>
              <a:rPr lang="en-US" sz="1800" b="1" spc="-5" dirty="0">
                <a:solidFill>
                  <a:schemeClr val="tx1"/>
                </a:solidFill>
                <a:latin typeface="+mj-lt"/>
                <a:cs typeface="Arial" panose="020B0604020202020204" pitchFamily="34" charset="0"/>
              </a:rPr>
              <a:t>recent versions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these Codes are available </a:t>
            </a:r>
            <a:r>
              <a:rPr lang="en-US" sz="1800" b="1" dirty="0">
                <a:solidFill>
                  <a:schemeClr val="tx1"/>
                </a:solidFill>
                <a:latin typeface="+mj-lt"/>
                <a:cs typeface="Arial" panose="020B0604020202020204" pitchFamily="34" charset="0"/>
              </a:rPr>
              <a:t>at </a:t>
            </a:r>
            <a:r>
              <a:rPr lang="en-US" sz="1600" u="heavy" spc="-5" dirty="0">
                <a:solidFill>
                  <a:srgbClr val="0066FF"/>
                </a:solidFill>
                <a:latin typeface="+mj-lt"/>
                <a:cs typeface="Arial" panose="020B0604020202020204" pitchFamily="34" charset="0"/>
                <a:hlinkClick r:id="rId4"/>
              </a:rPr>
              <a:t>http://www.ieee.org/about/corporate/governance</a:t>
            </a:r>
            <a:r>
              <a:rPr lang="en-US" sz="1600" u="heavy" spc="-5" dirty="0">
                <a:solidFill>
                  <a:srgbClr val="0066FF"/>
                </a:solidFill>
                <a:latin typeface="+mj-lt"/>
                <a:cs typeface="Arial" panose="020B0604020202020204" pitchFamily="34" charset="0"/>
              </a:rPr>
              <a:t> </a:t>
            </a:r>
            <a:endParaRPr lang="en-US" sz="1600" dirty="0">
              <a:latin typeface="+mj-lt"/>
              <a:cs typeface="Arial" panose="020B060402020202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90902668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2"/>
            <a:ext cx="10287000" cy="1038578"/>
          </a:xfrm>
        </p:spPr>
        <p:txBody>
          <a:bodyPr/>
          <a:lstStyle/>
          <a:p>
            <a:r>
              <a:rPr lang="en-US" sz="2800" spc="-5" dirty="0">
                <a:solidFill>
                  <a:srgbClr val="0070C0"/>
                </a:solidFill>
              </a:rPr>
              <a:t>Participants in the </a:t>
            </a:r>
            <a:r>
              <a:rPr lang="en-US" sz="2800" dirty="0">
                <a:solidFill>
                  <a:srgbClr val="0070C0"/>
                </a:solidFill>
              </a:rPr>
              <a:t>IEEE SA </a:t>
            </a:r>
            <a:r>
              <a:rPr lang="en-US" sz="2800" spc="-5" dirty="0">
                <a:solidFill>
                  <a:srgbClr val="0070C0"/>
                </a:solidFill>
              </a:rPr>
              <a:t>“</a:t>
            </a:r>
            <a:r>
              <a:rPr lang="en-US" sz="2800" i="1" spc="-5" dirty="0">
                <a:solidFill>
                  <a:srgbClr val="0070C0"/>
                </a:solidFill>
                <a:cs typeface="Arial"/>
              </a:rPr>
              <a:t>individual process</a:t>
            </a:r>
            <a:r>
              <a:rPr lang="en-US" sz="2800" spc="-5" dirty="0">
                <a:solidFill>
                  <a:srgbClr val="0070C0"/>
                </a:solidFill>
              </a:rPr>
              <a:t>” </a:t>
            </a:r>
            <a:br>
              <a:rPr lang="en-US" sz="2800" spc="-5" dirty="0">
                <a:solidFill>
                  <a:srgbClr val="0070C0"/>
                </a:solidFill>
              </a:rPr>
            </a:br>
            <a:r>
              <a:rPr lang="en-US" sz="2800" spc="-5" dirty="0">
                <a:solidFill>
                  <a:srgbClr val="0070C0"/>
                </a:solidFill>
              </a:rPr>
              <a:t>shall act independently of others, including</a:t>
            </a:r>
            <a:r>
              <a:rPr lang="en-US" sz="2800" spc="-65" dirty="0">
                <a:solidFill>
                  <a:srgbClr val="0070C0"/>
                </a:solidFill>
              </a:rPr>
              <a:t> </a:t>
            </a:r>
            <a:r>
              <a:rPr lang="en-US" sz="2800" spc="-5" dirty="0">
                <a:solidFill>
                  <a:srgbClr val="0070C0"/>
                </a:solidFill>
              </a:rPr>
              <a:t>employers</a:t>
            </a:r>
            <a:endParaRPr lang="en-US" sz="2800" dirty="0">
              <a:solidFill>
                <a:srgbClr val="0070C0"/>
              </a:solidFill>
            </a:endParaRPr>
          </a:p>
        </p:txBody>
      </p:sp>
      <p:sp>
        <p:nvSpPr>
          <p:cNvPr id="3" name="Content Placeholder 2"/>
          <p:cNvSpPr>
            <a:spLocks noGrp="1"/>
          </p:cNvSpPr>
          <p:nvPr>
            <p:ph idx="1"/>
          </p:nvPr>
        </p:nvSpPr>
        <p:spPr>
          <a:xfrm>
            <a:off x="914400" y="1906587"/>
            <a:ext cx="10475384" cy="4113213"/>
          </a:xfrm>
        </p:spPr>
        <p:txBody>
          <a:bodyPr/>
          <a:lstStyle/>
          <a:p>
            <a:pPr marL="230188" marR="117475" indent="-230188" algn="just">
              <a:buChar char="•"/>
              <a:tabLst>
                <a:tab pos="230188"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require that “</a:t>
            </a:r>
            <a:r>
              <a:rPr lang="en-US" sz="1800" i="1" spc="-5" dirty="0">
                <a:latin typeface="+mj-lt"/>
                <a:cs typeface="Arial"/>
              </a:rPr>
              <a:t>participants in the </a:t>
            </a:r>
            <a:r>
              <a:rPr lang="en-US" sz="1800" i="1" spc="-5" dirty="0" smtClean="0">
                <a:latin typeface="+mj-lt"/>
                <a:cs typeface="Arial"/>
              </a:rPr>
              <a:t>IEEE </a:t>
            </a:r>
            <a:r>
              <a:rPr lang="en-US" sz="1800" i="1" spc="-5" dirty="0">
                <a:latin typeface="+mj-lt"/>
                <a:cs typeface="Arial"/>
              </a:rPr>
              <a:t>standards development individual process shall </a:t>
            </a:r>
            <a:r>
              <a:rPr lang="en-US" sz="1800" i="1" dirty="0">
                <a:latin typeface="+mj-lt"/>
                <a:cs typeface="Arial"/>
              </a:rPr>
              <a:t>act </a:t>
            </a:r>
            <a:r>
              <a:rPr lang="en-US" sz="1800" i="1" spc="-5" dirty="0">
                <a:latin typeface="+mj-lt"/>
                <a:cs typeface="Arial"/>
              </a:rPr>
              <a:t>based on their </a:t>
            </a:r>
            <a:r>
              <a:rPr lang="en-US" sz="1800" i="1" spc="-5" dirty="0" smtClean="0">
                <a:latin typeface="+mj-lt"/>
                <a:cs typeface="Arial"/>
              </a:rPr>
              <a:t>qualifications </a:t>
            </a:r>
            <a:r>
              <a:rPr lang="en-US" sz="1800" i="1" spc="-5" dirty="0">
                <a:latin typeface="+mj-lt"/>
                <a:cs typeface="Arial"/>
              </a:rPr>
              <a:t>and</a:t>
            </a:r>
            <a:r>
              <a:rPr lang="en-US" sz="1800" i="1" dirty="0">
                <a:latin typeface="+mj-lt"/>
                <a:cs typeface="Arial"/>
              </a:rPr>
              <a:t> </a:t>
            </a:r>
            <a:r>
              <a:rPr lang="en-US" sz="1800" i="1" spc="-5" dirty="0">
                <a:latin typeface="+mj-lt"/>
                <a:cs typeface="Arial"/>
              </a:rPr>
              <a:t>experience”</a:t>
            </a:r>
            <a:endParaRPr lang="en-US" sz="1800" dirty="0">
              <a:latin typeface="+mj-lt"/>
              <a:cs typeface="Arial"/>
            </a:endParaRPr>
          </a:p>
          <a:p>
            <a:pPr marL="193040" indent="-180340" algn="just">
              <a:spcBef>
                <a:spcPts val="1800"/>
              </a:spcBef>
              <a:buChar char="•"/>
              <a:tabLst>
                <a:tab pos="230188" algn="l"/>
              </a:tabLst>
            </a:pPr>
            <a:r>
              <a:rPr lang="en-US" sz="1800" spc="-5" dirty="0">
                <a:latin typeface="+mj-lt"/>
                <a:cs typeface="Arial"/>
              </a:rPr>
              <a:t>This means</a:t>
            </a:r>
            <a:r>
              <a:rPr lang="en-US" sz="1800" spc="-20" dirty="0">
                <a:latin typeface="+mj-lt"/>
                <a:cs typeface="Arial"/>
              </a:rPr>
              <a:t> </a:t>
            </a:r>
            <a:r>
              <a:rPr lang="en-US" sz="1800" spc="-5" dirty="0">
                <a:latin typeface="+mj-lt"/>
                <a:cs typeface="Arial"/>
              </a:rPr>
              <a:t>participants:</a:t>
            </a:r>
            <a:endParaRPr lang="en-US" sz="1800" dirty="0">
              <a:latin typeface="+mj-lt"/>
              <a:cs typeface="Arial"/>
            </a:endParaRPr>
          </a:p>
          <a:p>
            <a:pPr marL="375285" marR="135255" lvl="1" indent="-180975" algn="just">
              <a:spcBef>
                <a:spcPts val="480"/>
              </a:spcBef>
              <a:buFont typeface="Arial"/>
              <a:buChar char="–"/>
              <a:tabLst>
                <a:tab pos="230188" algn="l"/>
              </a:tabLst>
            </a:pPr>
            <a:r>
              <a:rPr lang="en-US" sz="1600" b="1" i="1" spc="-5" dirty="0">
                <a:solidFill>
                  <a:srgbClr val="00B050"/>
                </a:solidFill>
                <a:latin typeface="+mj-lt"/>
                <a:cs typeface="Arial"/>
              </a:rPr>
              <a:t>Shall act </a:t>
            </a:r>
            <a:r>
              <a:rPr lang="en-US" sz="1600" b="1" i="1" dirty="0">
                <a:solidFill>
                  <a:srgbClr val="00B050"/>
                </a:solidFill>
                <a:latin typeface="+mj-lt"/>
                <a:cs typeface="Arial"/>
              </a:rPr>
              <a:t>&amp; </a:t>
            </a:r>
            <a:r>
              <a:rPr lang="en-US" sz="1600" b="1" i="1" spc="-5" dirty="0">
                <a:solidFill>
                  <a:srgbClr val="00B050"/>
                </a:solidFill>
                <a:latin typeface="+mj-lt"/>
                <a:cs typeface="Arial"/>
              </a:rPr>
              <a:t>vote </a:t>
            </a:r>
            <a:r>
              <a:rPr lang="en-US" sz="1600" i="1" spc="-5" dirty="0">
                <a:latin typeface="+mj-lt"/>
                <a:cs typeface="Arial"/>
              </a:rPr>
              <a:t>based on their personal </a:t>
            </a:r>
            <a:r>
              <a:rPr lang="en-US" sz="1600" i="1" dirty="0">
                <a:latin typeface="+mj-lt"/>
                <a:cs typeface="Arial"/>
              </a:rPr>
              <a:t>&amp; </a:t>
            </a:r>
            <a:r>
              <a:rPr lang="en-US" sz="1600" i="1" spc="-5" dirty="0">
                <a:latin typeface="+mj-lt"/>
                <a:cs typeface="Arial"/>
              </a:rPr>
              <a:t>independent opinions derived from their expertise, knowledge, and qualifications</a:t>
            </a:r>
            <a:endParaRPr lang="en-US" sz="1600" i="1" dirty="0">
              <a:latin typeface="+mj-lt"/>
              <a:cs typeface="Arial"/>
            </a:endParaRPr>
          </a:p>
          <a:p>
            <a:pPr marL="375285" marR="5080" lvl="1" indent="-180975" algn="just">
              <a:spcBef>
                <a:spcPts val="475"/>
              </a:spcBef>
              <a:buFont typeface="Arial"/>
              <a:buChar char="–"/>
              <a:tabLst>
                <a:tab pos="230188" algn="l"/>
              </a:tabLst>
            </a:pPr>
            <a:r>
              <a:rPr lang="en-US" sz="1600" b="1" i="1" spc="-5" dirty="0">
                <a:solidFill>
                  <a:srgbClr val="FF0000"/>
                </a:solidFill>
                <a:latin typeface="+mj-lt"/>
                <a:cs typeface="Arial"/>
              </a:rPr>
              <a:t>Shall not act or vote </a:t>
            </a:r>
            <a:r>
              <a:rPr lang="en-US" sz="1600" i="1" spc="-5" dirty="0">
                <a:latin typeface="+mj-lt"/>
                <a:cs typeface="Arial"/>
              </a:rPr>
              <a:t>based on any obligation to or any direction from any other </a:t>
            </a:r>
            <a:r>
              <a:rPr lang="en-US" sz="1600" i="1" spc="-5" dirty="0" smtClean="0">
                <a:latin typeface="+mj-lt"/>
                <a:cs typeface="Arial"/>
              </a:rPr>
              <a:t>person </a:t>
            </a:r>
            <a:r>
              <a:rPr lang="en-US" sz="1600" i="1" spc="-5" dirty="0">
                <a:latin typeface="+mj-lt"/>
                <a:cs typeface="Arial"/>
              </a:rPr>
              <a:t>or organization, including an employer or client, regardless of any  external commitments, agreements, contracts, or</a:t>
            </a:r>
            <a:r>
              <a:rPr lang="en-US" sz="1600" i="1" spc="110" dirty="0">
                <a:latin typeface="+mj-lt"/>
                <a:cs typeface="Arial"/>
              </a:rPr>
              <a:t> </a:t>
            </a:r>
            <a:r>
              <a:rPr lang="en-US" sz="1600" i="1" spc="-5" dirty="0">
                <a:latin typeface="+mj-lt"/>
                <a:cs typeface="Arial"/>
              </a:rPr>
              <a:t>orders</a:t>
            </a:r>
            <a:endParaRPr lang="en-US" sz="1600" i="1" dirty="0">
              <a:latin typeface="+mj-lt"/>
              <a:cs typeface="Arial"/>
            </a:endParaRPr>
          </a:p>
          <a:p>
            <a:pPr marL="375285" marR="327660" lvl="1" indent="-180975" algn="just">
              <a:spcBef>
                <a:spcPts val="475"/>
              </a:spcBef>
              <a:buFont typeface="Arial"/>
              <a:buChar char="–"/>
              <a:tabLst>
                <a:tab pos="230188" algn="l"/>
              </a:tabLst>
            </a:pPr>
            <a:r>
              <a:rPr lang="en-US" sz="1600" b="1" i="1" spc="-5" dirty="0">
                <a:solidFill>
                  <a:srgbClr val="FF0000"/>
                </a:solidFill>
                <a:latin typeface="+mj-lt"/>
                <a:cs typeface="Arial"/>
              </a:rPr>
              <a:t>Shall not direct </a:t>
            </a:r>
            <a:r>
              <a:rPr lang="en-US" sz="1600" i="1" spc="-5" dirty="0">
                <a:latin typeface="+mj-lt"/>
                <a:cs typeface="Arial"/>
              </a:rPr>
              <a:t>the actions or votes of other participants or retaliate against </a:t>
            </a:r>
            <a:r>
              <a:rPr lang="en-US" sz="1600" i="1" spc="-5" dirty="0" smtClean="0">
                <a:latin typeface="+mj-lt"/>
                <a:cs typeface="Arial"/>
              </a:rPr>
              <a:t>other </a:t>
            </a:r>
            <a:r>
              <a:rPr lang="en-US" sz="1600" i="1" spc="-5" dirty="0">
                <a:latin typeface="+mj-lt"/>
                <a:cs typeface="Arial"/>
              </a:rPr>
              <a:t>participants for fulfilling their responsibility to act </a:t>
            </a:r>
            <a:r>
              <a:rPr lang="en-US" sz="1600" i="1" dirty="0">
                <a:latin typeface="+mj-lt"/>
                <a:cs typeface="Arial"/>
              </a:rPr>
              <a:t>&amp; </a:t>
            </a:r>
            <a:r>
              <a:rPr lang="en-US" sz="1600" i="1" spc="-5" dirty="0">
                <a:latin typeface="+mj-lt"/>
                <a:cs typeface="Arial"/>
              </a:rPr>
              <a:t>vote based on their  personal </a:t>
            </a:r>
            <a:r>
              <a:rPr lang="en-US" sz="1600" i="1" dirty="0">
                <a:latin typeface="+mj-lt"/>
                <a:cs typeface="Arial"/>
              </a:rPr>
              <a:t>&amp; </a:t>
            </a:r>
            <a:r>
              <a:rPr lang="en-US" sz="1600" i="1" spc="-5" dirty="0">
                <a:latin typeface="+mj-lt"/>
                <a:cs typeface="Arial"/>
              </a:rPr>
              <a:t>independently developed</a:t>
            </a:r>
            <a:r>
              <a:rPr lang="en-US" sz="1600" i="1" spc="-55" dirty="0">
                <a:latin typeface="+mj-lt"/>
                <a:cs typeface="Arial"/>
              </a:rPr>
              <a:t> </a:t>
            </a:r>
            <a:r>
              <a:rPr lang="en-US" sz="1600" i="1" spc="-5" dirty="0">
                <a:latin typeface="+mj-lt"/>
                <a:cs typeface="Arial"/>
              </a:rPr>
              <a:t>opinions</a:t>
            </a:r>
            <a:endParaRPr lang="en-US" sz="1600" i="1" dirty="0">
              <a:latin typeface="+mj-lt"/>
              <a:cs typeface="Arial"/>
            </a:endParaRPr>
          </a:p>
          <a:p>
            <a:pPr marL="193040" marR="43815" indent="-180340" algn="just">
              <a:spcBef>
                <a:spcPts val="1800"/>
              </a:spcBef>
              <a:buChar char="•"/>
              <a:tabLst>
                <a:tab pos="230188" algn="l"/>
              </a:tabLst>
            </a:pPr>
            <a:r>
              <a:rPr lang="en-US" sz="1800" spc="-5" dirty="0">
                <a:latin typeface="+mj-lt"/>
                <a:cs typeface="Arial"/>
              </a:rPr>
              <a:t>By participating in standards activities using the “</a:t>
            </a:r>
            <a:r>
              <a:rPr lang="en-US" sz="1800" i="1" spc="-5" dirty="0">
                <a:latin typeface="+mj-lt"/>
                <a:cs typeface="Arial"/>
              </a:rPr>
              <a:t>individual process</a:t>
            </a:r>
            <a:r>
              <a:rPr lang="en-US" sz="1800" spc="-5" dirty="0">
                <a:latin typeface="+mj-lt"/>
                <a:cs typeface="Arial"/>
              </a:rPr>
              <a:t>”, you </a:t>
            </a:r>
            <a:r>
              <a:rPr lang="en-US" sz="1800" spc="-5" dirty="0" smtClean="0">
                <a:latin typeface="+mj-lt"/>
                <a:cs typeface="Arial"/>
              </a:rPr>
              <a:t>are </a:t>
            </a:r>
            <a:r>
              <a:rPr lang="en-US" sz="1800" spc="-5" dirty="0">
                <a:latin typeface="+mj-lt"/>
                <a:cs typeface="Arial"/>
              </a:rPr>
              <a:t>deemed to </a:t>
            </a:r>
            <a:r>
              <a:rPr lang="en-US" sz="1800" dirty="0">
                <a:latin typeface="+mj-lt"/>
                <a:cs typeface="Arial"/>
              </a:rPr>
              <a:t>accept </a:t>
            </a:r>
            <a:r>
              <a:rPr lang="en-US" sz="1800" spc="-5" dirty="0">
                <a:latin typeface="+mj-lt"/>
                <a:cs typeface="Arial"/>
              </a:rPr>
              <a:t>these requirements; </a:t>
            </a:r>
            <a:r>
              <a:rPr lang="en-US" sz="1800" dirty="0">
                <a:latin typeface="+mj-lt"/>
                <a:cs typeface="Arial"/>
              </a:rPr>
              <a:t>if </a:t>
            </a:r>
            <a:r>
              <a:rPr lang="en-US" sz="1800" spc="-5" dirty="0">
                <a:latin typeface="+mj-lt"/>
                <a:cs typeface="Arial"/>
              </a:rPr>
              <a:t>you are unable to satisfy </a:t>
            </a:r>
            <a:r>
              <a:rPr lang="en-US" sz="1800" spc="-5" dirty="0" smtClean="0">
                <a:latin typeface="+mj-lt"/>
                <a:cs typeface="Arial"/>
              </a:rPr>
              <a:t>these </a:t>
            </a:r>
            <a:r>
              <a:rPr lang="en-US" sz="1800" spc="-5" dirty="0">
                <a:latin typeface="+mj-lt"/>
                <a:cs typeface="Arial"/>
              </a:rPr>
              <a:t>requirements then you shall immediately cease any</a:t>
            </a:r>
            <a:r>
              <a:rPr lang="en-US" sz="1800" spc="130" dirty="0">
                <a:latin typeface="+mj-lt"/>
                <a:cs typeface="Arial"/>
              </a:rPr>
              <a:t> </a:t>
            </a:r>
            <a:r>
              <a:rPr lang="en-US" sz="1800" spc="-5" dirty="0">
                <a:latin typeface="+mj-lt"/>
                <a:cs typeface="Arial"/>
              </a:rPr>
              <a:t>participation </a:t>
            </a:r>
            <a:r>
              <a:rPr lang="en-US" sz="1800" dirty="0">
                <a:solidFill>
                  <a:schemeClr val="accent1">
                    <a:lumMod val="50000"/>
                  </a:schemeClr>
                </a:solidFill>
                <a:latin typeface="+mj-lt"/>
                <a:cs typeface="Arial" panose="020B0604020202020204" pitchFamily="34" charset="0"/>
              </a:rPr>
              <a:t>(and would ask you to please leave the call or meeting.)</a:t>
            </a:r>
            <a:endParaRPr lang="en-US" sz="1800" dirty="0">
              <a:latin typeface="+mj-lt"/>
              <a:cs typeface="Arial" panose="020B0604020202020204"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6" name="Date Placeholder 5"/>
          <p:cNvSpPr>
            <a:spLocks noGrp="1"/>
          </p:cNvSpPr>
          <p:nvPr>
            <p:ph type="dt" idx="15"/>
          </p:nvPr>
        </p:nvSpPr>
        <p:spPr>
          <a:xfrm>
            <a:off x="990600" y="336550"/>
            <a:ext cx="3048000" cy="273050"/>
          </a:xfrm>
        </p:spPr>
        <p:txBody>
          <a:bodyPr/>
          <a:lstStyle/>
          <a:p>
            <a:r>
              <a:rPr lang="en-US" dirty="0" smtClean="0"/>
              <a:t>May </a:t>
            </a:r>
            <a:r>
              <a:rPr lang="en-US" dirty="0"/>
              <a:t>2022</a:t>
            </a:r>
            <a:endParaRPr lang="en-GB" dirty="0"/>
          </a:p>
        </p:txBody>
      </p:sp>
      <p:pic>
        <p:nvPicPr>
          <p:cNvPr id="7" name="Picture 6"/>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91026026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3"/>
            <a:ext cx="10399183" cy="1038577"/>
          </a:xfrm>
        </p:spPr>
        <p:txBody>
          <a:bodyPr/>
          <a:lstStyle/>
          <a:p>
            <a:r>
              <a:rPr lang="en-US" sz="2800" spc="-5" dirty="0">
                <a:solidFill>
                  <a:srgbClr val="0070C0"/>
                </a:solidFill>
              </a:rPr>
              <a:t>IEEE-SA standards activities shall allow </a:t>
            </a:r>
            <a:br>
              <a:rPr lang="en-US" sz="2800" spc="-5" dirty="0">
                <a:solidFill>
                  <a:srgbClr val="0070C0"/>
                </a:solidFill>
              </a:rPr>
            </a:br>
            <a:r>
              <a:rPr lang="en-US" sz="2800" spc="-5" dirty="0">
                <a:solidFill>
                  <a:srgbClr val="0070C0"/>
                </a:solidFill>
              </a:rPr>
              <a:t>the fair &amp; equitable consideration of all</a:t>
            </a:r>
            <a:r>
              <a:rPr lang="en-US" sz="2800" spc="-70" dirty="0">
                <a:solidFill>
                  <a:srgbClr val="0070C0"/>
                </a:solidFill>
              </a:rPr>
              <a:t> </a:t>
            </a:r>
            <a:r>
              <a:rPr lang="en-US" sz="2800" spc="-5" dirty="0">
                <a:solidFill>
                  <a:srgbClr val="0070C0"/>
                </a:solidFill>
              </a:rPr>
              <a:t>viewpoints</a:t>
            </a:r>
            <a:endParaRPr lang="en-US" sz="2800" dirty="0">
              <a:solidFill>
                <a:srgbClr val="0070C0"/>
              </a:solidFill>
            </a:endParaRPr>
          </a:p>
        </p:txBody>
      </p:sp>
      <p:sp>
        <p:nvSpPr>
          <p:cNvPr id="3" name="Content Placeholder 2"/>
          <p:cNvSpPr>
            <a:spLocks noGrp="1"/>
          </p:cNvSpPr>
          <p:nvPr>
            <p:ph idx="1"/>
          </p:nvPr>
        </p:nvSpPr>
        <p:spPr>
          <a:xfrm>
            <a:off x="914400" y="1905000"/>
            <a:ext cx="10475383" cy="4114800"/>
          </a:xfrm>
        </p:spPr>
        <p:txBody>
          <a:bodyPr/>
          <a:lstStyle/>
          <a:p>
            <a:pPr marL="230188" marR="433705" indent="-230188" algn="just">
              <a:buChar char="•"/>
              <a:tabLst>
                <a:tab pos="193675"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(clause 5.2.1.3) specifies that “</a:t>
            </a:r>
            <a:r>
              <a:rPr lang="en-US" sz="1800" i="1" spc="-5" dirty="0">
                <a:latin typeface="+mj-lt"/>
                <a:cs typeface="Arial"/>
              </a:rPr>
              <a:t>the standards development process shall </a:t>
            </a:r>
            <a:r>
              <a:rPr lang="en-US" sz="1800" i="1" dirty="0">
                <a:latin typeface="+mj-lt"/>
                <a:cs typeface="Arial"/>
              </a:rPr>
              <a:t>not </a:t>
            </a:r>
            <a:r>
              <a:rPr lang="en-US" sz="1800" i="1" spc="-5" dirty="0">
                <a:latin typeface="+mj-lt"/>
                <a:cs typeface="Arial"/>
              </a:rPr>
              <a:t>be dominated by any single interest category, individual, or</a:t>
            </a:r>
            <a:r>
              <a:rPr lang="en-US" sz="1800" i="1" spc="80" dirty="0">
                <a:latin typeface="+mj-lt"/>
                <a:cs typeface="Arial"/>
              </a:rPr>
              <a:t> </a:t>
            </a:r>
            <a:r>
              <a:rPr lang="en-US" sz="1800" i="1" spc="-5" dirty="0">
                <a:latin typeface="+mj-lt"/>
                <a:cs typeface="Arial"/>
              </a:rPr>
              <a:t>organization”</a:t>
            </a:r>
            <a:endParaRPr lang="en-US" sz="1800" dirty="0">
              <a:latin typeface="+mj-lt"/>
              <a:cs typeface="Arial"/>
            </a:endParaRPr>
          </a:p>
          <a:p>
            <a:pPr marL="230188" marR="5080" indent="-230188">
              <a:spcBef>
                <a:spcPts val="480"/>
              </a:spcBef>
            </a:pPr>
            <a:r>
              <a:rPr lang="en-US" sz="1600" i="1" dirty="0">
                <a:latin typeface="+mj-lt"/>
                <a:cs typeface="Arial"/>
              </a:rPr>
              <a:t>	– 	</a:t>
            </a:r>
            <a:r>
              <a:rPr lang="en-US" sz="1600" b="0" i="1" spc="-5" dirty="0">
                <a:latin typeface="+mj-lt"/>
                <a:cs typeface="Arial"/>
              </a:rPr>
              <a:t>This means no participant may exercise “authority, leadership, or influence by  reason of superior leverage, strength, or representation to the exclusion of fair  and equitable consideration of other viewpoints” or “to hinder the progress of the  standards development</a:t>
            </a:r>
            <a:r>
              <a:rPr lang="en-US" sz="1600" b="0" i="1" spc="-25" dirty="0">
                <a:latin typeface="+mj-lt"/>
                <a:cs typeface="Arial"/>
              </a:rPr>
              <a:t> </a:t>
            </a:r>
            <a:r>
              <a:rPr lang="en-US" sz="1600" b="0" i="1" spc="-5" dirty="0">
                <a:latin typeface="+mj-lt"/>
                <a:cs typeface="Arial"/>
              </a:rPr>
              <a:t>activity”</a:t>
            </a:r>
            <a:endParaRPr lang="en-US" sz="1600" b="0" i="1" dirty="0">
              <a:latin typeface="+mj-lt"/>
              <a:cs typeface="Arial"/>
            </a:endParaRPr>
          </a:p>
          <a:p>
            <a:pPr marL="230188" marR="1270000" indent="-230188" algn="just">
              <a:spcBef>
                <a:spcPts val="1800"/>
              </a:spcBef>
              <a:buChar char="•"/>
              <a:tabLst>
                <a:tab pos="193675" algn="l"/>
              </a:tabLst>
            </a:pPr>
            <a:r>
              <a:rPr lang="en-US" sz="1800" spc="-5" dirty="0">
                <a:latin typeface="+mj-lt"/>
                <a:cs typeface="Arial"/>
              </a:rPr>
              <a:t>This rule applies equally to those participating in a standards development project and to that project’s leadership</a:t>
            </a:r>
            <a:r>
              <a:rPr lang="en-US" sz="1800" spc="90" dirty="0">
                <a:latin typeface="+mj-lt"/>
                <a:cs typeface="Arial"/>
              </a:rPr>
              <a:t> </a:t>
            </a:r>
            <a:r>
              <a:rPr lang="en-US" sz="1800" spc="-5" dirty="0">
                <a:latin typeface="+mj-lt"/>
                <a:cs typeface="Arial"/>
              </a:rPr>
              <a:t>group</a:t>
            </a:r>
            <a:endParaRPr lang="en-US" sz="1800" dirty="0">
              <a:latin typeface="+mj-lt"/>
              <a:cs typeface="Arial"/>
            </a:endParaRPr>
          </a:p>
          <a:p>
            <a:pPr marL="230188" marR="142240" indent="-230188">
              <a:spcBef>
                <a:spcPts val="1800"/>
              </a:spcBef>
              <a:buChar char="•"/>
              <a:tabLst>
                <a:tab pos="193675" algn="l"/>
              </a:tabLst>
            </a:pPr>
            <a:r>
              <a:rPr lang="en-US" sz="1800" spc="-5" dirty="0">
                <a:latin typeface="+mj-lt"/>
                <a:cs typeface="Arial"/>
              </a:rPr>
              <a:t>Any person who reasonably suspects that dominance is occurring in a standards development </a:t>
            </a:r>
            <a:r>
              <a:rPr lang="en-US" sz="1800" dirty="0">
                <a:latin typeface="+mj-lt"/>
                <a:cs typeface="Arial"/>
              </a:rPr>
              <a:t>project </a:t>
            </a:r>
            <a:r>
              <a:rPr lang="en-US" sz="1800" spc="-5" dirty="0">
                <a:latin typeface="+mj-lt"/>
                <a:cs typeface="Arial"/>
              </a:rPr>
              <a:t>is encouraged to bring the issue to the attention </a:t>
            </a:r>
            <a:r>
              <a:rPr lang="en-US" sz="1800" dirty="0">
                <a:latin typeface="+mj-lt"/>
                <a:cs typeface="Arial"/>
              </a:rPr>
              <a:t>of </a:t>
            </a:r>
            <a:r>
              <a:rPr lang="en-US" sz="1800" spc="-5" dirty="0">
                <a:latin typeface="+mj-lt"/>
                <a:cs typeface="Arial"/>
              </a:rPr>
              <a:t>the Standards Committee or the project’s IEEE SA Program Manager</a:t>
            </a:r>
            <a:endParaRPr lang="en-US" sz="1800" dirty="0">
              <a:latin typeface="+mj-lt"/>
              <a:cs typeface="Arial"/>
            </a:endParaRPr>
          </a:p>
          <a:p>
            <a:pPr>
              <a:buClrTx/>
            </a:pPr>
            <a:endParaRPr lang="en-US" sz="1800" dirty="0">
              <a:solidFill>
                <a:schemeClr val="accent1">
                  <a:lumMod val="50000"/>
                </a:schemeClr>
              </a:solidFill>
            </a:endParaRP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
        <p:nvSpPr>
          <p:cNvPr id="6" name="Date Placeholder 5"/>
          <p:cNvSpPr>
            <a:spLocks noGrp="1"/>
          </p:cNvSpPr>
          <p:nvPr>
            <p:ph type="dt" idx="15"/>
          </p:nvPr>
        </p:nvSpPr>
        <p:spPr>
          <a:xfrm>
            <a:off x="990600" y="336550"/>
            <a:ext cx="3048000" cy="273050"/>
          </a:xfrm>
        </p:spPr>
        <p:txBody>
          <a:bodyPr/>
          <a:lstStyle/>
          <a:p>
            <a:r>
              <a:rPr lang="en-US" dirty="0" smtClean="0"/>
              <a:t>May </a:t>
            </a:r>
            <a:r>
              <a:rPr lang="en-US" dirty="0"/>
              <a:t>2022</a:t>
            </a:r>
            <a:endParaRPr lang="en-GB" dirty="0"/>
          </a:p>
        </p:txBody>
      </p:sp>
      <p:pic>
        <p:nvPicPr>
          <p:cNvPr id="8" name="Picture 7"/>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56847017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9</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May </a:t>
            </a:r>
            <a:r>
              <a:rPr lang="en-US" dirty="0"/>
              <a:t>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chemeClr val="tx1"/>
                </a:solidFill>
              </a:rPr>
              <a:t>Housekeeping reminder</a:t>
            </a:r>
            <a:endParaRPr lang="en-US" sz="2800" dirty="0">
              <a:solidFill>
                <a:schemeClr val="tx1"/>
              </a:solidFill>
            </a:endParaRPr>
          </a:p>
        </p:txBody>
      </p:sp>
      <p:sp>
        <p:nvSpPr>
          <p:cNvPr id="10" name="Content Placeholder 2"/>
          <p:cNvSpPr>
            <a:spLocks noGrp="1"/>
          </p:cNvSpPr>
          <p:nvPr>
            <p:ph idx="1"/>
          </p:nvPr>
        </p:nvSpPr>
        <p:spPr>
          <a:xfrm>
            <a:off x="914400" y="1525587"/>
            <a:ext cx="10475384" cy="4113213"/>
          </a:xfrm>
        </p:spPr>
        <p:txBody>
          <a:bodyPr/>
          <a:lstStyle/>
          <a:p>
            <a:pPr marL="230188" marR="117475" indent="-230188" algn="just">
              <a:buChar char="•"/>
              <a:tabLst>
                <a:tab pos="230188" algn="l"/>
              </a:tabLst>
            </a:pPr>
            <a:r>
              <a:rPr lang="en-US" sz="1800" spc="-5" dirty="0" smtClean="0">
                <a:latin typeface="+mj-lt"/>
                <a:cs typeface="Arial"/>
              </a:rPr>
              <a:t>Meeting reminders:</a:t>
            </a:r>
            <a:endParaRPr lang="en-US" sz="1800" spc="-5" dirty="0">
              <a:latin typeface="+mj-lt"/>
              <a:cs typeface="Arial"/>
            </a:endParaRPr>
          </a:p>
          <a:p>
            <a:pPr marL="630238" marR="117475" lvl="1" indent="-230188" algn="just">
              <a:spcBef>
                <a:spcPts val="600"/>
              </a:spcBef>
              <a:buChar char="•"/>
              <a:tabLst>
                <a:tab pos="230188" algn="l"/>
              </a:tabLst>
            </a:pPr>
            <a:r>
              <a:rPr lang="en-US" sz="1600" spc="-5" dirty="0" smtClean="0">
                <a:solidFill>
                  <a:srgbClr val="FF0000"/>
                </a:solidFill>
                <a:latin typeface="+mj-lt"/>
                <a:cs typeface="Arial"/>
              </a:rPr>
              <a:t>IMAT is used </a:t>
            </a:r>
            <a:r>
              <a:rPr lang="en-US" sz="1600" spc="-5" dirty="0">
                <a:solidFill>
                  <a:srgbClr val="FF0000"/>
                </a:solidFill>
                <a:latin typeface="+mj-lt"/>
                <a:cs typeface="Arial"/>
              </a:rPr>
              <a:t>for this </a:t>
            </a:r>
            <a:r>
              <a:rPr lang="en-US" sz="1600" spc="-5" dirty="0" smtClean="0">
                <a:solidFill>
                  <a:srgbClr val="FF0000"/>
                </a:solidFill>
                <a:latin typeface="+mj-lt"/>
                <a:cs typeface="Arial"/>
              </a:rPr>
              <a:t>session</a:t>
            </a:r>
          </a:p>
          <a:p>
            <a:pPr marL="1030288" marR="117475" lvl="2" indent="-230188" algn="just">
              <a:spcBef>
                <a:spcPts val="0"/>
              </a:spcBef>
              <a:buChar char="•"/>
              <a:tabLst>
                <a:tab pos="230188" algn="l"/>
              </a:tabLst>
            </a:pPr>
            <a:r>
              <a:rPr lang="en-US" sz="1600" spc="-5" dirty="0">
                <a:solidFill>
                  <a:srgbClr val="FF0000"/>
                </a:solidFill>
                <a:latin typeface="+mj-lt"/>
                <a:cs typeface="Arial"/>
                <a:hlinkClick r:id="rId3"/>
              </a:rPr>
              <a:t>https://imat.ieee.org/my-site/home</a:t>
            </a:r>
            <a:endParaRPr lang="en-US" sz="1600" spc="-5" dirty="0">
              <a:solidFill>
                <a:srgbClr val="FF0000"/>
              </a:solidFill>
              <a:latin typeface="+mj-lt"/>
              <a:cs typeface="Arial"/>
            </a:endParaRPr>
          </a:p>
          <a:p>
            <a:pPr marL="630238" marR="117475" lvl="1" indent="-230188" algn="just">
              <a:spcBef>
                <a:spcPts val="600"/>
              </a:spcBef>
              <a:buChar char="•"/>
              <a:tabLst>
                <a:tab pos="230188" algn="l"/>
              </a:tabLst>
            </a:pPr>
            <a:r>
              <a:rPr lang="en-US" sz="1600" spc="-5" dirty="0">
                <a:latin typeface="+mj-lt"/>
                <a:cs typeface="Arial"/>
              </a:rPr>
              <a:t>YOU MUST PAY the registration fee in order to attend and to receive attendance credit</a:t>
            </a:r>
          </a:p>
          <a:p>
            <a:pPr marL="630238" marR="117475" lvl="1" indent="-230188" algn="just">
              <a:spcBef>
                <a:spcPts val="600"/>
              </a:spcBef>
              <a:buChar char="•"/>
              <a:tabLst>
                <a:tab pos="230188" algn="l"/>
              </a:tabLst>
            </a:pPr>
            <a:r>
              <a:rPr lang="en-US" sz="1600" spc="-5" dirty="0" smtClean="0">
                <a:latin typeface="+mj-lt"/>
                <a:cs typeface="Arial"/>
              </a:rPr>
              <a:t>Please ensure </a:t>
            </a:r>
            <a:r>
              <a:rPr lang="en-US" sz="1600" spc="-5" dirty="0">
                <a:latin typeface="+mj-lt"/>
                <a:cs typeface="Arial"/>
              </a:rPr>
              <a:t>that the following information is listed correctly when joining the call: </a:t>
            </a:r>
            <a:r>
              <a:rPr lang="en-US" sz="1600" spc="-5" dirty="0" smtClean="0">
                <a:latin typeface="+mj-lt"/>
                <a:cs typeface="Arial"/>
              </a:rPr>
              <a:t>“FIRST </a:t>
            </a:r>
            <a:r>
              <a:rPr lang="en-US" sz="1600" spc="-5" dirty="0">
                <a:latin typeface="+mj-lt"/>
                <a:cs typeface="Arial"/>
              </a:rPr>
              <a:t>NAME LAST NAME, </a:t>
            </a:r>
            <a:r>
              <a:rPr lang="en-US" sz="1600" spc="-5" dirty="0" smtClean="0">
                <a:latin typeface="+mj-lt"/>
                <a:cs typeface="Arial"/>
              </a:rPr>
              <a:t>Affiliation” (e.g., Stuart </a:t>
            </a:r>
            <a:r>
              <a:rPr lang="en-US" sz="1600" spc="-5" dirty="0">
                <a:latin typeface="+mj-lt"/>
                <a:cs typeface="Arial"/>
              </a:rPr>
              <a:t>Kerry, OK-Brit; </a:t>
            </a:r>
            <a:r>
              <a:rPr lang="en-US" sz="1600" spc="-5" dirty="0" smtClean="0">
                <a:latin typeface="+mj-lt"/>
                <a:cs typeface="Arial"/>
              </a:rPr>
              <a:t>Self)</a:t>
            </a:r>
            <a:endParaRPr lang="en-US" sz="1600" spc="-5" dirty="0">
              <a:latin typeface="+mj-lt"/>
              <a:cs typeface="Arial"/>
            </a:endParaRPr>
          </a:p>
          <a:p>
            <a:pPr marL="630238" marR="117475" lvl="1" indent="-230188" algn="just">
              <a:spcBef>
                <a:spcPts val="600"/>
              </a:spcBef>
              <a:buChar char="•"/>
              <a:tabLst>
                <a:tab pos="230188" algn="l"/>
              </a:tabLst>
            </a:pPr>
            <a:r>
              <a:rPr lang="en-US" sz="1600" spc="-5" dirty="0" smtClean="0">
                <a:latin typeface="+mj-lt"/>
                <a:cs typeface="Arial"/>
              </a:rPr>
              <a:t>Remember </a:t>
            </a:r>
            <a:r>
              <a:rPr lang="en-US" sz="1600" spc="-5" dirty="0">
                <a:latin typeface="+mj-lt"/>
                <a:cs typeface="Arial"/>
              </a:rPr>
              <a:t>to state your </a:t>
            </a:r>
            <a:r>
              <a:rPr lang="en-US" sz="1600" spc="-5" dirty="0" smtClean="0">
                <a:latin typeface="+mj-lt"/>
                <a:cs typeface="Arial"/>
              </a:rPr>
              <a:t>name and affiliation </a:t>
            </a:r>
            <a:r>
              <a:rPr lang="en-US" sz="1600" spc="-5" dirty="0">
                <a:latin typeface="+mj-lt"/>
                <a:cs typeface="Arial"/>
              </a:rPr>
              <a:t>the FIRST TIME </a:t>
            </a:r>
            <a:r>
              <a:rPr lang="en-US" sz="1600" spc="-5" dirty="0" smtClean="0">
                <a:latin typeface="+mj-lt"/>
                <a:cs typeface="Arial"/>
              </a:rPr>
              <a:t>you speak</a:t>
            </a:r>
            <a:endParaRPr lang="en-US" sz="1600" spc="-5" dirty="0">
              <a:latin typeface="+mj-lt"/>
              <a:cs typeface="Arial"/>
            </a:endParaRPr>
          </a:p>
          <a:p>
            <a:pPr marL="630238" marR="117475" lvl="1" indent="-230188" algn="just">
              <a:spcBef>
                <a:spcPts val="600"/>
              </a:spcBef>
              <a:buChar char="•"/>
              <a:tabLst>
                <a:tab pos="230188" algn="l"/>
              </a:tabLst>
            </a:pPr>
            <a:r>
              <a:rPr lang="en-US" sz="1600" spc="-5" dirty="0" smtClean="0">
                <a:latin typeface="+mj-lt"/>
                <a:cs typeface="Arial"/>
              </a:rPr>
              <a:t>When you want to be on the queue, please type “Q” or “q” in </a:t>
            </a:r>
            <a:r>
              <a:rPr lang="en-US" sz="1600" spc="-5" dirty="0">
                <a:latin typeface="+mj-lt"/>
                <a:cs typeface="Arial"/>
              </a:rPr>
              <a:t>the </a:t>
            </a:r>
            <a:r>
              <a:rPr lang="en-US" sz="1600" spc="-5" dirty="0" smtClean="0">
                <a:latin typeface="+mj-lt"/>
                <a:cs typeface="Arial"/>
              </a:rPr>
              <a:t>chat window</a:t>
            </a:r>
            <a:endParaRPr lang="en-US" sz="1600" spc="-5" dirty="0">
              <a:latin typeface="+mj-lt"/>
              <a:cs typeface="Arial"/>
            </a:endParaRPr>
          </a:p>
          <a:p>
            <a:pPr marL="630238" marR="117475" lvl="1" indent="-230188" algn="just">
              <a:spcBef>
                <a:spcPts val="600"/>
              </a:spcBef>
              <a:buChar char="•"/>
              <a:tabLst>
                <a:tab pos="230188" algn="l"/>
              </a:tabLst>
            </a:pPr>
            <a:r>
              <a:rPr lang="en-US" sz="1600" spc="-5" dirty="0" smtClean="0">
                <a:latin typeface="+mj-lt"/>
                <a:cs typeface="Arial"/>
              </a:rPr>
              <a:t>Remember </a:t>
            </a:r>
            <a:r>
              <a:rPr lang="en-US" sz="1600" spc="-5" dirty="0">
                <a:latin typeface="+mj-lt"/>
                <a:cs typeface="Arial"/>
              </a:rPr>
              <a:t>to </a:t>
            </a:r>
            <a:r>
              <a:rPr lang="en-US" sz="1600" spc="-5" dirty="0" smtClean="0">
                <a:latin typeface="+mj-lt"/>
                <a:cs typeface="Arial"/>
              </a:rPr>
              <a:t>mute </a:t>
            </a:r>
            <a:r>
              <a:rPr lang="en-US" sz="1600" spc="-5" dirty="0">
                <a:latin typeface="+mj-lt"/>
                <a:cs typeface="Arial"/>
              </a:rPr>
              <a:t>when </a:t>
            </a:r>
            <a:r>
              <a:rPr lang="en-US" sz="1600" spc="-5" dirty="0" smtClean="0">
                <a:latin typeface="+mj-lt"/>
                <a:cs typeface="Arial"/>
              </a:rPr>
              <a:t>not speaking, </a:t>
            </a:r>
            <a:r>
              <a:rPr lang="en-US" sz="1600" spc="-5" dirty="0">
                <a:latin typeface="+mj-lt"/>
                <a:cs typeface="Arial"/>
              </a:rPr>
              <a:t>thank you</a:t>
            </a:r>
          </a:p>
          <a:p>
            <a:pPr marL="230188" marR="117475" indent="-230188" algn="just">
              <a:buChar char="•"/>
              <a:tabLst>
                <a:tab pos="230188" algn="l"/>
              </a:tabLst>
            </a:pPr>
            <a:endParaRPr lang="en-US" sz="1800" spc="-5" dirty="0">
              <a:latin typeface="+mj-lt"/>
              <a:cs typeface="Arial"/>
            </a:endParaRPr>
          </a:p>
          <a:p>
            <a:pPr marL="230188" marR="117475" indent="-230188" algn="just">
              <a:buChar char="•"/>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53736088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66699</TotalTime>
  <Words>2422</Words>
  <Application>Microsoft Office PowerPoint</Application>
  <PresentationFormat>Widescreen</PresentationFormat>
  <Paragraphs>467</Paragraphs>
  <Slides>29</Slides>
  <Notes>26</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29</vt:i4>
      </vt:variant>
    </vt:vector>
  </HeadingPairs>
  <TitlesOfParts>
    <vt:vector size="38" baseType="lpstr">
      <vt:lpstr>Arial Unicode MS</vt:lpstr>
      <vt:lpstr>Monotype Sorts</vt:lpstr>
      <vt:lpstr>MS Gothic</vt:lpstr>
      <vt:lpstr>MS PGothic</vt:lpstr>
      <vt:lpstr>Arial</vt:lpstr>
      <vt:lpstr>Calibri</vt:lpstr>
      <vt:lpstr>Times New Roman</vt:lpstr>
      <vt:lpstr>Office Theme</vt:lpstr>
      <vt:lpstr>Document</vt:lpstr>
      <vt:lpstr>IEEE 802.18 RR-TAG 2022 May Wireless Interim agenda</vt:lpstr>
      <vt:lpstr>Registration is required to attend this meeting </vt:lpstr>
      <vt:lpstr>Meeting called to order</vt:lpstr>
      <vt:lpstr>IEEE 802 required notices</vt:lpstr>
      <vt:lpstr>Other Guidelines for IEEE WG Meetings</vt:lpstr>
      <vt:lpstr>Participant behavior in IEEE SA activities is guided by  the IEEE Codes of Ethics &amp; Conduct</vt:lpstr>
      <vt:lpstr>Participants in the IEEE SA “individual process”  shall act independently of others, including employers</vt:lpstr>
      <vt:lpstr>IEEE-SA standards activities shall allow  the fair &amp; equitable consideration of all viewpoints</vt:lpstr>
      <vt:lpstr>Housekeeping reminder</vt:lpstr>
      <vt:lpstr>12 May 2022 Agenda</vt:lpstr>
      <vt:lpstr>Administrative motions</vt:lpstr>
      <vt:lpstr>Progress since the 2022 March plenary</vt:lpstr>
      <vt:lpstr>Status of ongoing consultations</vt:lpstr>
      <vt:lpstr>General discussion items (1)</vt:lpstr>
      <vt:lpstr>General discussion items (2)</vt:lpstr>
      <vt:lpstr>General discussion items (3)</vt:lpstr>
      <vt:lpstr>General discussion items (4)</vt:lpstr>
      <vt:lpstr>Any other business</vt:lpstr>
      <vt:lpstr>Recess until 19 May 2022</vt:lpstr>
      <vt:lpstr>19 May 2022 Agenda</vt:lpstr>
      <vt:lpstr>Administrative motions</vt:lpstr>
      <vt:lpstr>Status of ongoing consultations</vt:lpstr>
      <vt:lpstr>General discussion items</vt:lpstr>
      <vt:lpstr>Future meetings and new Webex meeting invite (1)</vt:lpstr>
      <vt:lpstr>Future meetings and new Webex meeting invite (2)</vt:lpstr>
      <vt:lpstr>Meeting and hotel reservation for the 2022 July Plenary (1)</vt:lpstr>
      <vt:lpstr>Meeting and hotel reservation for the 2022 July Plenary (2)</vt:lpstr>
      <vt:lpstr>Any other business</vt:lpstr>
      <vt:lpstr>Adjourn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22/0044r1</dc:title>
  <dc:creator/>
  <cp:keywords>2022 May Wireless Interim</cp:keywords>
  <cp:lastModifiedBy>Edward Au</cp:lastModifiedBy>
  <cp:revision>4474</cp:revision>
  <cp:lastPrinted>1601-01-01T00:00:00Z</cp:lastPrinted>
  <dcterms:created xsi:type="dcterms:W3CDTF">2016-03-03T14:54:45Z</dcterms:created>
  <dcterms:modified xsi:type="dcterms:W3CDTF">2022-05-11T18:30:05Z</dcterms:modified>
  <cp:category>IEEE 802.18 RR-TAG agenda</cp:category>
</cp:coreProperties>
</file>