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791" r:id="rId3"/>
    <p:sldId id="341" r:id="rId4"/>
    <p:sldId id="329" r:id="rId5"/>
    <p:sldId id="604" r:id="rId6"/>
    <p:sldId id="624" r:id="rId7"/>
    <p:sldId id="605" r:id="rId8"/>
    <p:sldId id="776" r:id="rId9"/>
    <p:sldId id="596" r:id="rId10"/>
    <p:sldId id="602" r:id="rId11"/>
    <p:sldId id="836" r:id="rId12"/>
    <p:sldId id="825" r:id="rId13"/>
    <p:sldId id="864" r:id="rId14"/>
    <p:sldId id="829" r:id="rId15"/>
    <p:sldId id="845" r:id="rId16"/>
    <p:sldId id="846" r:id="rId17"/>
    <p:sldId id="847" r:id="rId18"/>
    <p:sldId id="798" r:id="rId19"/>
    <p:sldId id="606" r:id="rId20"/>
    <p:sldId id="818" r:id="rId21"/>
    <p:sldId id="862" r:id="rId22"/>
    <p:sldId id="608" r:id="rId23"/>
    <p:sldId id="796" r:id="rId24"/>
    <p:sldId id="742" r:id="rId25"/>
    <p:sldId id="743" r:id="rId26"/>
    <p:sldId id="702" r:id="rId27"/>
    <p:sldId id="535" r:id="rId28"/>
    <p:sldId id="849" r:id="rId29"/>
    <p:sldId id="854" r:id="rId30"/>
    <p:sldId id="855" r:id="rId31"/>
    <p:sldId id="856" r:id="rId32"/>
    <p:sldId id="861" r:id="rId33"/>
    <p:sldId id="865" r:id="rId34"/>
    <p:sldId id="857" r:id="rId35"/>
    <p:sldId id="858" r:id="rId36"/>
    <p:sldId id="859" r:id="rId37"/>
    <p:sldId id="860" r:id="rId38"/>
    <p:sldId id="650" r:id="rId39"/>
    <p:sldId id="498" r:id="rId40"/>
    <p:sldId id="402" r:id="rId41"/>
    <p:sldId id="403" r:id="rId42"/>
    <p:sldId id="831" r:id="rId43"/>
    <p:sldId id="833" r:id="rId44"/>
    <p:sldId id="835" r:id="rId45"/>
    <p:sldId id="841" r:id="rId46"/>
    <p:sldId id="652" r:id="rId47"/>
    <p:sldId id="549" r:id="rId48"/>
    <p:sldId id="425" r:id="rId49"/>
    <p:sldId id="728" r:id="rId50"/>
    <p:sldId id="837" r:id="rId51"/>
    <p:sldId id="838" r:id="rId52"/>
    <p:sldId id="832" r:id="rId53"/>
    <p:sldId id="839" r:id="rId54"/>
    <p:sldId id="834" r:id="rId55"/>
    <p:sldId id="863"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5974" autoAdjust="0"/>
  </p:normalViewPr>
  <p:slideViewPr>
    <p:cSldViewPr>
      <p:cViewPr varScale="1">
        <p:scale>
          <a:sx n="102" d="100"/>
          <a:sy n="102" d="100"/>
        </p:scale>
        <p:origin x="114" y="22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14-Mar-22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8.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9.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30.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82387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489475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11087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61106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464538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199610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548052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1512248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700355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7781002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924492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424449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2271834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223129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7686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87075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23412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10-17mar22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10-17mar22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10-17mar22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802.18-22/0027r01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22/ec-22-0059-00-00EC-treasurer-opening-summary-for-wgs.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ept.org/ecc/groups/ecc/wg-fm/srdmg/client/meeting-calendar/"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M7g7G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oumu.go.jp/menu_news/s-news/01kiban12_02000136.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2/18-22-0029-00-0000-ofcom-consultation-on-spectrum-sharing-6ghz.zip"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urldefense.com/v3/__https:/www.ic.gc.ca/eic/site/smt-gst.nsf/eng/sf11766.html__;!!F7jv3iA!lUiP4Sxl2_vGAEHW6lBaGua0x3QBQaOZmI0jmXMtsq8v-V2adkYRmM2PkYwPh-c3rQ$" TargetMode="External"/><Relationship Id="rId4" Type="http://schemas.openxmlformats.org/officeDocument/2006/relationships/hyperlink" Target="https://www.ic.gc.ca/eic/site/smt-gst.nsf/eng/sf11767.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itu.int/go/ITU-R/wp5a"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gss.itu.int/" TargetMode="External"/><Relationship Id="rId5" Type="http://schemas.openxmlformats.org/officeDocument/2006/relationships/hyperlink" Target="https://mentor.ieee.org/802.11/dcn/22/11-22-0378-00-0itu-proposed-modifications-to-itu-r-m-1450-5.docx" TargetMode="External"/><Relationship Id="rId4" Type="http://schemas.openxmlformats.org/officeDocument/2006/relationships/hyperlink" Target="https://mentor.ieee.org/802.11/dcn/22/11-22-0379-01-0itu-proposed-modifications-to-itu-r-m-1801-2.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974"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8/dcn/22/18-22-003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cept.org/ecc/groups/ecc/wg-fm/srdmg/client/meeting-calendar/"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2/18-22-0010-00-0000-apac-update-march-2022.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hyperlink" Target="https://urldefense.com/v3/__https:/www.ic.gc.ca/eic/site/smt-gst.nsf/eng/sf11766.html__;!!F7jv3iA!lUiP4Sxl2_vGAEHW6lBaGua0x3QBQaOZmI0jmXMtsq8v-V2adkYRmM2PkYwPh-c3rQ$" TargetMode="External"/><Relationship Id="rId4" Type="http://schemas.openxmlformats.org/officeDocument/2006/relationships/hyperlink" Target="https://www.ic.gc.ca/eic/site/smt-gst.nsf/eng/sf11767.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2/18-22-0029-00-0000-ofcom-consultation-on-spectrum-sharing-6ghz.zip"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mentor.ieee.org/802.18/dcn/22/18-22-0031-00-0000-ofcom-saf-consultation-draft-response.odt"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cma.gov.au/sites/default/files/2022-03/Outcomes%20Paper_Proposed%20updates%20to%20the%20LIPD%20Class%20Licence%20for%206%20GHz%20RLANs.pdf"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https://urldefense.com/v3/__https:/www.legislation.gov.au/Details/F2022L00249__;!!F7jv3iA!l_W2K4GkDZ5GzgQDxAOUg-n_YCHfeOLK0-4Ezd-kM0l5Lhf-KWyOgxvMo1sQsdjpWw$"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www.itu.int/dms_pub/itu-r/oth/0a/06/R0A060000AB0001PDFE.pdf" TargetMode="External"/><Relationship Id="rId3" Type="http://schemas.openxmlformats.org/officeDocument/2006/relationships/hyperlink" Target="https://www.itu.int/go/ITU-R/wp5a" TargetMode="External"/><Relationship Id="rId7" Type="http://schemas.openxmlformats.org/officeDocument/2006/relationships/hyperlink" Target="https://www.itu.int/en/ITU-R/study-groups/rsg5/rwp5d/Pages/default.aspx" TargetMode="External"/><Relationship Id="rId12" Type="http://schemas.openxmlformats.org/officeDocument/2006/relationships/hyperlink" Target="https://mentor.ieee.org/802.18/dcn/21/18-21-0039-01-0000-ieee-802-viewpoints-on-wrc-23-agenda-items.ppt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www.itu.int/net4/CRM/xreg/web/registration.aspx?Event=C-00011128" TargetMode="External"/><Relationship Id="rId11" Type="http://schemas.openxmlformats.org/officeDocument/2006/relationships/hyperlink" Target="https://mentor.ieee.org/802.18/dcn/20/18-20-0107-01-0000-res-811-wrc-19-wrc-23-agenda-items.docx" TargetMode="External"/><Relationship Id="rId5" Type="http://schemas.openxmlformats.org/officeDocument/2006/relationships/hyperlink" Target="https://mentor.ieee.org/802.11/dcn/22/11-22-0379-02-0itu-proposed-modifications-to-itu-r-m-1801-2.docx" TargetMode="External"/><Relationship Id="rId10" Type="http://schemas.openxmlformats.org/officeDocument/2006/relationships/hyperlink" Target="https://www.itu.int/dms_pub/itu-r/oth/0c/0a/R0C0A00000D0041PDFE.pdf" TargetMode="External"/><Relationship Id="rId4" Type="http://schemas.openxmlformats.org/officeDocument/2006/relationships/hyperlink" Target="https://mentor.ieee.org/802.11/dcn/22/11-22-0378-02-0itu-proposed-modifications-to-itu-r-m-1450-5.docx" TargetMode="External"/><Relationship Id="rId9" Type="http://schemas.openxmlformats.org/officeDocument/2006/relationships/hyperlink" Target="https://www.itu.int/en/ITU-R/study-groups/rcpm/Pages/wrc-23-studies.asp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urldefense.com/v3/__https:/www.fcc.gov/document/oet-seeks-comment-following-court-remand-6-ghz-band-order__;!!F7jv3iA!nl2VXsC6w3mFF42j5R7AughnO4I8N6BfgakxUS53hRH5sYvk2Kn4lXkgsNtuGzb_YQ$"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8/dcn/22/18-22-0030"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07-02-0000-minutes-electronic-wireles-interim-20-27jan22-rr-tag-pty.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10-17mar22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361676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10-17 March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52"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22 Sept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Andy S. </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Motion passed, _33_ voters with _35_attendees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marL="1371600" lvl="3" indent="0">
              <a:spcBef>
                <a:spcPts val="0"/>
              </a:spcBef>
            </a:pPr>
            <a:endParaRPr lang="en-US" sz="1400" b="1" i="0" dirty="0">
              <a:solidFill>
                <a:srgbClr val="7030A0"/>
              </a:solidFill>
              <a:effectLst/>
            </a:endParaRP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dirty="0">
                <a:solidFill>
                  <a:schemeClr val="bg1">
                    <a:lumMod val="75000"/>
                  </a:schemeClr>
                </a:solidFill>
              </a:rPr>
              <a:t>$400 until Friday, January 28, 2022 (fully refundable. </a:t>
            </a:r>
            <a:r>
              <a:rPr lang="en-US" sz="1800"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bg1">
                    <a:lumMod val="75000"/>
                  </a:schemeClr>
                </a:solidFill>
              </a:rPr>
              <a:t>$600 until Friday, February 25, 2022 (refundable with cancellation fee. </a:t>
            </a:r>
            <a:r>
              <a:rPr lang="en-US" sz="1800" dirty="0">
                <a:solidFill>
                  <a:schemeClr val="bg1">
                    <a:lumMod val="75000"/>
                  </a:schemeClr>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z="1800" dirty="0">
                <a:solidFill>
                  <a:schemeClr val="bg1">
                    <a:lumMod val="75000"/>
                  </a:schemeClr>
                </a:solidFill>
                <a:effectLst/>
                <a:latin typeface="Times New Roman" panose="02020603050405020304" pitchFamily="18" charset="0"/>
                <a:ea typeface="Calibri" panose="020F0502020204030204" pitchFamily="34" charset="0"/>
              </a:rPr>
              <a:t>)</a:t>
            </a:r>
            <a:r>
              <a:rPr lang="en-US"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b="1" dirty="0">
                <a:solidFill>
                  <a:schemeClr val="tx1"/>
                </a:solidFill>
              </a:rPr>
              <a:t>$800 after Friday, February 25, 2022 (non-refundable. after February 25</a:t>
            </a:r>
            <a:r>
              <a:rPr lang="en-US" b="1" baseline="30000" dirty="0">
                <a:solidFill>
                  <a:schemeClr val="tx1"/>
                </a:solidFill>
              </a:rPr>
              <a:t>th</a:t>
            </a:r>
            <a:r>
              <a:rPr lang="en-US" b="1"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b="1" dirty="0"/>
              <a:t>Plenary info: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7475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endParaRPr lang="en-US" altLang="en-US" sz="18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and will continue as such from meeting 02mar22.</a:t>
            </a:r>
          </a:p>
          <a:p>
            <a:pPr marL="685800" lvl="1">
              <a:spcBef>
                <a:spcPts val="0"/>
              </a:spcBef>
              <a:spcAft>
                <a:spcPts val="0"/>
              </a:spcAft>
              <a:buFont typeface="Arial" panose="020B0604020202020204" pitchFamily="34" charset="0"/>
              <a:buChar char="•"/>
            </a:pPr>
            <a:endParaRPr lang="en-US" altLang="en-US" sz="1800" dirty="0">
              <a:solidFill>
                <a:schemeClr val="tx1"/>
              </a:solidFill>
            </a:endParaRPr>
          </a:p>
          <a:p>
            <a:pPr marL="685800" lvl="1">
              <a:spcBef>
                <a:spcPts val="0"/>
              </a:spcBef>
              <a:spcAft>
                <a:spcPts val="0"/>
              </a:spcAft>
              <a:buFont typeface="Arial" panose="020B0604020202020204" pitchFamily="34" charset="0"/>
              <a:buChar char="•"/>
            </a:pPr>
            <a:r>
              <a:rPr lang="en-US" altLang="en-US" sz="1800" dirty="0">
                <a:solidFill>
                  <a:schemeClr val="tx1"/>
                </a:solidFill>
              </a:rPr>
              <a:t>The fees were also voted on at $950/$1200/$1450 with cut off dates of 08Apr/29Apr. Same fee whether in person or remote. </a:t>
            </a:r>
          </a:p>
          <a:p>
            <a:pPr marL="685800" lvl="1">
              <a:spcBef>
                <a:spcPts val="0"/>
              </a:spcBef>
              <a:spcAft>
                <a:spcPts val="0"/>
              </a:spcAft>
              <a:buFont typeface="Arial" panose="020B0604020202020204" pitchFamily="34" charset="0"/>
              <a:buChar char="•"/>
            </a:pPr>
            <a:endParaRPr lang="en-US" altLang="en-US" sz="1800" b="0" dirty="0">
              <a:solidFill>
                <a:schemeClr val="tx1"/>
              </a:solidFill>
            </a:endParaRPr>
          </a:p>
          <a:p>
            <a:pPr marL="685800" lvl="1">
              <a:spcBef>
                <a:spcPts val="0"/>
              </a:spcBef>
              <a:spcAft>
                <a:spcPts val="0"/>
              </a:spcAft>
              <a:buFont typeface="Arial" panose="020B0604020202020204" pitchFamily="34" charset="0"/>
              <a:buChar char="•"/>
            </a:pPr>
            <a:r>
              <a:rPr lang="en-US" altLang="en-US" sz="1800" b="0" dirty="0">
                <a:solidFill>
                  <a:schemeClr val="tx1"/>
                </a:solidFill>
              </a:rPr>
              <a:t>Yes, what is going on in eastern Europe was discussed and the team is preparing what they can if the Interim has to go to all virtual later.  </a:t>
            </a:r>
          </a:p>
          <a:p>
            <a:pPr marL="685800" lvl="1">
              <a:spcBef>
                <a:spcPts val="0"/>
              </a:spcBef>
              <a:spcAft>
                <a:spcPts val="0"/>
              </a:spcAft>
              <a:buFont typeface="Arial" panose="020B0604020202020204" pitchFamily="34" charset="0"/>
              <a:buChar char="•"/>
            </a:pPr>
            <a:endParaRPr lang="en-US" altLang="en-US" sz="1800" dirty="0">
              <a:solidFill>
                <a:schemeClr val="tx1"/>
              </a:solidFill>
            </a:endParaRPr>
          </a:p>
          <a:p>
            <a:pPr marL="685800" lvl="1">
              <a:spcBef>
                <a:spcPts val="0"/>
              </a:spcBef>
              <a:spcAft>
                <a:spcPts val="0"/>
              </a:spcAft>
              <a:buFont typeface="Arial" panose="020B0604020202020204" pitchFamily="34" charset="0"/>
              <a:buChar char="•"/>
            </a:pPr>
            <a:r>
              <a:rPr lang="en-US" altLang="en-US" sz="1800" dirty="0">
                <a:solidFill>
                  <a:schemeClr val="tx1"/>
                </a:solidFill>
              </a:rPr>
              <a:t>May look at a poll during next week’s call, with the 2 questions, if f2f would you attend, if mixed mode how would you attend. </a:t>
            </a:r>
            <a:endParaRPr lang="en-US" altLang="en-US" sz="1800" dirty="0">
              <a:solidFill>
                <a:srgbClr val="00B0F0"/>
              </a:solidFill>
            </a:endParaRPr>
          </a:p>
          <a:p>
            <a:pPr marL="685800" lvl="1">
              <a:spcBef>
                <a:spcPts val="0"/>
              </a:spcBef>
              <a:spcAft>
                <a:spcPts val="0"/>
              </a:spcAft>
              <a:buFont typeface="Arial" panose="020B0604020202020204" pitchFamily="34" charset="0"/>
              <a:buChar char="•"/>
            </a:pPr>
            <a:endParaRPr lang="en-US" altLang="en-US" sz="1800" dirty="0">
              <a:solidFill>
                <a:schemeClr val="tx1"/>
              </a:solidFill>
            </a:endParaRPr>
          </a:p>
          <a:p>
            <a:pPr marL="285750">
              <a:spcBef>
                <a:spcPts val="0"/>
              </a:spcBef>
              <a:spcAft>
                <a:spcPts val="0"/>
              </a:spcAft>
              <a:buFont typeface="Arial" panose="020B0604020202020204" pitchFamily="34" charset="0"/>
              <a:buChar char="•"/>
            </a:pPr>
            <a:endParaRPr lang="en-US" altLang="en-US" sz="22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a:t>
            </a:r>
            <a:r>
              <a:rPr lang="en-US" altLang="en-US" sz="2000" dirty="0">
                <a:solidFill>
                  <a:schemeClr val="tx1"/>
                </a:solidFill>
              </a:rPr>
              <a:t>July 2022 Plenary in Montreal, Canada, </a:t>
            </a:r>
            <a:r>
              <a:rPr lang="en-US" altLang="en-US" sz="2000" b="0" dirty="0">
                <a:solidFill>
                  <a:schemeClr val="tx1"/>
                </a:solidFill>
              </a:rPr>
              <a:t>will start an </a:t>
            </a:r>
            <a:r>
              <a:rPr lang="en-US" altLang="en-US" sz="2000" b="0" dirty="0" err="1">
                <a:solidFill>
                  <a:schemeClr val="tx1"/>
                </a:solidFill>
              </a:rPr>
              <a:t>epoll</a:t>
            </a:r>
            <a:r>
              <a:rPr lang="en-US" altLang="en-US" sz="2000" b="0" dirty="0">
                <a:solidFill>
                  <a:schemeClr val="tx1"/>
                </a:solidFill>
              </a:rPr>
              <a:t> today for this plenary, with the same 2 questions like in the past, if in-person would you come and if mixed-mode, how would you attend?  </a:t>
            </a:r>
            <a:r>
              <a:rPr lang="en-US" altLang="en-US" sz="2000" b="0" dirty="0" err="1">
                <a:solidFill>
                  <a:schemeClr val="tx1"/>
                </a:solidFill>
              </a:rPr>
              <a:t>epoll</a:t>
            </a:r>
            <a:r>
              <a:rPr lang="en-US" altLang="en-US" sz="2000" b="0" dirty="0">
                <a:solidFill>
                  <a:schemeClr val="tx1"/>
                </a:solidFill>
              </a:rPr>
              <a:t> will close next Wednesday, 16mar22 et.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endParaRPr lang="en-US" altLang="en-US" sz="1800" b="0" dirty="0">
              <a:solidFill>
                <a:schemeClr val="tx1"/>
              </a:solidFill>
            </a:endParaRPr>
          </a:p>
          <a:p>
            <a:pPr marL="285750">
              <a:spcBef>
                <a:spcPts val="0"/>
              </a:spcBef>
              <a:spcAft>
                <a:spcPts val="0"/>
              </a:spcAft>
              <a:buFont typeface="Arial" panose="020B0604020202020204" pitchFamily="34" charset="0"/>
              <a:buChar char="•"/>
            </a:pPr>
            <a:r>
              <a:rPr lang="en-US" sz="2000" dirty="0">
                <a:solidFill>
                  <a:schemeClr val="tx1"/>
                </a:solidFill>
              </a:rPr>
              <a:t>View of 802 Treasury, Starting to turn around:</a:t>
            </a:r>
            <a:endParaRPr lang="en-US" altLang="en-US" sz="200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hlinkClick r:id="rId3"/>
              </a:rPr>
              <a:t>https://mentor.ieee.org/802-ec/dcn/22/ec-22-0059-00-00EC-treasurer-opening-summary-for-wgs.pptx</a:t>
            </a:r>
            <a:endParaRPr lang="en-US" altLang="en-US" sz="20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sz="2000" dirty="0"/>
              <a:t>2021 institution of fees has stopped the bleeding</a:t>
            </a:r>
          </a:p>
          <a:p>
            <a:pPr marL="800100" lvl="1" indent="-342900">
              <a:buFont typeface="Arial" panose="020B0604020202020204" pitchFamily="34" charset="0"/>
              <a:buChar char="•"/>
            </a:pPr>
            <a:r>
              <a:rPr lang="en-US" sz="1800" dirty="0"/>
              <a:t>Year-end 2021 for session expenses is slightly positive</a:t>
            </a:r>
          </a:p>
          <a:p>
            <a:pPr>
              <a:buFont typeface="Arial" panose="020B0604020202020204" pitchFamily="34" charset="0"/>
              <a:buChar char="•"/>
            </a:pPr>
            <a:r>
              <a:rPr lang="en-US" sz="2000" dirty="0"/>
              <a:t>March 2022 meeting looks successful – 884 registered  (sounds like &gt;900 now) </a:t>
            </a:r>
          </a:p>
          <a:p>
            <a:pPr marL="800100" lvl="1" indent="-342900">
              <a:buFont typeface="Arial" panose="020B0604020202020204" pitchFamily="34" charset="0"/>
              <a:buChar char="•"/>
            </a:pPr>
            <a:r>
              <a:rPr lang="en-US" sz="1800" dirty="0"/>
              <a:t>Will generate (a needed) surplus</a:t>
            </a:r>
          </a:p>
          <a:p>
            <a:pPr>
              <a:buFont typeface="Arial" panose="020B0604020202020204" pitchFamily="34" charset="0"/>
              <a:buChar char="•"/>
            </a:pPr>
            <a:r>
              <a:rPr lang="en-US" sz="2000" dirty="0"/>
              <a:t>802 cash reserves at critical level (equal ~1 meeting cancellation) going into March 2022</a:t>
            </a:r>
          </a:p>
          <a:p>
            <a:pPr marL="800100" lvl="1" indent="-342900">
              <a:buFont typeface="Arial" panose="020B0604020202020204" pitchFamily="34" charset="0"/>
              <a:buChar char="•"/>
            </a:pPr>
            <a:r>
              <a:rPr lang="en-US" sz="1800" dirty="0"/>
              <a:t>Cash reserves less critical but still concerning even after March 2022 success</a:t>
            </a:r>
          </a:p>
          <a:p>
            <a:pPr marL="800100" lvl="1" indent="-342900">
              <a:buFont typeface="Arial" panose="020B0604020202020204" pitchFamily="34" charset="0"/>
              <a:buChar char="•"/>
            </a:pPr>
            <a:r>
              <a:rPr lang="en-US" sz="1800" dirty="0"/>
              <a:t>Budget and plan for July 2022 meeting (with mixed-mode support) fits within budget, continues return to more normal operating reserves</a:t>
            </a:r>
          </a:p>
          <a:p>
            <a:pPr>
              <a:buFont typeface="Arial" panose="020B0604020202020204" pitchFamily="34" charset="0"/>
              <a:buChar char="•"/>
            </a:pPr>
            <a:r>
              <a:rPr lang="en-US" sz="2000" dirty="0"/>
              <a:t>802 Participants have largely been compliant with meeting fees </a:t>
            </a:r>
          </a:p>
          <a:p>
            <a:pPr marL="800100" lvl="1" indent="-342900">
              <a:buFont typeface="Arial" panose="020B0604020202020204" pitchFamily="34" charset="0"/>
              <a:buChar char="•"/>
            </a:pPr>
            <a:r>
              <a:rPr lang="en-US" sz="1800" dirty="0"/>
              <a:t>&gt; 1000 participants per meeting x 3 meetings, only 9 unpaid attendees</a:t>
            </a:r>
            <a:endParaRPr lang="en-US" altLang="en-US" sz="18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0311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a:t>
            </a:r>
            <a:endParaRPr lang="en-US" altLang="en-US" sz="2400" i="1" u="sng" dirty="0">
              <a:solidFill>
                <a:srgbClr val="00B050"/>
              </a:solidFill>
            </a:endParaRPr>
          </a:p>
        </p:txBody>
      </p:sp>
      <p:sp>
        <p:nvSpPr>
          <p:cNvPr id="16387" name="Content Placeholder 2"/>
          <p:cNvSpPr>
            <a:spLocks noGrp="1"/>
          </p:cNvSpPr>
          <p:nvPr>
            <p:ph idx="1"/>
          </p:nvPr>
        </p:nvSpPr>
        <p:spPr>
          <a:xfrm>
            <a:off x="914400" y="845745"/>
            <a:ext cx="10896600" cy="5561881"/>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sz="1800" b="1" i="1" u="sng" dirty="0"/>
              <a:t>Nominations or self nominations were due the .18 Chair before </a:t>
            </a:r>
            <a:r>
              <a:rPr lang="en-US" sz="1600" b="1" i="1" u="sng" dirty="0">
                <a:effectLst/>
                <a:latin typeface="Times New Roman" panose="02020603050405020304" pitchFamily="18" charset="0"/>
                <a:ea typeface="SimSun" panose="02010600030101010101" pitchFamily="2" charset="-122"/>
              </a:rPr>
              <a:t>Wednesday 02 March 2022 </a:t>
            </a:r>
            <a:r>
              <a:rPr lang="en-US" sz="1800" b="1" i="1" u="sng" dirty="0"/>
              <a:t>- end of day </a:t>
            </a:r>
            <a:r>
              <a:rPr lang="en-US" sz="1800" b="1" i="1" u="sng" dirty="0" err="1"/>
              <a:t>aoe</a:t>
            </a:r>
            <a:r>
              <a:rPr lang="en-US" sz="1800"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 today.</a:t>
            </a:r>
          </a:p>
          <a:p>
            <a:pPr>
              <a:buFont typeface="Arial" panose="020B0604020202020204" pitchFamily="34" charset="0"/>
              <a:buChar char="•"/>
            </a:pPr>
            <a:r>
              <a:rPr lang="en-US" sz="2000" dirty="0">
                <a:solidFill>
                  <a:schemeClr val="tx1"/>
                </a:solidFill>
              </a:rPr>
              <a:t>The .18 Chair position nominees: Tuncer Baykas  and Edward Au</a:t>
            </a:r>
          </a:p>
          <a:p>
            <a:pPr>
              <a:buFont typeface="Arial" panose="020B0604020202020204" pitchFamily="34" charset="0"/>
              <a:buChar char="•"/>
            </a:pPr>
            <a:r>
              <a:rPr lang="en-US" sz="2000" dirty="0">
                <a:solidFill>
                  <a:schemeClr val="tx1"/>
                </a:solidFill>
              </a:rPr>
              <a:t>The .18 Vice-Chairs nominees: Stuart Kerry and Al Petrick (having 2 VCs is acceptable, will vote on each person) </a:t>
            </a:r>
          </a:p>
          <a:p>
            <a:pPr>
              <a:buFont typeface="Arial" panose="020B0604020202020204" pitchFamily="34" charset="0"/>
              <a:buChar char="•"/>
            </a:pPr>
            <a:r>
              <a:rPr lang="en-US" sz="2000" dirty="0">
                <a:solidFill>
                  <a:schemeClr val="tx1"/>
                </a:solidFill>
              </a:rPr>
              <a:t>Will give each of the 4 candidates 2 mins to express their views on what they can do for .18. </a:t>
            </a:r>
          </a:p>
          <a:p>
            <a:pPr>
              <a:buFont typeface="Arial" panose="020B0604020202020204" pitchFamily="34" charset="0"/>
              <a:buChar char="•"/>
            </a:pPr>
            <a:r>
              <a:rPr lang="en-US" sz="1800" dirty="0"/>
              <a:t>All potential EC members, Chair and Vice Chairs</a:t>
            </a:r>
          </a:p>
          <a:p>
            <a:pPr lvl="1">
              <a:buFont typeface="Arial" panose="020B0604020202020204" pitchFamily="34" charset="0"/>
              <a:buChar char="•"/>
            </a:pPr>
            <a:r>
              <a:rPr lang="en-US" sz="1600" dirty="0"/>
              <a:t>Please remember to submit your letters of endorsement and disclosure of affiliation to the IEEE 802 Recording Secretary, John </a:t>
            </a:r>
            <a:r>
              <a:rPr lang="en-US" sz="1600" dirty="0" err="1"/>
              <a:t>D’Ambrosia</a:t>
            </a:r>
            <a:r>
              <a:rPr lang="en-US" sz="1600" dirty="0"/>
              <a:t>, as soon as possible, but no later than the call to order of the March 2022 closing LMSC meeting.  All have turned in their letters. </a:t>
            </a:r>
          </a:p>
          <a:p>
            <a:pPr lvl="1">
              <a:buFont typeface="Arial" panose="020B0604020202020204" pitchFamily="34" charset="0"/>
              <a:buChar char="•"/>
            </a:pPr>
            <a:r>
              <a:rPr lang="en-US" sz="1600" dirty="0"/>
              <a:t>For Chair, Vice Chair and Secretary, you need to be a member of the IEEE SA</a:t>
            </a:r>
          </a:p>
          <a:p>
            <a:pPr lvl="1">
              <a:buFont typeface="Arial" panose="020B0604020202020204" pitchFamily="34" charset="0"/>
              <a:buChar char="•"/>
            </a:pPr>
            <a:r>
              <a:rPr lang="en-GB" altLang="en-US" sz="1800" dirty="0"/>
              <a:t>The TAG/WG chair &amp; vice chairs are subject to confirmation by IEEE 802 EC.</a:t>
            </a:r>
            <a:endParaRPr lang="en-US" sz="1600" dirty="0"/>
          </a:p>
          <a:p>
            <a:pPr>
              <a:buFont typeface="Arial" panose="020B0604020202020204" pitchFamily="34" charset="0"/>
              <a:buChar char="•"/>
            </a:pPr>
            <a:r>
              <a:rPr lang="en-US" sz="1800" dirty="0">
                <a:solidFill>
                  <a:schemeClr val="tx1"/>
                </a:solidFill>
              </a:rPr>
              <a:t>Responsibilities / expectations for all offices are in the back up slides in this slide deck</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5291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1022697"/>
            <a:ext cx="10896600" cy="5452718"/>
          </a:xfrm>
        </p:spPr>
        <p:txBody>
          <a:bodyPr/>
          <a:lstStyle/>
          <a:p>
            <a:pPr marL="285750" indent="-285750">
              <a:buFont typeface="Arial" panose="020B0604020202020204" pitchFamily="34" charset="0"/>
              <a:buChar char="•"/>
            </a:pPr>
            <a:r>
              <a:rPr lang="en-US" altLang="en-US" sz="1800" b="0" dirty="0">
                <a:solidFill>
                  <a:schemeClr val="tx1"/>
                </a:solidFill>
              </a:rPr>
              <a:t> </a:t>
            </a:r>
            <a:r>
              <a:rPr lang="en-US" sz="1800" b="0" dirty="0">
                <a:solidFill>
                  <a:schemeClr val="tx1"/>
                </a:solidFill>
              </a:rPr>
              <a:t>Will use WebEx polling </a:t>
            </a:r>
            <a:r>
              <a:rPr lang="en-US" sz="1400" b="0" dirty="0">
                <a:solidFill>
                  <a:schemeClr val="tx1"/>
                </a:solidFill>
              </a:rPr>
              <a:t>(Chair will not vote) </a:t>
            </a:r>
            <a:endParaRPr lang="en-US" sz="1400" u="sng" dirty="0">
              <a:solidFill>
                <a:schemeClr val="tx1"/>
              </a:solidFill>
            </a:endParaRPr>
          </a:p>
          <a:p>
            <a:pPr>
              <a:buFont typeface="Arial" panose="020B0604020202020204" pitchFamily="34" charset="0"/>
              <a:buChar char="•"/>
            </a:pPr>
            <a:r>
              <a:rPr lang="en-US" sz="2000" u="sng" dirty="0">
                <a:solidFill>
                  <a:schemeClr val="tx1"/>
                </a:solidFill>
              </a:rPr>
              <a:t>Voting members only, please. </a:t>
            </a: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Tuncer Baykas (Kadir Has University) or Edward Au (Huawei Technologies Co., Ltd) as 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Stuart K. </a:t>
            </a:r>
          </a:p>
          <a:p>
            <a:pPr marL="0" indent="0"/>
            <a:r>
              <a:rPr lang="en-US" altLang="en-US" sz="1600" b="1" dirty="0">
                <a:solidFill>
                  <a:schemeClr val="tx1"/>
                </a:solidFill>
              </a:rPr>
              <a:t>	Seconded by:  	 </a:t>
            </a:r>
            <a:r>
              <a:rPr lang="en-US" altLang="en-US" sz="1600" dirty="0">
                <a:solidFill>
                  <a:schemeClr val="tx1"/>
                </a:solidFill>
              </a:rPr>
              <a:t>Ian S. </a:t>
            </a:r>
            <a:endParaRPr lang="en-US" altLang="en-US" sz="1600" b="1" dirty="0">
              <a:solidFill>
                <a:schemeClr val="tx1"/>
              </a:solidFill>
            </a:endParaRPr>
          </a:p>
          <a:p>
            <a:pPr lvl="1"/>
            <a:r>
              <a:rPr lang="en-US" altLang="en-US" sz="1600" b="1" dirty="0">
                <a:solidFill>
                  <a:schemeClr val="tx1"/>
                </a:solidFill>
              </a:rPr>
              <a:t>Discussion?	If a tie, will have a runoff (another vote)</a:t>
            </a:r>
          </a:p>
          <a:p>
            <a:pPr lvl="1"/>
            <a:r>
              <a:rPr lang="en-US" altLang="en-US" sz="1800" b="1" dirty="0">
                <a:solidFill>
                  <a:schemeClr val="tx1"/>
                </a:solidFill>
              </a:rPr>
              <a:t>Vote:  		___8__	A. Tuncer Baykas (Kadir Has University) </a:t>
            </a:r>
          </a:p>
          <a:p>
            <a:pPr lvl="1"/>
            <a:r>
              <a:rPr lang="en-US" altLang="en-US" sz="1800" b="1" dirty="0">
                <a:solidFill>
                  <a:schemeClr val="tx1"/>
                </a:solidFill>
              </a:rPr>
              <a:t>				__20_	B. Edward Au (</a:t>
            </a:r>
            <a:r>
              <a:rPr lang="en-US" sz="1800" b="1" dirty="0">
                <a:solidFill>
                  <a:schemeClr val="tx1"/>
                </a:solidFill>
              </a:rPr>
              <a:t>Huawei Technologies Co., Ltd</a:t>
            </a:r>
            <a:r>
              <a:rPr lang="en-US" altLang="en-US" sz="1800" b="1" dirty="0">
                <a:solidFill>
                  <a:schemeClr val="tx1"/>
                </a:solidFill>
              </a:rPr>
              <a:t>)</a:t>
            </a:r>
          </a:p>
          <a:p>
            <a:pPr lvl="1"/>
            <a:r>
              <a:rPr lang="en-US" altLang="en-US" sz="1800" b="1" dirty="0">
                <a:solidFill>
                  <a:schemeClr val="tx1"/>
                </a:solidFill>
              </a:rPr>
              <a:t>				___3__	C. abstain</a:t>
            </a:r>
          </a:p>
          <a:p>
            <a:pPr lvl="1"/>
            <a:r>
              <a:rPr lang="en-US" altLang="en-US" sz="1800" b="1" dirty="0">
                <a:solidFill>
                  <a:schemeClr val="tx1"/>
                </a:solidFill>
              </a:rPr>
              <a:t>				___5__	did not vote</a:t>
            </a:r>
          </a:p>
          <a:p>
            <a:pPr lvl="1"/>
            <a:endParaRPr lang="en-US" altLang="en-US" sz="1600" b="1" dirty="0">
              <a:solidFill>
                <a:schemeClr val="tx1"/>
              </a:solidFill>
            </a:endParaRPr>
          </a:p>
          <a:p>
            <a:pPr lvl="1"/>
            <a:r>
              <a:rPr lang="en-US" altLang="en-US" sz="1600" b="1" dirty="0">
                <a:solidFill>
                  <a:schemeClr val="tx1"/>
                </a:solidFill>
              </a:rPr>
              <a:t>( _34__ voters present)	</a:t>
            </a:r>
          </a:p>
          <a:p>
            <a:pPr lvl="1"/>
            <a:r>
              <a:rPr lang="en-US" altLang="en-US" sz="1600" b="1" dirty="0">
                <a:solidFill>
                  <a:schemeClr val="tx1"/>
                </a:solidFill>
              </a:rPr>
              <a:t>Total # present at time of vote:  _37_</a:t>
            </a:r>
          </a:p>
          <a:p>
            <a:pPr lvl="3">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Final results are dependent on voting member audit and then the LMSC (EC) confirmation at the March 2022 Plenary LMSC(EC) closing meeting Friday 18mar22.</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7638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Vice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marL="0" indent="0"/>
            <a:r>
              <a:rPr lang="en-US" altLang="en-US" sz="1800" b="0" dirty="0">
                <a:solidFill>
                  <a:schemeClr val="tx1"/>
                </a:solidFill>
              </a:rPr>
              <a:t> </a:t>
            </a:r>
          </a:p>
          <a:p>
            <a:pPr>
              <a:buFont typeface="Arial" panose="020B0604020202020204" pitchFamily="34" charset="0"/>
              <a:buChar char="•"/>
            </a:pPr>
            <a:r>
              <a:rPr lang="en-US" sz="1800" b="0" dirty="0">
                <a:solidFill>
                  <a:schemeClr val="tx1"/>
                </a:solidFill>
              </a:rPr>
              <a:t>Will use WebEx polling </a:t>
            </a:r>
            <a:r>
              <a:rPr lang="en-US" sz="1400" b="0" dirty="0">
                <a:solidFill>
                  <a:schemeClr val="tx1"/>
                </a:solidFill>
              </a:rPr>
              <a:t>(Chair will not vote) </a:t>
            </a:r>
            <a:endParaRPr lang="en-US" sz="1800" b="0" dirty="0">
              <a:solidFill>
                <a:schemeClr val="tx1"/>
              </a:solidFill>
            </a:endParaRPr>
          </a:p>
          <a:p>
            <a:pPr>
              <a:buFont typeface="Arial" panose="020B0604020202020204" pitchFamily="34" charset="0"/>
              <a:buChar char="•"/>
            </a:pPr>
            <a:r>
              <a:rPr lang="en-US" sz="2000" u="sng" dirty="0">
                <a:solidFill>
                  <a:schemeClr val="tx1"/>
                </a:solidFill>
              </a:rPr>
              <a:t>Voting members only, please. </a:t>
            </a:r>
            <a:endParaRPr lang="en-US" sz="24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Stuart Kerry (OK-Brit / self ) as Vice-Chair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Andy S.</a:t>
            </a:r>
          </a:p>
          <a:p>
            <a:pPr lvl="1"/>
            <a:r>
              <a:rPr lang="en-US" altLang="en-US" sz="1600" b="1" dirty="0">
                <a:solidFill>
                  <a:schemeClr val="tx1"/>
                </a:solidFill>
              </a:rPr>
              <a:t>Seconded by:  	 Mike L.</a:t>
            </a:r>
          </a:p>
          <a:p>
            <a:pPr lvl="1"/>
            <a:r>
              <a:rPr lang="en-US" altLang="en-US" sz="1600" b="1" dirty="0">
                <a:solidFill>
                  <a:schemeClr val="tx1"/>
                </a:solidFill>
              </a:rPr>
              <a:t>Discussion?	None</a:t>
            </a:r>
          </a:p>
          <a:p>
            <a:pPr lvl="1"/>
            <a:r>
              <a:rPr lang="en-US" altLang="en-US" sz="1600" b="1" dirty="0">
                <a:solidFill>
                  <a:schemeClr val="tx1"/>
                </a:solidFill>
              </a:rPr>
              <a:t>Vote:  		28 Y   /  _0_N   /  _0_A   / _8_dnv</a:t>
            </a:r>
          </a:p>
          <a:p>
            <a:pPr lvl="1"/>
            <a:endParaRPr lang="en-US" altLang="en-US" sz="1600" b="1" dirty="0">
              <a:solidFill>
                <a:schemeClr val="tx1"/>
              </a:solidFill>
            </a:endParaRPr>
          </a:p>
          <a:p>
            <a:pPr lvl="1"/>
            <a:r>
              <a:rPr lang="en-US" altLang="en-US" sz="1600" b="1" dirty="0">
                <a:solidFill>
                  <a:schemeClr val="tx1"/>
                </a:solidFill>
              </a:rPr>
              <a:t>(_34_ voters present)	</a:t>
            </a:r>
          </a:p>
          <a:p>
            <a:pPr lvl="1"/>
            <a:r>
              <a:rPr lang="en-US" altLang="en-US" sz="1600" b="1" dirty="0">
                <a:solidFill>
                  <a:schemeClr val="tx1"/>
                </a:solidFill>
              </a:rPr>
              <a:t>Total # present at time of vote:  __37___</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Final results are dependent on voting member audit and then the LMSC (EC) confirmation at the March 2022 Plenary LMSC(EC) closing meeting Friday 18mar22.</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0641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Vice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marL="0" indent="0"/>
            <a:r>
              <a:rPr lang="en-US" altLang="en-US" sz="1800" b="0" dirty="0">
                <a:solidFill>
                  <a:schemeClr val="tx1"/>
                </a:solidFill>
              </a:rPr>
              <a:t> </a:t>
            </a:r>
          </a:p>
          <a:p>
            <a:pPr>
              <a:buFont typeface="Arial" panose="020B0604020202020204" pitchFamily="34" charset="0"/>
              <a:buChar char="•"/>
            </a:pPr>
            <a:r>
              <a:rPr lang="en-US" sz="1800" b="0" dirty="0">
                <a:solidFill>
                  <a:schemeClr val="tx1"/>
                </a:solidFill>
              </a:rPr>
              <a:t>Will use WebEx polling </a:t>
            </a:r>
            <a:r>
              <a:rPr lang="en-US" sz="1400" b="0" dirty="0">
                <a:solidFill>
                  <a:schemeClr val="tx1"/>
                </a:solidFill>
              </a:rPr>
              <a:t>(Chair will not vote) </a:t>
            </a:r>
            <a:endParaRPr lang="en-US" sz="1800" b="0" dirty="0">
              <a:solidFill>
                <a:schemeClr val="tx1"/>
              </a:solidFill>
            </a:endParaRPr>
          </a:p>
          <a:p>
            <a:pPr>
              <a:buFont typeface="Arial" panose="020B0604020202020204" pitchFamily="34" charset="0"/>
              <a:buChar char="•"/>
            </a:pPr>
            <a:r>
              <a:rPr lang="en-US" sz="2000" u="sng" dirty="0">
                <a:solidFill>
                  <a:schemeClr val="tx1"/>
                </a:solidFill>
              </a:rPr>
              <a:t>Voting members only, please. </a:t>
            </a: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Al Petrick (Skyworks Solutions Inc.) as Vice-Chair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Stuart K.</a:t>
            </a:r>
          </a:p>
          <a:p>
            <a:pPr lvl="1"/>
            <a:r>
              <a:rPr lang="en-US" altLang="en-US" sz="1600" b="1" dirty="0">
                <a:solidFill>
                  <a:schemeClr val="tx1"/>
                </a:solidFill>
              </a:rPr>
              <a:t>Seconded by:  	 Lei W.</a:t>
            </a:r>
          </a:p>
          <a:p>
            <a:pPr lvl="1"/>
            <a:r>
              <a:rPr lang="en-US" altLang="en-US" sz="1600" b="1" dirty="0">
                <a:solidFill>
                  <a:schemeClr val="tx1"/>
                </a:solidFill>
              </a:rPr>
              <a:t>Discussion?	 None</a:t>
            </a:r>
          </a:p>
          <a:p>
            <a:pPr lvl="1"/>
            <a:r>
              <a:rPr lang="en-US" altLang="en-US" sz="1600" b="1" dirty="0">
                <a:solidFill>
                  <a:schemeClr val="tx1"/>
                </a:solidFill>
              </a:rPr>
              <a:t>Vote:  		_29__Y   /  _0__N   /  _0__A   / _7__dnv</a:t>
            </a:r>
          </a:p>
          <a:p>
            <a:pPr lvl="1"/>
            <a:endParaRPr lang="en-US" altLang="en-US" sz="1600" b="1" dirty="0">
              <a:solidFill>
                <a:schemeClr val="tx1"/>
              </a:solidFill>
            </a:endParaRPr>
          </a:p>
          <a:p>
            <a:pPr lvl="1"/>
            <a:r>
              <a:rPr lang="en-US" altLang="en-US" sz="1600" b="1" dirty="0">
                <a:solidFill>
                  <a:schemeClr val="tx1"/>
                </a:solidFill>
              </a:rPr>
              <a:t>(_34_ voters present)	</a:t>
            </a:r>
          </a:p>
          <a:p>
            <a:pPr lvl="1"/>
            <a:r>
              <a:rPr lang="en-US" altLang="en-US" sz="1600" b="1" dirty="0">
                <a:solidFill>
                  <a:schemeClr val="tx1"/>
                </a:solidFill>
              </a:rPr>
              <a:t>Total # present at time of vote:  _37_</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Final results are dependent on voting member audit and then the LMSC (EC) confirmation at the March 2022 Plenary LMSC(EC) closing meeting Friday 18mar22.</a:t>
            </a:r>
          </a:p>
          <a:p>
            <a:pPr marL="0" indent="0"/>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87625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meeting </a:t>
            </a:r>
            <a:r>
              <a:rPr lang="en-US" sz="1800" b="1" dirty="0">
                <a:effectLst/>
                <a:latin typeface="Times New Roman" panose="02020603050405020304" pitchFamily="18" charset="0"/>
                <a:ea typeface="SimSun" panose="02010600030101010101" pitchFamily="2" charset="-122"/>
              </a:rPr>
              <a:t>#114, 03-10jun22 </a:t>
            </a:r>
            <a:r>
              <a:rPr lang="en-US" sz="1100" b="0" i="0" dirty="0">
                <a:solidFill>
                  <a:srgbClr val="222222"/>
                </a:solidFill>
                <a:effectLst/>
                <a:latin typeface="Arial" panose="020B0604020202020204" pitchFamily="34" charset="0"/>
              </a:rPr>
              <a:t>(Sophia-Antipolis, FR)</a:t>
            </a:r>
            <a:endParaRPr lang="en-US" sz="1400" b="1" dirty="0">
              <a:solidFill>
                <a:schemeClr val="tx1"/>
              </a:solidFill>
            </a:endParaRP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In between ad </a:t>
            </a:r>
            <a:r>
              <a:rPr lang="en-US" sz="1600" b="1" dirty="0" err="1">
                <a:solidFill>
                  <a:schemeClr val="tx1"/>
                </a:solidFill>
                <a:ea typeface="Calibri" panose="020F0502020204030204" pitchFamily="34" charset="0"/>
                <a:cs typeface="Times New Roman" panose="02020603050405020304" pitchFamily="18" charset="0"/>
              </a:rPr>
              <a:t>hocs</a:t>
            </a:r>
            <a:r>
              <a:rPr lang="en-US" sz="1600" b="1" dirty="0">
                <a:solidFill>
                  <a:schemeClr val="tx1"/>
                </a:solidFill>
                <a:ea typeface="Calibri" panose="020F0502020204030204" pitchFamily="34" charset="0"/>
                <a:cs typeface="Times New Roman" panose="02020603050405020304" pitchFamily="18" charset="0"/>
              </a:rPr>
              <a:t> at this point.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24feb:</a:t>
            </a:r>
            <a:r>
              <a:rPr lang="en-US" sz="1600" dirty="0">
                <a:solidFill>
                  <a:schemeClr val="tx1"/>
                </a:solidFill>
                <a:ea typeface="Calibri" panose="020F0502020204030204" pitchFamily="34" charset="0"/>
                <a:cs typeface="Times New Roman" panose="02020603050405020304" pitchFamily="18" charset="0"/>
              </a:rPr>
              <a:t> </a:t>
            </a:r>
            <a:r>
              <a:rPr lang="en-US" sz="1600" dirty="0">
                <a:solidFill>
                  <a:schemeClr val="tx1"/>
                </a:solidFill>
                <a:effectLst/>
                <a:ea typeface="Calibri" panose="020F0502020204030204" pitchFamily="34" charset="0"/>
                <a:cs typeface="Times New Roman" panose="02020603050405020304" pitchFamily="18" charset="0"/>
              </a:rPr>
              <a:t>1 ad hoc so far</a:t>
            </a:r>
            <a:r>
              <a:rPr lang="en-US" sz="1600" dirty="0">
                <a:solidFill>
                  <a:schemeClr val="tx1"/>
                </a:solidFill>
                <a:ea typeface="Calibri" panose="020F0502020204030204" pitchFamily="34" charset="0"/>
                <a:cs typeface="Times New Roman" panose="02020603050405020304" pitchFamily="18" charset="0"/>
              </a:rPr>
              <a:t> on </a:t>
            </a:r>
            <a:r>
              <a:rPr lang="en-US" sz="1600" dirty="0">
                <a:solidFill>
                  <a:schemeClr val="tx1"/>
                </a:solidFill>
                <a:effectLst/>
                <a:ea typeface="Calibri" panose="020F0502020204030204" pitchFamily="34" charset="0"/>
                <a:cs typeface="Times New Roman" panose="02020603050405020304" pitchFamily="18" charset="0"/>
              </a:rPr>
              <a:t> TS 103 754 mesh AP performance testing was approved.  Next is  ETSI helpdesk will review then will be published.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303 687 (6GHz) ETSI helpdesk is reviewing the draft, then after that to the EC for assessment.  as reported, it may not be assessed, then if not it will move on to ENAP for 90 days.</a:t>
            </a:r>
          </a:p>
          <a:p>
            <a:pPr lvl="2">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More ad </a:t>
            </a:r>
            <a:r>
              <a:rPr lang="en-US" sz="1600" b="1" dirty="0" err="1">
                <a:solidFill>
                  <a:schemeClr val="tx1"/>
                </a:solidFill>
                <a:effectLst/>
                <a:ea typeface="Calibri" panose="020F0502020204030204" pitchFamily="34" charset="0"/>
                <a:cs typeface="Times New Roman" panose="02020603050405020304" pitchFamily="18" charset="0"/>
              </a:rPr>
              <a:t>hocs</a:t>
            </a:r>
            <a:r>
              <a:rPr lang="en-US" sz="1600" b="1" dirty="0">
                <a:solidFill>
                  <a:schemeClr val="tx1"/>
                </a:solidFill>
                <a:effectLst/>
                <a:ea typeface="Calibri" panose="020F0502020204030204" pitchFamily="34" charset="0"/>
                <a:cs typeface="Times New Roman" panose="02020603050405020304" pitchFamily="18" charset="0"/>
              </a:rPr>
              <a:t> will be coming, </a:t>
            </a:r>
            <a:r>
              <a:rPr lang="en-US" sz="1600" b="1" dirty="0">
                <a:solidFill>
                  <a:schemeClr val="tx1"/>
                </a:solidFill>
                <a:ea typeface="Calibri" panose="020F0502020204030204" pitchFamily="34" charset="0"/>
                <a:cs typeface="Times New Roman" panose="02020603050405020304" pitchFamily="18" charset="0"/>
              </a:rPr>
              <a:t>  			21mar–112e on TR 103 721 (mitigation at 5.8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21mar–113e on EN 303 687 (6 GHz);		22mar–113d on EN 303 722 (60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31mar–113b on TS 103 754  (mesh AP performance testing)</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meeting #61, 03-05may22 (</a:t>
            </a:r>
            <a:r>
              <a:rPr lang="en-US" sz="1400" b="0" i="0" dirty="0" err="1">
                <a:solidFill>
                  <a:srgbClr val="222222"/>
                </a:solidFill>
                <a:effectLst/>
                <a:latin typeface="Arial" panose="020B0604020202020204" pitchFamily="34" charset="0"/>
              </a:rPr>
              <a:t>t.b.d</a:t>
            </a:r>
            <a:r>
              <a:rPr lang="en-US" sz="1400" b="0" i="0" dirty="0">
                <a:solidFill>
                  <a:srgbClr val="222222"/>
                </a:solidFill>
                <a:effectLst/>
                <a:latin typeface="Arial" panose="020B0604020202020204" pitchFamily="34" charset="0"/>
              </a:rPr>
              <a:t> , FR)</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marL="0" indent="0">
              <a:spcBef>
                <a:spcPts val="0"/>
              </a:spcBef>
            </a:pPr>
            <a:endParaRPr lang="en-US" sz="2000" dirty="0">
              <a:solidFill>
                <a:schemeClr val="tx1"/>
              </a:solidFill>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0490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#59  28jun-01jul22,  where tbd</a:t>
            </a:r>
          </a:p>
          <a:p>
            <a:pPr>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(5925-7125 MHz)  </a:t>
            </a:r>
            <a:r>
              <a:rPr lang="en-US" altLang="en-US" sz="1800" dirty="0"/>
              <a:t>next meeting #16, 29jun-01jul22, hybrid meeting</a:t>
            </a:r>
            <a:r>
              <a:rPr lang="en-US" sz="1200" dirty="0">
                <a:solidFill>
                  <a:schemeClr val="bg1">
                    <a:lumMod val="75000"/>
                  </a:schemeClr>
                </a:solidFill>
              </a:rPr>
              <a:t> </a:t>
            </a:r>
            <a:endParaRPr lang="en-US" altLang="en-US" sz="1400" b="1" dirty="0">
              <a:solidFill>
                <a:schemeClr val="tx1"/>
              </a:solidFill>
            </a:endParaRPr>
          </a:p>
          <a:p>
            <a:pPr lvl="1">
              <a:buFont typeface="Arial" panose="020B0604020202020204" pitchFamily="34" charset="0"/>
              <a:buChar char="•"/>
            </a:pPr>
            <a:r>
              <a:rPr lang="en-US" sz="1600" b="1" i="0" dirty="0">
                <a:solidFill>
                  <a:srgbClr val="222222"/>
                </a:solidFill>
                <a:effectLst/>
              </a:rPr>
              <a:t>From 03-04mar #15:</a:t>
            </a:r>
            <a:r>
              <a:rPr lang="en-US" sz="1600" b="0" i="0" dirty="0">
                <a:solidFill>
                  <a:srgbClr val="222222"/>
                </a:solidFill>
                <a:effectLst/>
              </a:rPr>
              <a:t>  SE45_03 6GHz OOB emissions limits below 5935MHz:  To further study OOB emissions from Very Low Power (VLP) WAS/RLAN devices operating in the band 5945–6425 MHz to protect CBTC systems that operate in the band 5915-5935 </a:t>
            </a:r>
            <a:r>
              <a:rPr lang="en-US" sz="1600" b="0" i="0" dirty="0" err="1">
                <a:solidFill>
                  <a:srgbClr val="222222"/>
                </a:solidFill>
                <a:effectLst/>
              </a:rPr>
              <a:t>MHz.</a:t>
            </a:r>
            <a:endParaRPr lang="en-US" sz="1600" b="0" i="0" dirty="0">
              <a:solidFill>
                <a:srgbClr val="222222"/>
              </a:solidFill>
              <a:effectLst/>
            </a:endParaRPr>
          </a:p>
          <a:p>
            <a:pPr lvl="2">
              <a:buFont typeface="Arial" panose="020B0604020202020204" pitchFamily="34" charset="0"/>
              <a:buChar char="•"/>
            </a:pPr>
            <a:r>
              <a:rPr lang="en-US" sz="1600" b="0" i="0" dirty="0">
                <a:solidFill>
                  <a:srgbClr val="222222"/>
                </a:solidFill>
                <a:effectLst/>
              </a:rPr>
              <a:t>SE45_04 WAS/RLAN technical studies on 6425-7125  MHz, </a:t>
            </a:r>
          </a:p>
          <a:p>
            <a:pPr lvl="1">
              <a:spcBef>
                <a:spcPts val="0"/>
              </a:spcBef>
              <a:spcAft>
                <a:spcPts val="0"/>
              </a:spcAft>
              <a:buFont typeface="Arial" panose="020B0604020202020204" pitchFamily="34" charset="0"/>
              <a:buChar char="•"/>
            </a:pPr>
            <a:r>
              <a:rPr lang="en-US" altLang="en-US" sz="1600" b="1" dirty="0">
                <a:solidFill>
                  <a:schemeClr val="tx1"/>
                </a:solidFill>
              </a:rPr>
              <a:t> </a:t>
            </a:r>
            <a:r>
              <a:rPr lang="en-US" altLang="en-US" sz="1400" b="1" dirty="0">
                <a:solidFill>
                  <a:schemeClr val="tx1"/>
                </a:solidFill>
              </a:rPr>
              <a:t>03mar: </a:t>
            </a:r>
            <a:r>
              <a:rPr lang="en-US" altLang="en-US" sz="1400" dirty="0"/>
              <a:t>Agenda is on SE45_03 CBTC, communications-based train control, train to track side.  </a:t>
            </a:r>
          </a:p>
          <a:p>
            <a:pPr lvl="2">
              <a:spcBef>
                <a:spcPts val="0"/>
              </a:spcBef>
              <a:spcAft>
                <a:spcPts val="0"/>
              </a:spcAft>
              <a:buFont typeface="Arial" panose="020B0604020202020204" pitchFamily="34" charset="0"/>
              <a:buChar char="•"/>
            </a:pPr>
            <a:r>
              <a:rPr lang="en-US" altLang="en-US" sz="1200" dirty="0"/>
              <a:t>There is SE45_04 is on the 6425-7125  MHz, Std. Power., looks like another update to move back SE45, more info will be coming in the next couple of days. </a:t>
            </a:r>
          </a:p>
          <a:p>
            <a:pPr lvl="1">
              <a:spcBef>
                <a:spcPts val="0"/>
              </a:spcBef>
              <a:spcAft>
                <a:spcPts val="0"/>
              </a:spcAft>
              <a:buFont typeface="Arial" panose="020B0604020202020204" pitchFamily="34" charset="0"/>
              <a:buChar char="•"/>
            </a:pPr>
            <a:endParaRPr lang="en-US" altLang="en-US" sz="1200" dirty="0"/>
          </a:p>
          <a:p>
            <a:pPr lvl="1">
              <a:spcBef>
                <a:spcPts val="0"/>
              </a:spcBef>
              <a:spcAft>
                <a:spcPts val="0"/>
              </a:spcAft>
              <a:buFont typeface="Arial" panose="020B0604020202020204" pitchFamily="34" charset="0"/>
              <a:buChar char="•"/>
            </a:pPr>
            <a:endParaRPr lang="en-US" sz="12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#102 06-10jun22, where tbd</a:t>
            </a:r>
          </a:p>
          <a:p>
            <a:pPr lvl="1">
              <a:spcBef>
                <a:spcPts val="0"/>
              </a:spcBef>
              <a:spcAft>
                <a:spcPts val="0"/>
              </a:spcAft>
              <a:buFont typeface="Arial" panose="020B0604020202020204" pitchFamily="34" charset="0"/>
              <a:buChar char="•"/>
            </a:pPr>
            <a:r>
              <a:rPr lang="en-US" sz="1600" dirty="0">
                <a:solidFill>
                  <a:schemeClr val="tx1"/>
                </a:solidFill>
              </a:rPr>
              <a:t> </a:t>
            </a:r>
            <a:endParaRPr lang="en-US" sz="1800" dirty="0">
              <a:solidFill>
                <a:schemeClr val="tx1"/>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a:t>
            </a:r>
            <a:r>
              <a:rPr lang="en-US" sz="1800" dirty="0">
                <a:solidFill>
                  <a:schemeClr val="tx1"/>
                </a:solidFill>
                <a:hlinkClick r:id="rId6"/>
              </a:rPr>
              <a:t>–</a:t>
            </a:r>
            <a:r>
              <a:rPr lang="en-US" sz="1800" dirty="0">
                <a:solidFill>
                  <a:schemeClr val="tx1"/>
                </a:solidFill>
              </a:rPr>
              <a:t> ECC </a:t>
            </a:r>
            <a:r>
              <a:rPr lang="en-US" sz="1800" dirty="0">
                <a:solidFill>
                  <a:schemeClr val="tx1"/>
                </a:solidFill>
                <a:hlinkClick r:id="rId6"/>
              </a:rPr>
              <a:t>&lt;SRDMG&gt; </a:t>
            </a:r>
            <a:r>
              <a:rPr lang="en-US" sz="1800" dirty="0">
                <a:solidFill>
                  <a:schemeClr val="tx1"/>
                </a:solidFill>
              </a:rPr>
              <a:t> next meeting 28Mar web meeting then #85 20-21apr22 ECO office   </a:t>
            </a:r>
          </a:p>
          <a:p>
            <a:pPr lvl="1">
              <a:spcBef>
                <a:spcPts val="0"/>
              </a:spcBef>
              <a:spcAft>
                <a:spcPts val="0"/>
              </a:spcAft>
              <a:buFont typeface="Arial" panose="020B0604020202020204" pitchFamily="34" charset="0"/>
              <a:buChar char="•"/>
            </a:pPr>
            <a:r>
              <a:rPr lang="en-US" sz="1600" b="1" i="0" dirty="0">
                <a:solidFill>
                  <a:srgbClr val="222222"/>
                </a:solidFill>
                <a:effectLst/>
              </a:rPr>
              <a:t>For 28mar22 </a:t>
            </a:r>
            <a:r>
              <a:rPr lang="en-US" sz="1600" b="0" i="0" dirty="0">
                <a:solidFill>
                  <a:srgbClr val="222222"/>
                </a:solidFill>
                <a:effectLst/>
              </a:rPr>
              <a:t>- Higher power Wireless Access Systems including Radio Local Area Networks (WAS/RLAN) including the use of equipment with 1 to 4 W e.i.r.p. in the 5945-6425 MHz frequency band using a dynamic spectrum usage coordination</a:t>
            </a:r>
            <a:r>
              <a:rPr lang="en-US" sz="1600" dirty="0">
                <a:solidFill>
                  <a:schemeClr val="tx1"/>
                </a:solidFill>
              </a:rPr>
              <a:t> </a:t>
            </a:r>
          </a:p>
          <a:p>
            <a:pPr lvl="1">
              <a:spcBef>
                <a:spcPts val="0"/>
              </a:spcBef>
              <a:spcAft>
                <a:spcPts val="0"/>
              </a:spcAft>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14400" y="5916816"/>
            <a:ext cx="9563515" cy="984885"/>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sz="1600" dirty="0"/>
          </a:p>
          <a:p>
            <a:pPr marL="285750" indent="-285750">
              <a:buFont typeface="Wingdings" panose="05000000000000000000" pitchFamily="2" charset="2"/>
              <a:buChar char="Ø"/>
            </a:pP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399" y="1371600"/>
            <a:ext cx="10838873"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This meeting is part of IEEE 802 electronic January 2022 plenary session</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You must pay the registration fee in order to attend</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have not already done so, you can register at:  </a:t>
            </a:r>
            <a:r>
              <a:rPr lang="en-US" sz="1600" b="1" i="0" dirty="0">
                <a:solidFill>
                  <a:srgbClr val="1155CC"/>
                </a:solidFill>
                <a:effectLst/>
                <a:latin typeface="tahoma" panose="020B0604030504040204" pitchFamily="34" charset="0"/>
                <a:hlinkClick r:id="rId2"/>
              </a:rPr>
              <a:t>https://cvent.me/M7g7G3</a:t>
            </a:r>
            <a:endParaRPr lang="en-US" sz="1600" b="1" i="0" dirty="0">
              <a:solidFill>
                <a:srgbClr val="1155CC"/>
              </a:solidFill>
              <a:effectLst/>
              <a:latin typeface="tahoma" panose="020B0604030504040204" pitchFamily="34" charset="0"/>
            </a:endParaRPr>
          </a:p>
          <a:p>
            <a:pPr>
              <a:buFont typeface="Arial" panose="020B0604020202020204" pitchFamily="34" charset="0"/>
              <a:buChar char="•"/>
            </a:pPr>
            <a:endParaRPr lang="en-US" sz="1600" dirty="0">
              <a:solidFill>
                <a:srgbClr val="1155CC"/>
              </a:solidFill>
              <a:latin typeface="tahoma" panose="020B0604030504040204" pitchFamily="34" charset="0"/>
              <a:ea typeface="Calibri" panose="020F0502020204030204" pitchFamily="34" charset="0"/>
            </a:endParaRPr>
          </a:p>
          <a:p>
            <a:pPr>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a:t>
            </a:r>
            <a:r>
              <a:rPr lang="en-US" sz="1600" dirty="0">
                <a:latin typeface="Tahoma" panose="020B0604030504040204" pitchFamily="34" charset="0"/>
                <a:ea typeface="Calibri" panose="020F0502020204030204" pitchFamily="34" charset="0"/>
              </a:rPr>
              <a:t>25 February</a:t>
            </a:r>
            <a:r>
              <a:rPr lang="en-US" sz="1600" b="1" dirty="0">
                <a:effectLst/>
                <a:latin typeface="Tahoma" panose="020B0604030504040204" pitchFamily="34" charset="0"/>
                <a:ea typeface="Calibri" panose="020F0502020204030204" pitchFamily="34" charset="0"/>
              </a:rPr>
              <a:t> 2022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a:t>
            </a:r>
            <a:r>
              <a:rPr lang="en-US" sz="1600" dirty="0">
                <a:latin typeface="Tahoma" panose="020B0604030504040204" pitchFamily="34" charset="0"/>
                <a:ea typeface="Calibri" panose="020F0502020204030204" pitchFamily="34" charset="0"/>
              </a:rPr>
              <a:t>800</a:t>
            </a:r>
            <a:r>
              <a:rPr lang="en-US" sz="1600" b="1" dirty="0">
                <a:effectLst/>
                <a:latin typeface="Tahoma" panose="020B0604030504040204" pitchFamily="34" charset="0"/>
                <a:ea typeface="Calibri" panose="020F0502020204030204" pitchFamily="34" charset="0"/>
              </a:rPr>
              <a:t>.00 for all attendees</a:t>
            </a:r>
            <a:endParaRPr lang="en-US" sz="1600" kern="0" dirty="0"/>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endParaRPr lang="en-US" sz="2000" kern="0" dirty="0"/>
          </a:p>
          <a:p>
            <a:pPr>
              <a:buFont typeface="Arial" panose="020B0604020202020204" pitchFamily="34" charset="0"/>
              <a:buChar char="•"/>
            </a:pPr>
            <a:r>
              <a:rPr lang="en-US" sz="2000" kern="0" dirty="0"/>
              <a:t>At conclusion of each of the 802.18 calls, the Webex log and IMAT will be reviewed.  </a:t>
            </a:r>
          </a:p>
          <a:p>
            <a:pPr>
              <a:buFont typeface="Arial" panose="020B0604020202020204" pitchFamily="34" charset="0"/>
              <a:buChar char="•"/>
            </a:pPr>
            <a:r>
              <a:rPr lang="en-US" sz="2000"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0" y="685801"/>
            <a:ext cx="12192000"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t>Registration for the March ‘22 IEEE 802 electronic plenary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buFont typeface="Arial" panose="020B0604020202020204" pitchFamily="34" charset="0"/>
              <a:buChar char="•"/>
            </a:pPr>
            <a:endParaRPr lang="en-US" sz="1600" i="0" dirty="0">
              <a:solidFill>
                <a:schemeClr val="tx1"/>
              </a:solidFill>
              <a:effectLst/>
            </a:endParaRPr>
          </a:p>
          <a:p>
            <a:pPr marL="285750" indent="-285750" algn="l">
              <a:buFont typeface="Arial" panose="020B0604020202020204" pitchFamily="34" charset="0"/>
              <a:buChar char="•"/>
            </a:pPr>
            <a:r>
              <a:rPr lang="en-US" sz="2000" dirty="0">
                <a:effectLst/>
                <a:ea typeface="Calibri" panose="020F0502020204030204" pitchFamily="34" charset="0"/>
              </a:rPr>
              <a:t>Japan MIC began a consultation on March 3 that asks for public opinions on its recommendation on technical conditions for 6 GHz WLAN.</a:t>
            </a:r>
            <a:endParaRPr lang="en-US" sz="1800" dirty="0">
              <a:ea typeface="Calibri" panose="020F0502020204030204" pitchFamily="34" charset="0"/>
            </a:endParaRPr>
          </a:p>
          <a:p>
            <a:pPr marL="685800" lvl="1">
              <a:buFont typeface="Arial" panose="020B0604020202020204" pitchFamily="34" charset="0"/>
              <a:buChar char="•"/>
            </a:pPr>
            <a:r>
              <a:rPr lang="en-US" sz="1800" b="0" dirty="0">
                <a:effectLst/>
                <a:ea typeface="Calibri" panose="020F0502020204030204" pitchFamily="34" charset="0"/>
              </a:rPr>
              <a:t>Selected findings are summarized as follows:</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Frequency band:  5925 ~ 6425 MHz</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Modes of operation:  low power indoor, very low power</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EIRP (antenna power) should be 200 </a:t>
            </a:r>
            <a:r>
              <a:rPr lang="en-US" b="0" dirty="0" err="1">
                <a:effectLst/>
                <a:ea typeface="Calibri" panose="020F0502020204030204" pitchFamily="34" charset="0"/>
              </a:rPr>
              <a:t>mW</a:t>
            </a:r>
            <a:r>
              <a:rPr lang="en-US" b="0" dirty="0">
                <a:effectLst/>
                <a:ea typeface="Calibri" panose="020F0502020204030204" pitchFamily="34" charset="0"/>
              </a:rPr>
              <a:t> or less in LPI mode and 25 </a:t>
            </a:r>
            <a:r>
              <a:rPr lang="en-US" b="0" dirty="0" err="1">
                <a:effectLst/>
                <a:ea typeface="Calibri" panose="020F0502020204030204" pitchFamily="34" charset="0"/>
              </a:rPr>
              <a:t>mW</a:t>
            </a:r>
            <a:r>
              <a:rPr lang="en-US" b="0" dirty="0">
                <a:effectLst/>
                <a:ea typeface="Calibri" panose="020F0502020204030204" pitchFamily="34" charset="0"/>
              </a:rPr>
              <a:t> or less in VLP mode.</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Many technical conditions of 6 GHz LPI will follow those of 5 GHz</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For 6425 ~ 7125 MHz, further coexistence studies are required.</a:t>
            </a:r>
          </a:p>
          <a:p>
            <a:pPr lvl="2" indent="-342900">
              <a:spcBef>
                <a:spcPts val="0"/>
              </a:spcBef>
              <a:spcAft>
                <a:spcPts val="0"/>
              </a:spcAft>
              <a:buSzPts val="1000"/>
              <a:buFont typeface="Symbol" panose="05050102010706020507" pitchFamily="18" charset="2"/>
              <a:buChar char=""/>
              <a:tabLst>
                <a:tab pos="457200" algn="l"/>
              </a:tabLst>
            </a:pPr>
            <a:endParaRPr lang="en-US"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b="0" dirty="0">
                <a:effectLst/>
                <a:ea typeface="Calibri" panose="020F0502020204030204" pitchFamily="34" charset="0"/>
              </a:rPr>
              <a:t>For details, please refer to the official website at:</a:t>
            </a:r>
          </a:p>
          <a:p>
            <a:pPr lvl="2" indent="-342900">
              <a:spcBef>
                <a:spcPts val="0"/>
              </a:spcBef>
              <a:spcAft>
                <a:spcPts val="0"/>
              </a:spcAft>
              <a:buSzPts val="1000"/>
              <a:buFont typeface="Symbol" panose="05050102010706020507" pitchFamily="18" charset="2"/>
              <a:buChar char=""/>
              <a:tabLst>
                <a:tab pos="457200" algn="l"/>
              </a:tabLst>
            </a:pPr>
            <a:r>
              <a:rPr lang="en-US" b="0" u="sng" dirty="0">
                <a:solidFill>
                  <a:srgbClr val="0000FF"/>
                </a:solidFill>
                <a:effectLst/>
                <a:ea typeface="Calibri" panose="020F0502020204030204" pitchFamily="34" charset="0"/>
                <a:hlinkClick r:id="rId3"/>
              </a:rPr>
              <a:t>https://www.soumu.go.jp/menu_news/s-news/01kiban12_02000136.html</a:t>
            </a:r>
            <a:endParaRPr lang="en-US" u="sng" dirty="0">
              <a:solidFill>
                <a:srgbClr val="0000FF"/>
              </a:solidFill>
              <a:ea typeface="Calibri" panose="020F0502020204030204" pitchFamily="34" charset="0"/>
            </a:endParaRPr>
          </a:p>
          <a:p>
            <a:pPr lvl="2" indent="-342900">
              <a:spcBef>
                <a:spcPts val="0"/>
              </a:spcBef>
              <a:spcAft>
                <a:spcPts val="0"/>
              </a:spcAft>
              <a:buSzPts val="1000"/>
              <a:buFont typeface="Symbol" panose="05050102010706020507" pitchFamily="18" charset="2"/>
              <a:buChar char=""/>
              <a:tabLst>
                <a:tab pos="457200" algn="l"/>
              </a:tabLst>
            </a:pPr>
            <a:endParaRPr lang="en-US"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b="0" dirty="0">
                <a:effectLst/>
                <a:ea typeface="Calibri" panose="020F0502020204030204" pitchFamily="34" charset="0"/>
              </a:rPr>
              <a:t>The comment submission (in Japanese) deadline is April 1, 2022.</a:t>
            </a:r>
            <a:endParaRPr lang="en-US" sz="1800" dirty="0">
              <a:solidFill>
                <a:schemeClr val="tx1"/>
              </a:solidFill>
              <a:cs typeface="Times New Roman" panose="02020603050405020304" pitchFamily="18" charset="0"/>
            </a:endParaRPr>
          </a:p>
          <a:p>
            <a:pPr algn="l">
              <a:buFont typeface="Arial" panose="020B0604020202020204" pitchFamily="34" charset="0"/>
              <a:buChar char="•"/>
            </a:pPr>
            <a:r>
              <a:rPr lang="en-US" sz="1800" dirty="0">
                <a:solidFill>
                  <a:schemeClr val="tx1"/>
                </a:solidFill>
                <a:cs typeface="Times New Roman" panose="02020603050405020304" pitchFamily="18"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1049000"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1800" dirty="0">
                <a:solidFill>
                  <a:schemeClr val="tx1"/>
                </a:solidFill>
                <a:cs typeface="Times New Roman" panose="02020603050405020304" pitchFamily="18" charset="0"/>
              </a:rPr>
              <a:t>UK-Ofcom Consultation on upper 6GHz</a:t>
            </a:r>
            <a:endParaRPr lang="en-US" sz="1600" b="0" dirty="0">
              <a:solidFill>
                <a:schemeClr val="tx1"/>
              </a:solidFill>
              <a:cs typeface="Times New Roman" panose="02020603050405020304" pitchFamily="18" charset="0"/>
            </a:endParaRP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https://www.ofcom.org.uk/consultations-and-statements/category-2/spectrum-sharing-upper-6-ghz-b</a:t>
            </a: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https://mentor.ieee.org/802.18/dcn/22/18-22-0029-00-0000-ofcom-consultation-on-spectrum-sharing-6ghz.zip</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The </a:t>
            </a:r>
            <a:r>
              <a:rPr lang="en-US" sz="1600" dirty="0">
                <a:solidFill>
                  <a:schemeClr val="tx1"/>
                </a:solidFill>
                <a:effectLst/>
                <a:ea typeface="Calibri" panose="020F0502020204030204" pitchFamily="34" charset="0"/>
              </a:rPr>
              <a:t>consultation proposes to add upper 6 GHz, specifically 6425 MHz to 7070 MHz, to shared </a:t>
            </a:r>
            <a:r>
              <a:rPr lang="en-US" sz="1600" dirty="0" err="1">
                <a:solidFill>
                  <a:schemeClr val="tx1"/>
                </a:solidFill>
                <a:effectLst/>
                <a:ea typeface="Calibri" panose="020F0502020204030204" pitchFamily="34" charset="0"/>
              </a:rPr>
              <a:t>licences</a:t>
            </a:r>
            <a:r>
              <a:rPr lang="en-US" sz="1600" dirty="0">
                <a:solidFill>
                  <a:schemeClr val="tx1"/>
                </a:solidFill>
                <a:effectLst/>
                <a:ea typeface="Calibri" panose="020F0502020204030204" pitchFamily="34" charset="0"/>
              </a:rPr>
              <a:t> for local, low-power indoor use.  (not a discussion on license-exempt) </a:t>
            </a: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April 11, 2022 (so out of .18 by 24March22)</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Have had an input on a possible response on how to support home network environment with shared access.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With limited time today, the chair asked for list server editing once the draft response is uploaded.  More next week then. </a:t>
            </a:r>
          </a:p>
          <a:p>
            <a:pPr lvl="3">
              <a:spcBef>
                <a:spcPts val="0"/>
              </a:spcBef>
              <a:buFont typeface="Arial" panose="020B0604020202020204" pitchFamily="34" charset="0"/>
              <a:buChar char="•"/>
            </a:pPr>
            <a:endParaRPr lang="en-US" sz="800" dirty="0">
              <a:solidFill>
                <a:schemeClr val="tx1"/>
              </a:solidFill>
              <a:ea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sz="2000" dirty="0">
                <a:solidFill>
                  <a:schemeClr val="tx1"/>
                </a:solidFill>
                <a:ea typeface="Times New Roman" panose="02020603050405020304" pitchFamily="18" charset="0"/>
                <a:cs typeface="Times New Roman" panose="02020603050405020304" pitchFamily="18" charset="0"/>
              </a:rPr>
              <a:t>Canada-ISED has two consultations started. </a:t>
            </a:r>
            <a:endParaRPr lang="en-US" sz="2000" b="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Comments due on both, 29April 22 (so out of.18 by 14April22). </a:t>
            </a:r>
            <a:r>
              <a:rPr lang="en-US" sz="14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One on &gt; 95 GHz</a:t>
            </a:r>
          </a:p>
          <a:p>
            <a:pPr lvl="2">
              <a:spcBef>
                <a:spcPts val="0"/>
              </a:spcBef>
              <a:buFont typeface="Arial" panose="020B0604020202020204" pitchFamily="34" charset="0"/>
              <a:buChar char="•"/>
            </a:pPr>
            <a:r>
              <a:rPr lang="en-US" sz="1400" u="sng" dirty="0">
                <a:solidFill>
                  <a:srgbClr val="0000FF"/>
                </a:solidFill>
                <a:effectLst/>
                <a:ea typeface="Calibri" panose="020F0502020204030204" pitchFamily="34" charset="0"/>
                <a:hlinkClick r:id="rId4"/>
              </a:rPr>
              <a:t>https://www.ic.gc.ca/eic/site/smt-gst.nsf/eng/sf11767.html</a:t>
            </a:r>
            <a:endParaRPr lang="en-US" sz="1400" u="sng" dirty="0">
              <a:solidFill>
                <a:srgbClr val="0000FF"/>
              </a:solidFill>
              <a:ea typeface="Calibri" panose="020F0502020204030204" pitchFamily="34" charset="0"/>
            </a:endParaRPr>
          </a:p>
          <a:p>
            <a:pPr lvl="2">
              <a:spcBef>
                <a:spcPts val="0"/>
              </a:spcBef>
              <a:buFont typeface="Arial" panose="020B0604020202020204" pitchFamily="34" charset="0"/>
              <a:buChar char="•"/>
            </a:pPr>
            <a:r>
              <a:rPr lang="en-US" sz="1400" dirty="0">
                <a:effectLst/>
                <a:ea typeface="Calibri" panose="020F0502020204030204" pitchFamily="34" charset="0"/>
              </a:rPr>
              <a:t>Specific change to the spectrum utilization for spectrum above 95 GHz are discussed, specifically, "to allow the use of </a:t>
            </a:r>
            <a:r>
              <a:rPr lang="en-US" sz="1400" dirty="0" err="1">
                <a:effectLst/>
                <a:ea typeface="Calibri" panose="020F0502020204030204" pitchFamily="34" charset="0"/>
              </a:rPr>
              <a:t>licence</a:t>
            </a:r>
            <a:r>
              <a:rPr lang="en-US" sz="1400" dirty="0">
                <a:effectLst/>
                <a:ea typeface="Calibri" panose="020F0502020204030204" pitchFamily="34" charset="0"/>
              </a:rPr>
              <a:t>-exempt devices in the 116-122.25 GHz, 122.25-123 GHz, 174.8-182 GHz, 185-190 GHz and 244-246 GHz bands on a no-protection, no-interference basis</a:t>
            </a:r>
            <a:r>
              <a:rPr lang="en-US" sz="1400" dirty="0">
                <a:solidFill>
                  <a:schemeClr val="tx1"/>
                </a:solidFill>
                <a:ea typeface="Times New Roman" panose="02020603050405020304" pitchFamily="18" charset="0"/>
                <a:cs typeface="Times New Roman" panose="02020603050405020304" pitchFamily="18" charset="0"/>
              </a:rPr>
              <a:t> </a:t>
            </a:r>
          </a:p>
          <a:p>
            <a:pPr lvl="2">
              <a:spcBef>
                <a:spcPts val="0"/>
              </a:spcBef>
              <a:buFont typeface="Arial" panose="020B0604020202020204" pitchFamily="34" charset="0"/>
              <a:buChar char="•"/>
            </a:pPr>
            <a:r>
              <a:rPr lang="en-US" sz="1400" dirty="0">
                <a:effectLst/>
                <a:ea typeface="Calibri" panose="020F0502020204030204" pitchFamily="34" charset="0"/>
              </a:rPr>
              <a:t>Specific technical conditions, which are similar to those of 57-71 GHz, are proposed</a:t>
            </a:r>
          </a:p>
          <a:p>
            <a:pPr lvl="2">
              <a:spcBef>
                <a:spcPts val="0"/>
              </a:spcBef>
              <a:buFont typeface="Arial" panose="020B0604020202020204" pitchFamily="34" charset="0"/>
              <a:buChar char="•"/>
            </a:pPr>
            <a:r>
              <a:rPr lang="en-US" sz="1400" dirty="0">
                <a:ea typeface="Calibri" panose="020F0502020204030204" pitchFamily="34" charset="0"/>
              </a:rPr>
              <a:t>License exempt and backhaul are talked to. </a:t>
            </a:r>
            <a:endParaRPr lang="en-US" sz="14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 One on 5.9 GHz;</a:t>
            </a:r>
          </a:p>
          <a:p>
            <a:pPr lvl="2">
              <a:spcBef>
                <a:spcPts val="0"/>
              </a:spcBef>
              <a:spcAft>
                <a:spcPts val="0"/>
              </a:spcAft>
              <a:buFont typeface="Arial" panose="020B0604020202020204" pitchFamily="34" charset="0"/>
              <a:buChar char="•"/>
            </a:pPr>
            <a:r>
              <a:rPr lang="en-US" sz="1400" u="sng" dirty="0">
                <a:solidFill>
                  <a:srgbClr val="0000FF"/>
                </a:solidFill>
                <a:ea typeface="Calibri" panose="020F0502020204030204" pitchFamily="34" charset="0"/>
                <a:hlinkClick r:id="rId5"/>
              </a:rPr>
              <a:t>https://www.ic.gc.ca/eic/site/smt-gst.nsf/eng/sf11766.html</a:t>
            </a:r>
            <a:endParaRPr lang="en-US" sz="14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400" dirty="0">
                <a:effectLst/>
                <a:ea typeface="Calibri" panose="020F0502020204030204" pitchFamily="34" charset="0"/>
              </a:rPr>
              <a:t>ISED believes there are significant benefits of harmonizing the use of the 5895-5925 MHz band for ITS with the US</a:t>
            </a:r>
            <a:r>
              <a:rPr lang="en-US" sz="14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400" dirty="0">
                <a:effectLst/>
                <a:ea typeface="Calibri" panose="020F0502020204030204" pitchFamily="34" charset="0"/>
              </a:rPr>
              <a:t>For extending RLAN operation to the 5850 - 5895 MHz, ISED proposes that "all indoor and outdoor </a:t>
            </a:r>
            <a:r>
              <a:rPr lang="en-US" sz="1400" dirty="0" err="1">
                <a:effectLst/>
                <a:ea typeface="Calibri" panose="020F0502020204030204" pitchFamily="34" charset="0"/>
              </a:rPr>
              <a:t>licence</a:t>
            </a:r>
            <a:r>
              <a:rPr lang="en-US" sz="1400" dirty="0">
                <a:effectLst/>
                <a:ea typeface="Calibri" panose="020F0502020204030204" pitchFamily="34" charset="0"/>
              </a:rPr>
              <a:t>-exempt RLAN devices have immediate access to the 5850-5895 MHz range once appropriate technical standards are in place</a:t>
            </a:r>
            <a:r>
              <a:rPr lang="en-US" sz="1400" b="0" dirty="0">
                <a:effectLst/>
                <a:ea typeface="SimSun" panose="02010600030101010101" pitchFamily="2" charset="-122"/>
              </a:rPr>
              <a:t>  </a:t>
            </a:r>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r>
              <a:rPr lang="en-US" sz="1800" b="0" dirty="0">
                <a:latin typeface="Times New Roman" panose="02020603050405020304" pitchFamily="18" charset="0"/>
                <a:ea typeface="SimSun" panose="02010600030101010101" pitchFamily="2" charset="-122"/>
              </a:rPr>
              <a:t>Anything else to share today for other regions? </a:t>
            </a: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2839187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algn="l">
              <a:buFont typeface="Arial" panose="020B0604020202020204" pitchFamily="34" charset="0"/>
              <a:buChar char="•"/>
            </a:pPr>
            <a:r>
              <a:rPr lang="en-US" sz="1800" b="0" i="0" dirty="0">
                <a:solidFill>
                  <a:schemeClr val="tx1"/>
                </a:solidFill>
                <a:effectLst/>
              </a:rPr>
              <a:t>The 802.11 ITU AH will be meeting during the plenary, Thu, March 10, 1pm – 3pm(</a:t>
            </a:r>
            <a:r>
              <a:rPr lang="en-US" sz="1800" b="0" i="0" dirty="0" err="1">
                <a:solidFill>
                  <a:schemeClr val="tx1"/>
                </a:solidFill>
                <a:effectLst/>
              </a:rPr>
              <a:t>pt</a:t>
            </a:r>
            <a:r>
              <a:rPr lang="en-US" sz="1800" b="0" i="0" dirty="0">
                <a:solidFill>
                  <a:schemeClr val="tx1"/>
                </a:solidFill>
                <a:effectLst/>
              </a:rPr>
              <a:t>). Call-in info is in IEEE 802 calendar.  The ad hoc will be working on WP5A contributions, see next. </a:t>
            </a:r>
            <a:endParaRPr lang="en-US" sz="1800" b="1" dirty="0">
              <a:solidFill>
                <a:schemeClr val="tx1"/>
              </a:solidFill>
              <a:ea typeface="Calibri" panose="020F0502020204030204" pitchFamily="34" charset="0"/>
            </a:endParaRPr>
          </a:p>
          <a:p>
            <a:pPr marL="857250" lvl="3">
              <a:spcBef>
                <a:spcPts val="0"/>
              </a:spcBef>
              <a:buFont typeface="Arial" panose="020B0604020202020204" pitchFamily="34" charset="0"/>
              <a:buChar char="•"/>
            </a:pPr>
            <a:endParaRPr lang="en-US" b="1" dirty="0">
              <a:ea typeface="Calibri" panose="020F0502020204030204" pitchFamily="34" charset="0"/>
            </a:endParaRPr>
          </a:p>
          <a:p>
            <a:pPr marL="857250" lvl="3">
              <a:spcBef>
                <a:spcPts val="0"/>
              </a:spcBef>
              <a:buFont typeface="Arial" panose="020B0604020202020204" pitchFamily="34" charset="0"/>
              <a:buChar char="•"/>
            </a:pPr>
            <a:endParaRPr lang="en-US" b="1" dirty="0">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24feb: </a:t>
            </a:r>
          </a:p>
          <a:p>
            <a:pPr marL="1314450" lvl="4">
              <a:spcBef>
                <a:spcPts val="0"/>
              </a:spcBef>
              <a:buFont typeface="Arial" panose="020B0604020202020204" pitchFamily="34" charset="0"/>
              <a:buChar char="•"/>
            </a:pPr>
            <a:r>
              <a:rPr lang="en-US" dirty="0">
                <a:hlinkClick r:id="rId3"/>
              </a:rPr>
              <a:t>&lt;WP5A&gt;</a:t>
            </a:r>
            <a:r>
              <a:rPr lang="en-US" dirty="0"/>
              <a:t>, </a:t>
            </a:r>
            <a:r>
              <a:rPr lang="en-US" b="1" dirty="0">
                <a:ea typeface="Calibri" panose="020F0502020204030204" pitchFamily="34" charset="0"/>
              </a:rPr>
              <a:t> next meeting is 23may to 03jun22 in Geneva</a:t>
            </a:r>
            <a:r>
              <a:rPr lang="en-US" dirty="0">
                <a:ea typeface="Calibri" panose="020F0502020204030204" pitchFamily="34" charset="0"/>
              </a:rPr>
              <a:t>.   Contributions due:  </a:t>
            </a:r>
            <a:r>
              <a:rPr lang="en-US" dirty="0">
                <a:effectLst/>
                <a:ea typeface="Times New Roman" panose="02020603050405020304" pitchFamily="18" charset="0"/>
              </a:rPr>
              <a:t>Monday, 16 May 2022, 16:00UTC</a:t>
            </a:r>
            <a:endParaRPr lang="en-US" dirty="0">
              <a:ea typeface="Calibri" panose="020F0502020204030204" pitchFamily="34" charset="0"/>
            </a:endParaRPr>
          </a:p>
          <a:p>
            <a:pPr marL="1771650" lvl="5">
              <a:spcBef>
                <a:spcPts val="0"/>
              </a:spcBef>
              <a:buFont typeface="Arial" panose="020B0604020202020204" pitchFamily="34" charset="0"/>
              <a:buChar char="•"/>
            </a:pPr>
            <a:r>
              <a:rPr lang="en-US" dirty="0">
                <a:ea typeface="Calibri" panose="020F0502020204030204" pitchFamily="34" charset="0"/>
              </a:rPr>
              <a:t>.18 will see the M.1450 / M.1801 contributions from .11 later in March and goal to have though EC in April, likely their 05apr22 (first Tuesday) call.  </a:t>
            </a:r>
          </a:p>
          <a:p>
            <a:pPr marL="1771650" lvl="5">
              <a:spcBef>
                <a:spcPts val="0"/>
              </a:spcBef>
              <a:buFont typeface="Arial" panose="020B0604020202020204" pitchFamily="34" charset="0"/>
              <a:buChar char="•"/>
            </a:pPr>
            <a:r>
              <a:rPr lang="en-US" dirty="0">
                <a:ea typeface="Calibri" panose="020F0502020204030204" pitchFamily="34" charset="0"/>
              </a:rPr>
              <a:t>Current .11 drafts:</a:t>
            </a:r>
          </a:p>
          <a:p>
            <a:pPr marL="1771650" lvl="5">
              <a:spcBef>
                <a:spcPts val="0"/>
              </a:spcBef>
              <a:buFont typeface="Arial" panose="020B0604020202020204" pitchFamily="34" charset="0"/>
              <a:buChar char="•"/>
            </a:pPr>
            <a:r>
              <a:rPr lang="en-US" dirty="0">
                <a:ea typeface="Calibri" panose="020F0502020204030204" pitchFamily="34" charset="0"/>
                <a:hlinkClick r:id="rId4"/>
              </a:rPr>
              <a:t>https://mentor.ieee.org/802.11/dcn/22/11-22-0379-01-0itu-proposed-modifications-to-itu-r-m-1801-2.docx</a:t>
            </a:r>
            <a:r>
              <a:rPr lang="en-US" dirty="0">
                <a:ea typeface="Calibri" panose="020F0502020204030204" pitchFamily="34" charset="0"/>
              </a:rPr>
              <a:t> 	</a:t>
            </a:r>
          </a:p>
          <a:p>
            <a:pPr marL="1771650" lvl="5">
              <a:spcBef>
                <a:spcPts val="0"/>
              </a:spcBef>
              <a:buFont typeface="Arial" panose="020B0604020202020204" pitchFamily="34" charset="0"/>
              <a:buChar char="•"/>
            </a:pPr>
            <a:r>
              <a:rPr lang="en-US" dirty="0">
                <a:ea typeface="Calibri" panose="020F0502020204030204" pitchFamily="34" charset="0"/>
                <a:hlinkClick r:id="rId5"/>
              </a:rPr>
              <a:t>https://mentor.ieee.org/802.11/dcn/22/11-22-0378-00-0itu-proposed-modifications-to-itu-r-m-1450-5.docx</a:t>
            </a:r>
            <a:r>
              <a:rPr lang="en-US" dirty="0">
                <a:ea typeface="Calibri" panose="020F0502020204030204" pitchFamily="34" charset="0"/>
              </a:rPr>
              <a:t> </a:t>
            </a:r>
          </a:p>
          <a:p>
            <a:pPr marL="1371600" lvl="4" indent="-285750">
              <a:spcBef>
                <a:spcPts val="0"/>
              </a:spcBef>
              <a:buFont typeface="Arial" panose="020B0604020202020204" pitchFamily="34" charset="0"/>
              <a:buChar char="•"/>
            </a:pPr>
            <a:r>
              <a:rPr lang="en-US" dirty="0">
                <a:ea typeface="Calibri" panose="020F0502020204030204" pitchFamily="34" charset="0"/>
              </a:rPr>
              <a:t>USA FCC WAC last week, did approve the 6 GHz document, Doc 43, next to NTIA, then to CITEL. </a:t>
            </a:r>
          </a:p>
          <a:p>
            <a:pPr marL="1371600" lvl="4" indent="-285750">
              <a:spcBef>
                <a:spcPts val="0"/>
              </a:spcBef>
              <a:buFont typeface="Arial" panose="020B0604020202020204" pitchFamily="34" charset="0"/>
              <a:buChar char="•"/>
            </a:pPr>
            <a:r>
              <a:rPr lang="en-US" dirty="0">
                <a:ea typeface="Calibri" panose="020F0502020204030204" pitchFamily="34" charset="0"/>
              </a:rPr>
              <a:t>ITU-T – Monday has a global standards symposium maybe an interest to some;  </a:t>
            </a:r>
            <a:r>
              <a:rPr lang="en-US" dirty="0">
                <a:ea typeface="Calibri" panose="020F0502020204030204" pitchFamily="34" charset="0"/>
                <a:hlinkClick r:id="rId6"/>
              </a:rPr>
              <a:t>https://gss.itu.int/</a:t>
            </a:r>
            <a:r>
              <a:rPr lang="en-US" dirty="0">
                <a:ea typeface="Calibri" panose="020F0502020204030204" pitchFamily="34" charset="0"/>
              </a:rPr>
              <a:t> </a:t>
            </a:r>
            <a:endParaRPr lang="en-US" sz="1200" dirty="0">
              <a:ea typeface="Calibri" panose="020F0502020204030204" pitchFamily="34" charset="0"/>
            </a:endParaRPr>
          </a:p>
          <a:p>
            <a:pPr>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else to share today? </a:t>
            </a:r>
          </a:p>
          <a:p>
            <a:pPr>
              <a:buFont typeface="Arial" panose="020B0604020202020204" pitchFamily="34" charset="0"/>
              <a:buChar char="•"/>
            </a:pPr>
            <a:endParaRPr lang="en-US" sz="1800" dirty="0">
              <a:ea typeface="Calibri" panose="020F0502020204030204" pitchFamily="34" charset="0"/>
            </a:endParaRP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submission from IEEE 802.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a:buFont typeface="Arial" panose="020B0604020202020204" pitchFamily="34" charset="0"/>
              <a:buChar char="•"/>
            </a:pPr>
            <a:r>
              <a:rPr lang="en-US" sz="2000" dirty="0">
                <a:solidFill>
                  <a:schemeClr val="tx1"/>
                </a:solidFill>
              </a:rPr>
              <a:t> </a:t>
            </a:r>
          </a:p>
          <a:p>
            <a:pPr marL="238125" marR="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r>
              <a:rPr lang="en-GB" sz="1600" b="1" dirty="0">
                <a:solidFill>
                  <a:schemeClr val="tx1"/>
                </a:solidFill>
                <a:ea typeface="Calibri" panose="020F0502020204030204" pitchFamily="34" charset="0"/>
              </a:rPr>
              <a:t> 24feb: </a:t>
            </a:r>
            <a:r>
              <a:rPr lang="en-GB" sz="1600" dirty="0">
                <a:solidFill>
                  <a:schemeClr val="tx1"/>
                </a:solidFill>
                <a:ea typeface="Calibri" panose="020F0502020204030204" pitchFamily="34" charset="0"/>
              </a:rPr>
              <a:t>Moving ahead and in the next 4 weeks will have canvased the 3</a:t>
            </a:r>
            <a:r>
              <a:rPr lang="en-GB" sz="1600" baseline="30000" dirty="0">
                <a:solidFill>
                  <a:schemeClr val="tx1"/>
                </a:solidFill>
                <a:ea typeface="Calibri" panose="020F0502020204030204" pitchFamily="34" charset="0"/>
              </a:rPr>
              <a:t>rd</a:t>
            </a:r>
            <a:r>
              <a:rPr lang="en-GB" sz="1600" dirty="0">
                <a:solidFill>
                  <a:schemeClr val="tx1"/>
                </a:solidFill>
                <a:ea typeface="Calibri" panose="020F0502020204030204" pitchFamily="34" charset="0"/>
              </a:rPr>
              <a:t> party test labs to then start up some testing. </a:t>
            </a:r>
          </a:p>
          <a:p>
            <a:pPr marL="1323975" lvl="3">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This is in parallel with what the WFA is doing on this. </a:t>
            </a:r>
          </a:p>
          <a:p>
            <a:pPr marL="866775" lvl="2">
              <a:spcBef>
                <a:spcPts val="0"/>
              </a:spcBef>
              <a:spcAft>
                <a:spcPts val="0"/>
              </a:spcAft>
              <a:buFont typeface="Arial" panose="020B0604020202020204" pitchFamily="34" charset="0"/>
              <a:buChar char="•"/>
            </a:pP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03mar: </a:t>
            </a:r>
            <a:r>
              <a:rPr lang="en-GB" sz="1600" dirty="0">
                <a:solidFill>
                  <a:schemeClr val="tx1"/>
                </a:solidFill>
                <a:ea typeface="Calibri" panose="020F0502020204030204" pitchFamily="34" charset="0"/>
              </a:rPr>
              <a:t> </a:t>
            </a:r>
            <a:r>
              <a:rPr lang="en-GB" sz="1600" dirty="0">
                <a:solidFill>
                  <a:schemeClr val="tx1"/>
                </a:solidFill>
              </a:rPr>
              <a:t>Monthly meeting, passed a motion, agreed on how to put in report from WS1 dissenting responses. </a:t>
            </a:r>
          </a:p>
          <a:p>
            <a:pPr marL="866775" lvl="2">
              <a:spcBef>
                <a:spcPts val="0"/>
              </a:spcBef>
              <a:spcAft>
                <a:spcPts val="0"/>
              </a:spcAft>
              <a:buFont typeface="Arial" panose="020B0604020202020204" pitchFamily="34" charset="0"/>
              <a:buChar char="•"/>
            </a:pPr>
            <a:r>
              <a:rPr lang="en-GB" sz="1600" b="1" dirty="0">
                <a:solidFill>
                  <a:schemeClr val="tx1"/>
                </a:solidFill>
              </a:rPr>
              <a:t>24feb: </a:t>
            </a:r>
            <a:r>
              <a:rPr lang="en-GB" sz="1600" dirty="0">
                <a:solidFill>
                  <a:schemeClr val="tx1"/>
                </a:solidFill>
              </a:rPr>
              <a:t>WS1 – interference call today.  2 viewpoints on this,  </a:t>
            </a:r>
            <a:r>
              <a:rPr lang="en-GB" sz="1600" dirty="0" err="1">
                <a:solidFill>
                  <a:schemeClr val="tx1"/>
                </a:solidFill>
              </a:rPr>
              <a:t>APCO&amp;others</a:t>
            </a:r>
            <a:r>
              <a:rPr lang="en-GB" sz="1600" dirty="0">
                <a:solidFill>
                  <a:schemeClr val="tx1"/>
                </a:solidFill>
              </a:rPr>
              <a:t> / NCTA &amp; others, first time to have an open discussion and getting on the table.  Here is one, behind UN/PW: </a:t>
            </a:r>
            <a:r>
              <a:rPr lang="en-US" sz="1800" u="sng" dirty="0">
                <a:solidFill>
                  <a:srgbClr val="0000FF"/>
                </a:solidFill>
                <a:effectLst/>
                <a:latin typeface="Times New Roman" panose="02020603050405020304" pitchFamily="18" charset="0"/>
                <a:ea typeface="SimSun" panose="02010600030101010101" pitchFamily="2" charset="-122"/>
                <a:hlinkClick r:id="rId6"/>
              </a:rPr>
              <a:t>https://groups.wirelessinnovation.org/wg/6GHz-MSG-WS1/document/16974</a:t>
            </a:r>
            <a:endParaRPr lang="en-GB" sz="1600" dirty="0">
              <a:solidFill>
                <a:schemeClr val="tx1"/>
              </a:solidFill>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10490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https://mentor.ieee.org/802.18/dcn/22/18-22-0009-00-0000-ieee-802-wireless-standards-table-of-frequency-ranges.xlsx</a:t>
            </a:r>
            <a:r>
              <a:rPr lang="en-US" sz="1800" dirty="0">
                <a:solidFill>
                  <a:srgbClr val="0070C0"/>
                </a:solidFill>
                <a:ea typeface="Times New Roman" panose="02020603050405020304" pitchFamily="18" charset="0"/>
              </a:rPr>
              <a:t> </a:t>
            </a:r>
          </a:p>
          <a:p>
            <a:pPr lvl="1">
              <a:spcBef>
                <a:spcPts val="0"/>
              </a:spcBef>
              <a:buFont typeface="Arial" panose="020B0604020202020204" pitchFamily="34" charset="0"/>
              <a:buChar char="•"/>
            </a:pPr>
            <a:endParaRPr lang="en-US" sz="160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 </a:t>
            </a:r>
            <a:r>
              <a:rPr lang="en-US" sz="1600" dirty="0">
                <a:solidFill>
                  <a:srgbClr val="333333"/>
                </a:solidFill>
                <a:ea typeface="Times New Roman" panose="02020603050405020304" pitchFamily="18" charset="0"/>
              </a:rPr>
              <a:t>At the WCSC monthly call Wednesday, 02 Mar 2022, the comment collection process was reviewed, and custom comment collection form introduced:  </a:t>
            </a:r>
            <a:r>
              <a:rPr lang="en-US" sz="1600" b="0" dirty="0">
                <a:solidFill>
                  <a:srgbClr val="333333"/>
                </a:solidFill>
                <a:ea typeface="Times New Roman" panose="02020603050405020304" pitchFamily="18" charset="0"/>
                <a:hlinkClick r:id="rId4"/>
              </a:rPr>
              <a:t>https://mentor.ieee.org/802.18/dcn/22/18-22-0030</a:t>
            </a:r>
            <a:r>
              <a:rPr lang="en-US" sz="1600" b="0" dirty="0">
                <a:solidFill>
                  <a:srgbClr val="333333"/>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Comment collection will run until 30 Apr 2022, at which time the ad hoc team will act as the CRG and review and implement accordingly the comments.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22feb22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Worked on comment collection </a:t>
            </a:r>
            <a:r>
              <a:rPr lang="en-US" sz="1600" dirty="0" err="1">
                <a:ea typeface="Calibri" panose="020F0502020204030204" pitchFamily="34" charset="0"/>
              </a:rPr>
              <a:t>epoll</a:t>
            </a:r>
            <a:r>
              <a:rPr lang="en-US" sz="1600" dirty="0">
                <a:ea typeface="Calibri" panose="020F0502020204030204" pitchFamily="34" charset="0"/>
              </a:rPr>
              <a:t> text and process.  Will discuss with 802 Executive Secretary.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Co-leads have </a:t>
            </a:r>
            <a:r>
              <a:rPr lang="en-US" sz="1600" dirty="0" err="1">
                <a:ea typeface="Calibri" panose="020F0502020204030204" pitchFamily="34" charset="0"/>
              </a:rPr>
              <a:t>epoll</a:t>
            </a:r>
            <a:r>
              <a:rPr lang="en-US" sz="1600" dirty="0">
                <a:ea typeface="Calibri" panose="020F0502020204030204" pitchFamily="34" charset="0"/>
              </a:rPr>
              <a:t> text updated and a comment collection spreadsheet draft to present at WCSC call 02mar22.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Looking at proposing adding the link to the IEEE 802 Wireless Stds Table of Frequency Ranges to the IEEE 802 web page under the Orientation link.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22mar22.  </a:t>
            </a:r>
            <a:r>
              <a:rPr lang="en-US" sz="1800" b="0" dirty="0">
                <a:solidFill>
                  <a:schemeClr val="tx1"/>
                </a:solidFill>
                <a:ea typeface="Times New Roman" panose="02020603050405020304" pitchFamily="18" charset="0"/>
              </a:rPr>
              <a:t>(call-in in agenda backup slides) (May be cancelled if </a:t>
            </a:r>
            <a:r>
              <a:rPr lang="en-US" sz="1800" b="0" dirty="0" err="1">
                <a:solidFill>
                  <a:schemeClr val="tx1"/>
                </a:solidFill>
                <a:ea typeface="Times New Roman" panose="02020603050405020304" pitchFamily="18" charset="0"/>
              </a:rPr>
              <a:t>epoll</a:t>
            </a:r>
            <a:r>
              <a:rPr lang="en-US" sz="1800" b="0" dirty="0">
                <a:solidFill>
                  <a:schemeClr val="tx1"/>
                </a:solidFill>
                <a:ea typeface="Times New Roman" panose="02020603050405020304" pitchFamily="18" charset="0"/>
              </a:rPr>
              <a:t> is running)</a:t>
            </a:r>
          </a:p>
        </p:txBody>
      </p:sp>
    </p:spTree>
    <p:extLst>
      <p:ext uri="{BB962C8B-B14F-4D97-AF65-F5344CB8AC3E}">
        <p14:creationId xmlns:p14="http://schemas.microsoft.com/office/powerpoint/2010/main" val="648812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altLang="en-US" sz="1800" b="0" dirty="0">
                <a:solidFill>
                  <a:srgbClr val="00B0F0"/>
                </a:solidFill>
              </a:rPr>
              <a:t> Chair turn in results of elections for EC confirmation,</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chemeClr val="tx1"/>
                </a:solidFill>
                <a:ea typeface="Calibri" panose="020F0502020204030204" pitchFamily="34" charset="0"/>
              </a:rPr>
              <a:t>remember to sign into IMAT. </a:t>
            </a:r>
            <a:endParaRPr lang="en-US" sz="16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__38___  and voters on-line:  __34____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15:57 until next Thursday 17mar22,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dirty="0"/>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(17mar22)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a:t>
            </a:r>
            <a:endParaRPr lang="en-US" altLang="en-US" sz="1600" dirty="0"/>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a:t>
            </a:r>
            <a:r>
              <a:rPr lang="en-US" altLang="en-US" sz="1600" dirty="0">
                <a:solidFill>
                  <a:schemeClr val="bg1">
                    <a:lumMod val="75000"/>
                  </a:schemeClr>
                </a:solidFill>
              </a:rPr>
              <a:t>Peter E.</a:t>
            </a:r>
            <a:r>
              <a:rPr lang="en-US" altLang="en-US" sz="1600" dirty="0">
                <a:solidFill>
                  <a:schemeClr val="tx1"/>
                </a:solidFill>
              </a:rPr>
              <a:t>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solidFill>
                  <a:schemeClr val="tx1"/>
                </a:solidFill>
              </a:rPr>
              <a:t>Administration items</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4708981"/>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EU Stds</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ITU-R</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Other regions</a:t>
            </a:r>
          </a:p>
          <a:p>
            <a:pPr marL="400050" lvl="1">
              <a:spcBef>
                <a:spcPts val="0"/>
              </a:spcBef>
              <a:spcAft>
                <a:spcPts val="0"/>
              </a:spcAft>
              <a:buFont typeface="Arial" panose="020B0604020202020204" pitchFamily="34" charset="0"/>
              <a:buChar char="•"/>
            </a:pPr>
            <a:r>
              <a:rPr lang="en-US" sz="1600" dirty="0">
                <a:solidFill>
                  <a:schemeClr val="tx1"/>
                </a:solidFill>
              </a:rPr>
              <a:t>APAC update</a:t>
            </a:r>
            <a:endParaRPr lang="en-US" sz="1600" dirty="0">
              <a:solidFill>
                <a:schemeClr val="tx1"/>
              </a:solidFill>
              <a:effectLst/>
            </a:endParaRPr>
          </a:p>
          <a:p>
            <a:pPr marL="400050" lvl="1">
              <a:spcBef>
                <a:spcPts val="0"/>
              </a:spcBef>
              <a:spcAft>
                <a:spcPts val="0"/>
              </a:spcAft>
              <a:buFont typeface="Arial" panose="020B0604020202020204" pitchFamily="34" charset="0"/>
              <a:buChar char="•"/>
            </a:pPr>
            <a:r>
              <a:rPr lang="en-US" sz="1600" dirty="0">
                <a:solidFill>
                  <a:schemeClr val="tx1"/>
                </a:solidFill>
                <a:effectLst/>
              </a:rPr>
              <a:t>UK </a:t>
            </a:r>
            <a:r>
              <a:rPr lang="en-US" sz="1600" dirty="0">
                <a:solidFill>
                  <a:schemeClr val="tx1"/>
                </a:solidFill>
              </a:rPr>
              <a:t>and AU </a:t>
            </a:r>
            <a:r>
              <a:rPr lang="en-US" sz="1600" dirty="0">
                <a:solidFill>
                  <a:schemeClr val="tx1"/>
                </a:solidFill>
                <a:effectLst/>
              </a:rPr>
              <a:t>consultations</a:t>
            </a:r>
            <a:endParaRPr lang="en-US" sz="1600" dirty="0">
              <a:solidFill>
                <a:schemeClr val="tx1"/>
              </a:solidFill>
            </a:endParaRPr>
          </a:p>
          <a:p>
            <a:pPr indent="-628650">
              <a:spcBef>
                <a:spcPts val="0"/>
              </a:spcBef>
              <a:spcAft>
                <a:spcPts val="0"/>
              </a:spcAft>
              <a:buFont typeface="Arial" panose="020B0604020202020204" pitchFamily="34" charset="0"/>
              <a:buChar char="•"/>
            </a:pPr>
            <a:endParaRPr lang="en-US" sz="1600" dirty="0">
              <a:solidFill>
                <a:schemeClr val="tx1"/>
              </a:solidFill>
            </a:endParaRPr>
          </a:p>
          <a:p>
            <a:pPr marL="342900" indent="-342900">
              <a:buFont typeface="Arial" panose="020B0604020202020204" pitchFamily="34" charset="0"/>
              <a:buChar char="•"/>
            </a:pPr>
            <a:r>
              <a:rPr lang="en-US" sz="1600" dirty="0">
                <a:solidFill>
                  <a:schemeClr val="tx1"/>
                </a:solidFill>
              </a:rPr>
              <a:t>General Discussion Items</a:t>
            </a:r>
          </a:p>
          <a:p>
            <a:pPr marL="400050" lvl="1">
              <a:spcBef>
                <a:spcPts val="0"/>
              </a:spcBef>
              <a:spcAft>
                <a:spcPts val="0"/>
              </a:spcAft>
              <a:buFont typeface="Arial" panose="020B0604020202020204" pitchFamily="34" charset="0"/>
              <a:buChar char="•"/>
            </a:pPr>
            <a:r>
              <a:rPr lang="en-US" altLang="en-US" sz="1600" kern="0" dirty="0">
                <a:solidFill>
                  <a:schemeClr val="tx1"/>
                </a:solidFill>
              </a:rPr>
              <a:t> USA FCC OET</a:t>
            </a: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bg1">
                    <a:lumMod val="75000"/>
                  </a:schemeClr>
                </a:solidFill>
              </a:rPr>
              <a:t>None heard</a:t>
            </a:r>
          </a:p>
          <a:p>
            <a:endParaRPr lang="en-US" altLang="en-US" sz="2000" b="1" dirty="0">
              <a:solidFill>
                <a:schemeClr val="bg1">
                  <a:lumMod val="75000"/>
                </a:schemeClr>
              </a:solidFill>
            </a:endParaRPr>
          </a:p>
          <a:p>
            <a:r>
              <a:rPr lang="en-US" altLang="en-US" sz="1800" b="1" dirty="0">
                <a:solidFill>
                  <a:schemeClr val="bg1">
                    <a:lumMod val="75000"/>
                  </a:schemeClr>
                </a:solidFill>
              </a:rPr>
              <a:t>Results:  </a:t>
            </a:r>
            <a:r>
              <a:rPr lang="en-US" altLang="en-US" sz="18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endParaRPr lang="en-US" altLang="en-US" sz="18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and will continue as such from meeting 02mar22.</a:t>
            </a:r>
          </a:p>
          <a:p>
            <a:pPr marL="685800" lvl="1">
              <a:spcBef>
                <a:spcPts val="0"/>
              </a:spcBef>
              <a:spcAft>
                <a:spcPts val="0"/>
              </a:spcAft>
              <a:buFont typeface="Arial" panose="020B0604020202020204" pitchFamily="34" charset="0"/>
              <a:buChar char="•"/>
            </a:pPr>
            <a:endParaRPr lang="en-US" altLang="en-US" sz="1800" dirty="0">
              <a:solidFill>
                <a:schemeClr val="tx1"/>
              </a:solidFill>
            </a:endParaRPr>
          </a:p>
          <a:p>
            <a:pPr marL="685800" lvl="1">
              <a:spcBef>
                <a:spcPts val="0"/>
              </a:spcBef>
              <a:spcAft>
                <a:spcPts val="0"/>
              </a:spcAft>
              <a:buFont typeface="Arial" panose="020B0604020202020204" pitchFamily="34" charset="0"/>
              <a:buChar char="•"/>
            </a:pPr>
            <a:r>
              <a:rPr lang="en-US" altLang="en-US" sz="1800" dirty="0">
                <a:solidFill>
                  <a:schemeClr val="tx1"/>
                </a:solidFill>
              </a:rPr>
              <a:t>The fees were also voted on at $950/$1200/$1450 with cut off dates of 08Apr/29Apr. Same fee whether in person or remote. </a:t>
            </a:r>
          </a:p>
          <a:p>
            <a:pPr marL="685800" lvl="1">
              <a:spcBef>
                <a:spcPts val="0"/>
              </a:spcBef>
              <a:spcAft>
                <a:spcPts val="0"/>
              </a:spcAft>
              <a:buFont typeface="Arial" panose="020B0604020202020204" pitchFamily="34" charset="0"/>
              <a:buChar char="•"/>
            </a:pPr>
            <a:r>
              <a:rPr lang="en-US" altLang="en-US" sz="1800" b="0" dirty="0">
                <a:solidFill>
                  <a:schemeClr val="tx1"/>
                </a:solidFill>
              </a:rPr>
              <a:t>Yes, what is going on in eastern Europe was discussed and the team is preparing what they can if the Interim has to go to all virtual later. </a:t>
            </a:r>
          </a:p>
          <a:p>
            <a:pPr marL="685800" lvl="1">
              <a:spcBef>
                <a:spcPts val="0"/>
              </a:spcBef>
              <a:spcAft>
                <a:spcPts val="0"/>
              </a:spcAft>
              <a:buFont typeface="Arial" panose="020B0604020202020204" pitchFamily="34" charset="0"/>
              <a:buChar char="•"/>
            </a:pPr>
            <a:r>
              <a:rPr lang="en-US" altLang="en-US" sz="1800" dirty="0">
                <a:solidFill>
                  <a:schemeClr val="tx1"/>
                </a:solidFill>
              </a:rPr>
              <a:t>May look at a poll in AOB if time permits, with the 2 questions, if f2f would you attend, if mixed mode how would you attend. </a:t>
            </a:r>
            <a:endParaRPr lang="en-US" altLang="en-US" sz="1800" dirty="0">
              <a:solidFill>
                <a:srgbClr val="00B0F0"/>
              </a:solidFill>
            </a:endParaRPr>
          </a:p>
          <a:p>
            <a:pPr marL="400050" lvl="1" indent="0">
              <a:spcBef>
                <a:spcPts val="0"/>
              </a:spcBef>
              <a:spcAft>
                <a:spcPts val="0"/>
              </a:spcAft>
            </a:pPr>
            <a:endParaRPr lang="en-US" altLang="en-US" sz="1800" b="1" dirty="0">
              <a:solidFill>
                <a:schemeClr val="tx1"/>
              </a:solidFill>
            </a:endParaRPr>
          </a:p>
          <a:p>
            <a:pPr marL="285750">
              <a:spcBef>
                <a:spcPts val="0"/>
              </a:spcBef>
              <a:spcAft>
                <a:spcPts val="0"/>
              </a:spcAft>
              <a:buFont typeface="Arial" panose="020B0604020202020204" pitchFamily="34" charset="0"/>
              <a:buChar char="•"/>
            </a:pPr>
            <a:endParaRPr lang="en-US" altLang="en-US" sz="22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a:t>
            </a:r>
            <a:r>
              <a:rPr lang="en-US" altLang="en-US" sz="2000" dirty="0">
                <a:solidFill>
                  <a:schemeClr val="tx1"/>
                </a:solidFill>
              </a:rPr>
              <a:t>July 2022 Plenary in Montreal, Canada, </a:t>
            </a:r>
            <a:r>
              <a:rPr lang="en-US" altLang="en-US" sz="2000" b="0" dirty="0">
                <a:solidFill>
                  <a:schemeClr val="tx1"/>
                </a:solidFill>
              </a:rPr>
              <a:t>poll results: </a:t>
            </a:r>
          </a:p>
          <a:p>
            <a:pPr marL="685800" lvl="1">
              <a:spcBef>
                <a:spcPts val="0"/>
              </a:spcBef>
              <a:spcAft>
                <a:spcPts val="0"/>
              </a:spcAft>
              <a:buFont typeface="Arial" panose="020B0604020202020204" pitchFamily="34" charset="0"/>
              <a:buChar char="•"/>
            </a:pPr>
            <a:r>
              <a:rPr lang="en-US" altLang="en-US" sz="1600" dirty="0">
                <a:solidFill>
                  <a:schemeClr val="tx1"/>
                </a:solidFill>
              </a:rPr>
              <a:t>#1 would you attend if in-person: 		yes:  __</a:t>
            </a:r>
            <a:r>
              <a:rPr lang="en-US" altLang="en-US" sz="1600" dirty="0">
                <a:solidFill>
                  <a:schemeClr val="bg1">
                    <a:lumMod val="85000"/>
                  </a:schemeClr>
                </a:solidFill>
              </a:rPr>
              <a:t>17</a:t>
            </a:r>
            <a:r>
              <a:rPr lang="en-US" altLang="en-US" sz="1600" dirty="0">
                <a:solidFill>
                  <a:schemeClr val="tx1"/>
                </a:solidFill>
              </a:rPr>
              <a:t>____	no: __</a:t>
            </a:r>
            <a:r>
              <a:rPr lang="en-US" altLang="en-US" sz="1600" dirty="0">
                <a:solidFill>
                  <a:schemeClr val="bg1">
                    <a:lumMod val="85000"/>
                  </a:schemeClr>
                </a:solidFill>
              </a:rPr>
              <a:t>4</a:t>
            </a:r>
            <a:r>
              <a:rPr lang="en-US" altLang="en-US" sz="1600" dirty="0">
                <a:solidFill>
                  <a:schemeClr val="tx1"/>
                </a:solidFill>
              </a:rPr>
              <a:t>__</a:t>
            </a:r>
          </a:p>
          <a:p>
            <a:pPr marL="685800" lvl="1">
              <a:spcBef>
                <a:spcPts val="0"/>
              </a:spcBef>
              <a:spcAft>
                <a:spcPts val="0"/>
              </a:spcAft>
              <a:buFont typeface="Arial" panose="020B0604020202020204" pitchFamily="34" charset="0"/>
              <a:buChar char="•"/>
            </a:pPr>
            <a:r>
              <a:rPr lang="en-US" altLang="en-US" sz="1600" b="0" dirty="0">
                <a:solidFill>
                  <a:schemeClr val="tx1"/>
                </a:solidFill>
              </a:rPr>
              <a:t>#2 if mixed-mode</a:t>
            </a:r>
            <a:r>
              <a:rPr lang="en-US" altLang="en-US" sz="1600" dirty="0">
                <a:solidFill>
                  <a:schemeClr val="tx1"/>
                </a:solidFill>
              </a:rPr>
              <a:t> how will you attend:	in-person: _</a:t>
            </a:r>
            <a:r>
              <a:rPr lang="en-US" altLang="en-US" sz="1600" dirty="0">
                <a:solidFill>
                  <a:schemeClr val="bg1">
                    <a:lumMod val="85000"/>
                  </a:schemeClr>
                </a:solidFill>
              </a:rPr>
              <a:t>14</a:t>
            </a:r>
            <a:r>
              <a:rPr lang="en-US" altLang="en-US" sz="1600" dirty="0">
                <a:solidFill>
                  <a:schemeClr val="tx1"/>
                </a:solidFill>
              </a:rPr>
              <a:t>_	remote: _</a:t>
            </a:r>
            <a:r>
              <a:rPr lang="en-US" altLang="en-US" sz="1600" dirty="0">
                <a:solidFill>
                  <a:schemeClr val="bg1">
                    <a:lumMod val="85000"/>
                  </a:schemeClr>
                </a:solidFill>
              </a:rPr>
              <a:t>7</a:t>
            </a:r>
            <a:r>
              <a:rPr lang="en-US" altLang="en-US" sz="1600" dirty="0">
                <a:solidFill>
                  <a:schemeClr val="tx1"/>
                </a:solidFill>
              </a:rPr>
              <a:t>__	would not attend: _</a:t>
            </a:r>
            <a:r>
              <a:rPr lang="en-US" altLang="en-US" sz="1600" dirty="0">
                <a:solidFill>
                  <a:schemeClr val="bg1">
                    <a:lumMod val="85000"/>
                  </a:schemeClr>
                </a:solidFill>
              </a:rPr>
              <a:t>0</a:t>
            </a:r>
            <a:r>
              <a:rPr lang="en-US" altLang="en-US" sz="1600" dirty="0">
                <a:solidFill>
                  <a:schemeClr val="tx1"/>
                </a:solidFill>
              </a:rPr>
              <a:t>_</a:t>
            </a:r>
            <a:endParaRPr lang="en-US" altLang="en-US" sz="1600" b="1" dirty="0">
              <a:solidFill>
                <a:srgbClr val="00B0F0"/>
              </a:solidFill>
            </a:endParaRPr>
          </a:p>
          <a:p>
            <a:pPr marL="685800" lvl="1">
              <a:spcBef>
                <a:spcPts val="0"/>
              </a:spcBef>
              <a:spcAft>
                <a:spcPts val="0"/>
              </a:spcAft>
              <a:buFont typeface="Arial" panose="020B0604020202020204" pitchFamily="34" charset="0"/>
              <a:buChar char="•"/>
            </a:pPr>
            <a:endParaRPr lang="en-US" altLang="en-US" sz="16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74351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meeting </a:t>
            </a:r>
            <a:r>
              <a:rPr lang="en-US" sz="1800" b="1" dirty="0">
                <a:effectLst/>
                <a:latin typeface="Times New Roman" panose="02020603050405020304" pitchFamily="18" charset="0"/>
                <a:ea typeface="SimSun" panose="02010600030101010101" pitchFamily="2" charset="-122"/>
              </a:rPr>
              <a:t>#114, 03-10jun22 </a:t>
            </a:r>
            <a:r>
              <a:rPr lang="en-US" sz="1100" b="0" i="0" dirty="0">
                <a:solidFill>
                  <a:srgbClr val="222222"/>
                </a:solidFill>
                <a:effectLst/>
                <a:latin typeface="Arial" panose="020B0604020202020204" pitchFamily="34" charset="0"/>
              </a:rPr>
              <a:t>(Sophia-Antipolis, FR)</a:t>
            </a:r>
            <a:endParaRPr lang="en-US" sz="1400" b="1" dirty="0">
              <a:solidFill>
                <a:schemeClr val="tx1"/>
              </a:solidFill>
            </a:endParaRP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In between ad </a:t>
            </a:r>
            <a:r>
              <a:rPr lang="en-US" sz="1600" b="1" dirty="0" err="1">
                <a:solidFill>
                  <a:schemeClr val="tx1"/>
                </a:solidFill>
                <a:ea typeface="Calibri" panose="020F0502020204030204" pitchFamily="34" charset="0"/>
                <a:cs typeface="Times New Roman" panose="02020603050405020304" pitchFamily="18" charset="0"/>
              </a:rPr>
              <a:t>hocs</a:t>
            </a:r>
            <a:r>
              <a:rPr lang="en-US" sz="1600" b="1" dirty="0">
                <a:solidFill>
                  <a:schemeClr val="tx1"/>
                </a:solidFill>
                <a:ea typeface="Calibri" panose="020F0502020204030204" pitchFamily="34" charset="0"/>
                <a:cs typeface="Times New Roman" panose="02020603050405020304" pitchFamily="18" charset="0"/>
              </a:rPr>
              <a:t> at this point.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24feb:</a:t>
            </a:r>
            <a:r>
              <a:rPr lang="en-US" sz="1600" dirty="0">
                <a:solidFill>
                  <a:schemeClr val="tx1"/>
                </a:solidFill>
                <a:ea typeface="Calibri" panose="020F0502020204030204" pitchFamily="34" charset="0"/>
                <a:cs typeface="Times New Roman" panose="02020603050405020304" pitchFamily="18" charset="0"/>
              </a:rPr>
              <a:t> </a:t>
            </a:r>
            <a:r>
              <a:rPr lang="en-US" sz="1600" dirty="0">
                <a:solidFill>
                  <a:schemeClr val="tx1"/>
                </a:solidFill>
                <a:effectLst/>
                <a:ea typeface="Calibri" panose="020F0502020204030204" pitchFamily="34" charset="0"/>
                <a:cs typeface="Times New Roman" panose="02020603050405020304" pitchFamily="18" charset="0"/>
              </a:rPr>
              <a:t>1 ad hoc so far</a:t>
            </a:r>
            <a:r>
              <a:rPr lang="en-US" sz="1600" dirty="0">
                <a:solidFill>
                  <a:schemeClr val="tx1"/>
                </a:solidFill>
                <a:ea typeface="Calibri" panose="020F0502020204030204" pitchFamily="34" charset="0"/>
                <a:cs typeface="Times New Roman" panose="02020603050405020304" pitchFamily="18" charset="0"/>
              </a:rPr>
              <a:t> on </a:t>
            </a:r>
            <a:r>
              <a:rPr lang="en-US" sz="1600" dirty="0">
                <a:solidFill>
                  <a:schemeClr val="tx1"/>
                </a:solidFill>
                <a:effectLst/>
                <a:ea typeface="Calibri" panose="020F0502020204030204" pitchFamily="34" charset="0"/>
                <a:cs typeface="Times New Roman" panose="02020603050405020304" pitchFamily="18" charset="0"/>
              </a:rPr>
              <a:t> TS 103 754 mesh AP performance testing was approved.  Next is  ETSI helpdesk will review then will be published.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303 687 (6GHz) ETSI helpdesk is reviewing the draft, then after that to the EC for assessment.  as reported, it may not be assessed, then if not it will move on to ENAP for 90 days.</a:t>
            </a:r>
          </a:p>
          <a:p>
            <a:pPr lvl="2">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More ad </a:t>
            </a:r>
            <a:r>
              <a:rPr lang="en-US" sz="1600" b="1" dirty="0" err="1">
                <a:solidFill>
                  <a:schemeClr val="tx1"/>
                </a:solidFill>
                <a:effectLst/>
                <a:ea typeface="Calibri" panose="020F0502020204030204" pitchFamily="34" charset="0"/>
                <a:cs typeface="Times New Roman" panose="02020603050405020304" pitchFamily="18" charset="0"/>
              </a:rPr>
              <a:t>hocs</a:t>
            </a:r>
            <a:r>
              <a:rPr lang="en-US" sz="1600" b="1" dirty="0">
                <a:solidFill>
                  <a:schemeClr val="tx1"/>
                </a:solidFill>
                <a:effectLst/>
                <a:ea typeface="Calibri" panose="020F0502020204030204" pitchFamily="34" charset="0"/>
                <a:cs typeface="Times New Roman" panose="02020603050405020304" pitchFamily="18" charset="0"/>
              </a:rPr>
              <a:t> will be coming, </a:t>
            </a:r>
            <a:r>
              <a:rPr lang="en-US" sz="1600" b="1" dirty="0">
                <a:solidFill>
                  <a:schemeClr val="tx1"/>
                </a:solidFill>
                <a:ea typeface="Calibri" panose="020F0502020204030204" pitchFamily="34" charset="0"/>
                <a:cs typeface="Times New Roman" panose="02020603050405020304" pitchFamily="18" charset="0"/>
              </a:rPr>
              <a:t>  			21mar–112e on TR 103 721 (mitigation at 5.8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21mar–113e on EN 303 687 (6 GHz);		22mar–113d on EN 303 722 (60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31mar–113b on TS 103 754  (mesh AP performance testing)</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meeting #61, 03-05may22 (</a:t>
            </a:r>
            <a:r>
              <a:rPr lang="en-US" sz="1400" b="0" i="0" dirty="0" err="1">
                <a:solidFill>
                  <a:srgbClr val="222222"/>
                </a:solidFill>
                <a:effectLst/>
                <a:latin typeface="Arial" panose="020B0604020202020204" pitchFamily="34" charset="0"/>
              </a:rPr>
              <a:t>t.b.d</a:t>
            </a:r>
            <a:r>
              <a:rPr lang="en-US" sz="1400" b="0" i="0" dirty="0">
                <a:solidFill>
                  <a:srgbClr val="222222"/>
                </a:solidFill>
                <a:effectLst/>
                <a:latin typeface="Arial" panose="020B0604020202020204" pitchFamily="34" charset="0"/>
              </a:rPr>
              <a:t> , FR)</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marL="0" indent="0">
              <a:spcBef>
                <a:spcPts val="0"/>
              </a:spcBef>
            </a:pPr>
            <a:endParaRPr lang="en-US" sz="2000" dirty="0">
              <a:solidFill>
                <a:schemeClr val="tx1"/>
              </a:solidFill>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54827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46 &lt;&lt;&lt;</a:t>
            </a:r>
            <a:r>
              <a:rPr lang="en-US" altLang="en-US" sz="1800" dirty="0">
                <a:solidFill>
                  <a:schemeClr val="tx1"/>
                </a:solidFill>
              </a:rPr>
              <a:t>40 (8 on LMSC); Nearly Voters: 0 &lt;&lt;&lt;6*;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more than 45 days ago.</a:t>
            </a:r>
          </a:p>
          <a:p>
            <a:pPr lvl="1">
              <a:spcBef>
                <a:spcPts val="0"/>
              </a:spcBef>
              <a:buFont typeface="Arial" panose="020B0604020202020204" pitchFamily="34" charset="0"/>
              <a:buChar char="•"/>
            </a:pPr>
            <a:r>
              <a:rPr lang="en-US" sz="1400" dirty="0">
                <a:solidFill>
                  <a:schemeClr val="tx1"/>
                </a:solidFill>
              </a:rPr>
              <a:t>* NVs will become voters upon attending any meeting in this plenary.  note;: all 6 attended the first meeting. </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10-17mar22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42096634"/>
              </p:ext>
            </p:extLst>
          </p:nvPr>
        </p:nvGraphicFramePr>
        <p:xfrm>
          <a:off x="7924800" y="4740680"/>
          <a:ext cx="2390775" cy="498475"/>
        </p:xfrm>
        <a:graphic>
          <a:graphicData uri="http://schemas.openxmlformats.org/presentationml/2006/ole">
            <mc:AlternateContent xmlns:mc="http://schemas.openxmlformats.org/markup-compatibility/2006">
              <mc:Choice xmlns:v="urn:schemas-microsoft-com:vml" Requires="v">
                <p:oleObj spid="_x0000_s3478"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4800" y="4740680"/>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2571297660"/>
              </p:ext>
            </p:extLst>
          </p:nvPr>
        </p:nvGraphicFramePr>
        <p:xfrm>
          <a:off x="9601200" y="4141795"/>
          <a:ext cx="990600" cy="835820"/>
        </p:xfrm>
        <a:graphic>
          <a:graphicData uri="http://schemas.openxmlformats.org/presentationml/2006/ole">
            <mc:AlternateContent xmlns:mc="http://schemas.openxmlformats.org/markup-compatibility/2006">
              <mc:Choice xmlns:v="urn:schemas-microsoft-com:vml" Requires="v">
                <p:oleObj spid="_x0000_s3479"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601200" y="4141795"/>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014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#59  28jun-01jul22,  where tbd</a:t>
            </a:r>
          </a:p>
          <a:p>
            <a:pPr>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(5925-7125 MHz)  </a:t>
            </a:r>
            <a:r>
              <a:rPr lang="en-US" altLang="en-US" sz="1800" dirty="0"/>
              <a:t>next meeting #16, 29jun-01jul22, hybrid meeting</a:t>
            </a:r>
            <a:r>
              <a:rPr lang="en-US" sz="1200" dirty="0">
                <a:solidFill>
                  <a:schemeClr val="bg1">
                    <a:lumMod val="75000"/>
                  </a:schemeClr>
                </a:solidFill>
              </a:rPr>
              <a:t> </a:t>
            </a:r>
            <a:endParaRPr lang="en-US" altLang="en-US" sz="1400" b="1" dirty="0">
              <a:solidFill>
                <a:schemeClr val="tx1"/>
              </a:solidFill>
            </a:endParaRPr>
          </a:p>
          <a:p>
            <a:pPr lvl="1">
              <a:buFont typeface="Arial" panose="020B0604020202020204" pitchFamily="34" charset="0"/>
              <a:buChar char="•"/>
            </a:pPr>
            <a:r>
              <a:rPr lang="en-US" sz="1600" b="1" i="0" dirty="0">
                <a:solidFill>
                  <a:srgbClr val="222222"/>
                </a:solidFill>
                <a:effectLst/>
              </a:rPr>
              <a:t>From 03-04mar #15:</a:t>
            </a:r>
            <a:r>
              <a:rPr lang="en-US" sz="1600" b="0" i="0" dirty="0">
                <a:solidFill>
                  <a:srgbClr val="222222"/>
                </a:solidFill>
                <a:effectLst/>
              </a:rPr>
              <a:t>  SE45_03 6GHz OOB emissions limits below 5935MHz:  To further study OOB emissions from Very Low Power (VLP) WAS/RLAN devices operating in the band 5945–6425 MHz to protect CBTC systems that operate in the band 5915-5935 </a:t>
            </a:r>
            <a:r>
              <a:rPr lang="en-US" sz="1600" b="0" i="0" dirty="0" err="1">
                <a:solidFill>
                  <a:srgbClr val="222222"/>
                </a:solidFill>
                <a:effectLst/>
              </a:rPr>
              <a:t>MHz.</a:t>
            </a:r>
            <a:endParaRPr lang="en-US" sz="1600" b="0" i="0" dirty="0">
              <a:solidFill>
                <a:srgbClr val="222222"/>
              </a:solidFill>
              <a:effectLst/>
            </a:endParaRPr>
          </a:p>
          <a:p>
            <a:pPr lvl="2">
              <a:buFont typeface="Arial" panose="020B0604020202020204" pitchFamily="34" charset="0"/>
              <a:buChar char="•"/>
            </a:pPr>
            <a:r>
              <a:rPr lang="en-US" sz="1600" b="0" i="0" dirty="0">
                <a:solidFill>
                  <a:srgbClr val="222222"/>
                </a:solidFill>
                <a:effectLst/>
              </a:rPr>
              <a:t>SE45_04 WAS/RLAN technical studies on 6425-7125  MHz, </a:t>
            </a:r>
          </a:p>
          <a:p>
            <a:pPr lvl="1">
              <a:spcBef>
                <a:spcPts val="0"/>
              </a:spcBef>
              <a:spcAft>
                <a:spcPts val="0"/>
              </a:spcAft>
              <a:buFont typeface="Arial" panose="020B0604020202020204" pitchFamily="34" charset="0"/>
              <a:buChar char="•"/>
            </a:pPr>
            <a:r>
              <a:rPr lang="en-US" altLang="en-US" sz="1600" b="1" dirty="0">
                <a:solidFill>
                  <a:schemeClr val="tx1"/>
                </a:solidFill>
              </a:rPr>
              <a:t> </a:t>
            </a:r>
            <a:r>
              <a:rPr lang="en-US" altLang="en-US" sz="1400" b="1" dirty="0">
                <a:solidFill>
                  <a:schemeClr val="tx1"/>
                </a:solidFill>
              </a:rPr>
              <a:t>03mar: </a:t>
            </a:r>
            <a:r>
              <a:rPr lang="en-US" altLang="en-US" sz="1400" dirty="0"/>
              <a:t>Agenda is on SE45_03 CBTC, communications-based train control, train to track side.  </a:t>
            </a:r>
          </a:p>
          <a:p>
            <a:pPr lvl="2">
              <a:spcBef>
                <a:spcPts val="0"/>
              </a:spcBef>
              <a:spcAft>
                <a:spcPts val="0"/>
              </a:spcAft>
              <a:buFont typeface="Arial" panose="020B0604020202020204" pitchFamily="34" charset="0"/>
              <a:buChar char="•"/>
            </a:pPr>
            <a:r>
              <a:rPr lang="en-US" altLang="en-US" sz="1200" dirty="0"/>
              <a:t>There is SE45_04 is on the 6425-7125  MHz, Std. Power., looks like another update to move back SE45, more info will be coming in the next couple of days. </a:t>
            </a:r>
          </a:p>
          <a:p>
            <a:pPr lvl="1">
              <a:spcBef>
                <a:spcPts val="0"/>
              </a:spcBef>
              <a:spcAft>
                <a:spcPts val="0"/>
              </a:spcAft>
              <a:buFont typeface="Arial" panose="020B0604020202020204" pitchFamily="34" charset="0"/>
              <a:buChar char="•"/>
            </a:pPr>
            <a:endParaRPr lang="en-US" altLang="en-US" sz="1200" dirty="0"/>
          </a:p>
          <a:p>
            <a:pPr lvl="1">
              <a:spcBef>
                <a:spcPts val="0"/>
              </a:spcBef>
              <a:spcAft>
                <a:spcPts val="0"/>
              </a:spcAft>
              <a:buFont typeface="Arial" panose="020B0604020202020204" pitchFamily="34" charset="0"/>
              <a:buChar char="•"/>
            </a:pPr>
            <a:endParaRPr lang="en-US" sz="12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#102 06-10jun22, where tbd</a:t>
            </a:r>
          </a:p>
          <a:p>
            <a:pPr lvl="1">
              <a:spcBef>
                <a:spcPts val="0"/>
              </a:spcBef>
              <a:spcAft>
                <a:spcPts val="0"/>
              </a:spcAft>
              <a:buFont typeface="Arial" panose="020B0604020202020204" pitchFamily="34" charset="0"/>
              <a:buChar char="•"/>
            </a:pPr>
            <a:r>
              <a:rPr lang="en-US" sz="1600" dirty="0">
                <a:solidFill>
                  <a:schemeClr val="tx1"/>
                </a:solidFill>
              </a:rPr>
              <a:t> </a:t>
            </a:r>
            <a:endParaRPr lang="en-US" sz="1800" dirty="0">
              <a:solidFill>
                <a:schemeClr val="tx1"/>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a:t>
            </a:r>
            <a:r>
              <a:rPr lang="en-US" sz="1800" dirty="0">
                <a:solidFill>
                  <a:schemeClr val="tx1"/>
                </a:solidFill>
                <a:hlinkClick r:id="rId6"/>
              </a:rPr>
              <a:t>–</a:t>
            </a:r>
            <a:r>
              <a:rPr lang="en-US" sz="1800" dirty="0">
                <a:solidFill>
                  <a:schemeClr val="tx1"/>
                </a:solidFill>
              </a:rPr>
              <a:t> ECC </a:t>
            </a:r>
            <a:r>
              <a:rPr lang="en-US" sz="1800" dirty="0">
                <a:solidFill>
                  <a:schemeClr val="tx1"/>
                </a:solidFill>
                <a:hlinkClick r:id="rId6"/>
              </a:rPr>
              <a:t>&lt;SRDMG&gt; </a:t>
            </a:r>
            <a:r>
              <a:rPr lang="en-US" sz="1800" dirty="0">
                <a:solidFill>
                  <a:schemeClr val="tx1"/>
                </a:solidFill>
              </a:rPr>
              <a:t> next meeting 28Mar web meeting then #85 20-21apr22 ECO office   </a:t>
            </a:r>
          </a:p>
          <a:p>
            <a:pPr lvl="1">
              <a:spcBef>
                <a:spcPts val="0"/>
              </a:spcBef>
              <a:spcAft>
                <a:spcPts val="0"/>
              </a:spcAft>
              <a:buFont typeface="Arial" panose="020B0604020202020204" pitchFamily="34" charset="0"/>
              <a:buChar char="•"/>
            </a:pPr>
            <a:r>
              <a:rPr lang="en-US" sz="1600" b="1" i="0" dirty="0">
                <a:solidFill>
                  <a:srgbClr val="222222"/>
                </a:solidFill>
                <a:effectLst/>
              </a:rPr>
              <a:t>For 28mar22 </a:t>
            </a:r>
            <a:r>
              <a:rPr lang="en-US" sz="1600" b="0" i="0" dirty="0">
                <a:solidFill>
                  <a:srgbClr val="222222"/>
                </a:solidFill>
                <a:effectLst/>
              </a:rPr>
              <a:t>- Higher power Wireless Access Systems including Radio Local Area Networks (WAS/RLAN) including the use of equipment with 1 to 4 W e.i.r.p. in the 5945-6425 MHz frequency band using a dynamic spectrum usage coordination</a:t>
            </a:r>
            <a:r>
              <a:rPr lang="en-US" sz="1600" dirty="0">
                <a:solidFill>
                  <a:schemeClr val="tx1"/>
                </a:solidFill>
              </a:rPr>
              <a:t> </a:t>
            </a:r>
          </a:p>
          <a:p>
            <a:pPr marL="800100" lvl="2">
              <a:spcBef>
                <a:spcPts val="0"/>
              </a:spcBef>
              <a:spcAft>
                <a:spcPts val="0"/>
              </a:spcAft>
              <a:buFont typeface="Arial" panose="020B0604020202020204" pitchFamily="34" charset="0"/>
              <a:buChar char="•"/>
            </a:pPr>
            <a:r>
              <a:rPr lang="en-US"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14400" y="5916816"/>
            <a:ext cx="9563515" cy="984885"/>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sz="1600" dirty="0"/>
          </a:p>
          <a:p>
            <a:pPr marL="285750" indent="-285750">
              <a:buFont typeface="Wingdings" panose="05000000000000000000" pitchFamily="2" charset="2"/>
              <a:buChar char="Ø"/>
            </a:pP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258521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APAC update: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3"/>
              </a:rPr>
              <a:t>https://mentor.ieee.org/802.18/dcn/22/18-22-0010-00-0000-apac-update-march-2022.pptx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2000" dirty="0">
                <a:solidFill>
                  <a:schemeClr val="tx1"/>
                </a:solidFill>
                <a:ea typeface="Times New Roman" panose="02020603050405020304" pitchFamily="18" charset="0"/>
                <a:cs typeface="Times New Roman" panose="02020603050405020304" pitchFamily="18" charset="0"/>
              </a:rPr>
              <a:t>Canada-ISED has two consultations started. </a:t>
            </a:r>
            <a:endParaRPr lang="en-US" sz="2000" b="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Comments due on both, 29April 22 (so out of.18 by 14April22). </a:t>
            </a:r>
            <a:r>
              <a:rPr lang="en-US" sz="14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One on &gt; 95 GHz</a:t>
            </a:r>
          </a:p>
          <a:p>
            <a:pPr lvl="2">
              <a:spcBef>
                <a:spcPts val="0"/>
              </a:spcBef>
              <a:buFont typeface="Arial" panose="020B0604020202020204" pitchFamily="34" charset="0"/>
              <a:buChar char="•"/>
            </a:pPr>
            <a:r>
              <a:rPr lang="en-US" sz="1400" u="sng" dirty="0">
                <a:solidFill>
                  <a:srgbClr val="0000FF"/>
                </a:solidFill>
                <a:effectLst/>
                <a:ea typeface="Calibri" panose="020F0502020204030204" pitchFamily="34" charset="0"/>
                <a:hlinkClick r:id="rId4"/>
              </a:rPr>
              <a:t>https://www.ic.gc.ca/eic/site/smt-gst.nsf/eng/sf11767.html</a:t>
            </a:r>
            <a:endParaRPr lang="en-US" sz="1400" u="sng" dirty="0">
              <a:solidFill>
                <a:srgbClr val="0000FF"/>
              </a:solidFill>
              <a:ea typeface="Calibri" panose="020F0502020204030204" pitchFamily="34" charset="0"/>
            </a:endParaRPr>
          </a:p>
          <a:p>
            <a:pPr lvl="2">
              <a:spcBef>
                <a:spcPts val="0"/>
              </a:spcBef>
              <a:buFont typeface="Arial" panose="020B0604020202020204" pitchFamily="34" charset="0"/>
              <a:buChar char="•"/>
            </a:pPr>
            <a:r>
              <a:rPr lang="en-US" sz="1400" dirty="0">
                <a:effectLst/>
                <a:ea typeface="Calibri" panose="020F0502020204030204" pitchFamily="34" charset="0"/>
              </a:rPr>
              <a:t>Specific change to the spectrum utilization for spectrum above 95 GHz are discussed, specifically, "to allow the use of </a:t>
            </a:r>
            <a:r>
              <a:rPr lang="en-US" sz="1400" dirty="0" err="1">
                <a:effectLst/>
                <a:ea typeface="Calibri" panose="020F0502020204030204" pitchFamily="34" charset="0"/>
              </a:rPr>
              <a:t>licence</a:t>
            </a:r>
            <a:r>
              <a:rPr lang="en-US" sz="1400" dirty="0">
                <a:effectLst/>
                <a:ea typeface="Calibri" panose="020F0502020204030204" pitchFamily="34" charset="0"/>
              </a:rPr>
              <a:t>-exempt devices in the 116-122.25 GHz, 122.25-123 GHz, 174.8-182 GHz, 185-190 GHz and 244-246 GHz bands on a no-protection, no-interference basis</a:t>
            </a:r>
            <a:r>
              <a:rPr lang="en-US" sz="1400" dirty="0">
                <a:solidFill>
                  <a:schemeClr val="tx1"/>
                </a:solidFill>
                <a:ea typeface="Times New Roman" panose="02020603050405020304" pitchFamily="18" charset="0"/>
                <a:cs typeface="Times New Roman" panose="02020603050405020304" pitchFamily="18" charset="0"/>
              </a:rPr>
              <a:t> </a:t>
            </a:r>
          </a:p>
          <a:p>
            <a:pPr lvl="2">
              <a:spcBef>
                <a:spcPts val="0"/>
              </a:spcBef>
              <a:buFont typeface="Arial" panose="020B0604020202020204" pitchFamily="34" charset="0"/>
              <a:buChar char="•"/>
            </a:pPr>
            <a:r>
              <a:rPr lang="en-US" sz="1400" dirty="0">
                <a:effectLst/>
                <a:ea typeface="Calibri" panose="020F0502020204030204" pitchFamily="34" charset="0"/>
              </a:rPr>
              <a:t>Specific technical conditions, which are similar to those of 57-71 GHz, are proposed</a:t>
            </a:r>
          </a:p>
          <a:p>
            <a:pPr lvl="2">
              <a:spcBef>
                <a:spcPts val="0"/>
              </a:spcBef>
              <a:buFont typeface="Arial" panose="020B0604020202020204" pitchFamily="34" charset="0"/>
              <a:buChar char="•"/>
            </a:pPr>
            <a:r>
              <a:rPr lang="en-US" sz="1400" dirty="0">
                <a:ea typeface="Calibri" panose="020F0502020204030204" pitchFamily="34" charset="0"/>
              </a:rPr>
              <a:t>License exempt and backhaul are talked to. </a:t>
            </a:r>
            <a:endParaRPr lang="en-US" sz="14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 One on 5.9 GHz;</a:t>
            </a:r>
          </a:p>
          <a:p>
            <a:pPr lvl="2">
              <a:spcBef>
                <a:spcPts val="0"/>
              </a:spcBef>
              <a:spcAft>
                <a:spcPts val="0"/>
              </a:spcAft>
              <a:buFont typeface="Arial" panose="020B0604020202020204" pitchFamily="34" charset="0"/>
              <a:buChar char="•"/>
            </a:pPr>
            <a:r>
              <a:rPr lang="en-US" sz="1400" u="sng" dirty="0">
                <a:solidFill>
                  <a:srgbClr val="0000FF"/>
                </a:solidFill>
                <a:ea typeface="Calibri" panose="020F0502020204030204" pitchFamily="34" charset="0"/>
                <a:hlinkClick r:id="rId5"/>
              </a:rPr>
              <a:t>https://www.ic.gc.ca/eic/site/smt-gst.nsf/eng/sf11766.html</a:t>
            </a:r>
            <a:endParaRPr lang="en-US" sz="14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400" dirty="0">
                <a:effectLst/>
                <a:ea typeface="Calibri" panose="020F0502020204030204" pitchFamily="34" charset="0"/>
              </a:rPr>
              <a:t>ISED believes there are significant benefits of harmonizing the use of the 5895-5925 MHz band for ITS with the US</a:t>
            </a:r>
            <a:r>
              <a:rPr lang="en-US" sz="14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400" dirty="0">
                <a:effectLst/>
                <a:ea typeface="Calibri" panose="020F0502020204030204" pitchFamily="34" charset="0"/>
              </a:rPr>
              <a:t>For extending RLAN operation to the 5850 - 5895 MHz, ISED proposes that "all indoor and outdoor </a:t>
            </a:r>
            <a:r>
              <a:rPr lang="en-US" sz="1400" dirty="0" err="1">
                <a:effectLst/>
                <a:ea typeface="Calibri" panose="020F0502020204030204" pitchFamily="34" charset="0"/>
              </a:rPr>
              <a:t>licence</a:t>
            </a:r>
            <a:r>
              <a:rPr lang="en-US" sz="1400" dirty="0">
                <a:effectLst/>
                <a:ea typeface="Calibri" panose="020F0502020204030204" pitchFamily="34" charset="0"/>
              </a:rPr>
              <a:t>-exempt RLAN devices have immediate access to the 5850-5895 MHz range once appropriate technical standards are in place</a:t>
            </a:r>
            <a:r>
              <a:rPr lang="en-US" sz="1400" b="0" dirty="0">
                <a:effectLst/>
                <a:ea typeface="SimSun" panose="02010600030101010101" pitchFamily="2" charset="-122"/>
              </a:rPr>
              <a:t>  </a:t>
            </a:r>
          </a:p>
          <a:p>
            <a:pPr lvl="2">
              <a:spcBef>
                <a:spcPts val="0"/>
              </a:spcBef>
              <a:spcAft>
                <a:spcPts val="0"/>
              </a:spcAft>
              <a:buFont typeface="Arial" panose="020B0604020202020204" pitchFamily="34" charset="0"/>
              <a:buChar char="•"/>
            </a:pPr>
            <a:endParaRPr lang="en-US" sz="1400" b="0" dirty="0">
              <a:effectLst/>
              <a:ea typeface="SimSun" panose="02010600030101010101" pitchFamily="2" charset="-122"/>
            </a:endParaRPr>
          </a:p>
          <a:p>
            <a:pPr lvl="2">
              <a:spcBef>
                <a:spcPts val="0"/>
              </a:spcBef>
              <a:spcAft>
                <a:spcPts val="0"/>
              </a:spcAft>
              <a:buFont typeface="Arial" panose="020B0604020202020204" pitchFamily="34" charset="0"/>
              <a:buChar char="•"/>
            </a:pPr>
            <a:endParaRPr lang="en-US" sz="1400" b="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1623588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lgn="l">
              <a:buFont typeface="Arial" panose="020B0604020202020204" pitchFamily="34" charset="0"/>
              <a:buChar char="•"/>
            </a:pPr>
            <a:r>
              <a:rPr lang="en-US" sz="1800" dirty="0">
                <a:solidFill>
                  <a:schemeClr val="tx1"/>
                </a:solidFill>
                <a:cs typeface="Times New Roman" panose="02020603050405020304" pitchFamily="18" charset="0"/>
              </a:rPr>
              <a:t>UK-Ofcom Consultation on upper 6GHz</a:t>
            </a:r>
            <a:endParaRPr lang="en-US" sz="1600" b="0" dirty="0">
              <a:solidFill>
                <a:schemeClr val="tx1"/>
              </a:solidFill>
              <a:cs typeface="Times New Roman" panose="02020603050405020304" pitchFamily="18" charset="0"/>
            </a:endParaRP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https://www.ofcom.org.uk/consultations-and-statements/category-2/spectrum-sharing-upper-6-ghz-b</a:t>
            </a: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https://mentor.ieee.org/802.18/dcn/22/18-22-0029-00-0000-ofcom-consultation-on-spectrum-sharing-6ghz.zip</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The </a:t>
            </a:r>
            <a:r>
              <a:rPr lang="en-US" sz="1600" dirty="0">
                <a:solidFill>
                  <a:schemeClr val="tx1"/>
                </a:solidFill>
                <a:effectLst/>
                <a:ea typeface="Calibri" panose="020F0502020204030204" pitchFamily="34" charset="0"/>
              </a:rPr>
              <a:t>consultation proposes to add upper 6 GHz, specifically 6425 MHz to 7070 MHz, to shared </a:t>
            </a:r>
            <a:r>
              <a:rPr lang="en-US" sz="1600" dirty="0" err="1">
                <a:solidFill>
                  <a:schemeClr val="tx1"/>
                </a:solidFill>
                <a:effectLst/>
                <a:ea typeface="Calibri" panose="020F0502020204030204" pitchFamily="34" charset="0"/>
              </a:rPr>
              <a:t>licences</a:t>
            </a:r>
            <a:r>
              <a:rPr lang="en-US" sz="1600" dirty="0">
                <a:solidFill>
                  <a:schemeClr val="tx1"/>
                </a:solidFill>
                <a:effectLst/>
                <a:ea typeface="Calibri" panose="020F0502020204030204" pitchFamily="34" charset="0"/>
              </a:rPr>
              <a:t> for local, low-power indoor use.  (not a discussion on license-exempt) </a:t>
            </a: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April 11, 2022 (so out of .18 by 24March22)</a:t>
            </a:r>
          </a:p>
          <a:p>
            <a:pPr lvl="1">
              <a:spcBef>
                <a:spcPts val="0"/>
              </a:spcBef>
              <a:buFont typeface="Arial" panose="020B0604020202020204" pitchFamily="34" charset="0"/>
              <a:buChar char="•"/>
            </a:pP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Have had an input on a possible response on how to support home network environment with shared access.</a:t>
            </a:r>
          </a:p>
          <a:p>
            <a:pPr lvl="1">
              <a:spcBef>
                <a:spcPts val="0"/>
              </a:spcBef>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4"/>
              </a:rPr>
              <a:t>https://mentor.ieee.org/802.18/dcn/22/18-22-0031-00-0000-ofcom-saf-consultation-draft-response.odt</a:t>
            </a:r>
            <a:r>
              <a:rPr lang="en-US" sz="1800" b="0" dirty="0">
                <a:latin typeface="Times New Roman" panose="02020603050405020304" pitchFamily="18" charset="0"/>
                <a:ea typeface="SimSun" panose="02010600030101010101" pitchFamily="2" charset="-122"/>
              </a:rPr>
              <a:t>  </a:t>
            </a:r>
          </a:p>
          <a:p>
            <a:pPr lvl="1">
              <a:buFont typeface="Arial" panose="020B0604020202020204" pitchFamily="34" charset="0"/>
              <a:buChar char="•"/>
            </a:pPr>
            <a:r>
              <a:rPr lang="en-US" sz="1400" b="0" dirty="0">
                <a:latin typeface="Times New Roman" panose="02020603050405020304" pitchFamily="18" charset="0"/>
                <a:ea typeface="SimSun" panose="02010600030101010101" pitchFamily="2" charset="-122"/>
              </a:rPr>
              <a:t> </a:t>
            </a:r>
          </a:p>
          <a:p>
            <a:pPr lvl="1">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Will review today: </a:t>
            </a:r>
          </a:p>
          <a:p>
            <a:pPr lvl="2">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 </a:t>
            </a:r>
          </a:p>
          <a:p>
            <a:pPr lvl="2">
              <a:buFont typeface="Arial" panose="020B0604020202020204" pitchFamily="34" charset="0"/>
              <a:buChar char="•"/>
            </a:pPr>
            <a:r>
              <a:rPr lang="en-US" sz="1600" dirty="0">
                <a:latin typeface="Times New Roman" panose="02020603050405020304" pitchFamily="18" charset="0"/>
                <a:ea typeface="SimSun" panose="02010600030101010101" pitchFamily="2" charset="-122"/>
              </a:rPr>
              <a:t> </a:t>
            </a:r>
            <a:endParaRPr lang="en-US" sz="1600" b="0" dirty="0">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1894705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lgn="l">
              <a:buFont typeface="Arial" panose="020B0604020202020204" pitchFamily="34" charset="0"/>
              <a:buChar char="•"/>
            </a:pPr>
            <a:r>
              <a:rPr lang="en-US" sz="1800" dirty="0">
                <a:effectLst/>
                <a:ea typeface="Calibri" panose="020F0502020204030204" pitchFamily="34" charset="0"/>
              </a:rPr>
              <a:t>Australia ACMA on March 10  published the </a:t>
            </a:r>
            <a:r>
              <a:rPr lang="en-US" sz="1800" i="1" u="sng" dirty="0">
                <a:effectLst/>
                <a:ea typeface="Calibri" panose="020F0502020204030204" pitchFamily="34" charset="0"/>
              </a:rPr>
              <a:t>outcome</a:t>
            </a:r>
            <a:r>
              <a:rPr lang="en-US" sz="1800" dirty="0">
                <a:effectLst/>
                <a:ea typeface="Calibri" panose="020F0502020204030204" pitchFamily="34" charset="0"/>
              </a:rPr>
              <a:t> of its consultation </a:t>
            </a:r>
            <a:r>
              <a:rPr lang="en-US" sz="1800" b="0" dirty="0">
                <a:effectLst/>
                <a:ea typeface="Calibri" panose="020F0502020204030204" pitchFamily="34" charset="0"/>
              </a:rPr>
              <a:t>"Radio local area networks (RLANs) in the 6 GHz band - consultation 37/2021"</a:t>
            </a:r>
            <a:r>
              <a:rPr lang="en-US" sz="1800" dirty="0">
                <a:effectLst/>
                <a:ea typeface="Calibri" panose="020F0502020204030204" pitchFamily="34" charset="0"/>
              </a:rPr>
              <a:t>.</a:t>
            </a:r>
            <a:endParaRPr lang="en-US" sz="1800" dirty="0">
              <a:ea typeface="Calibri" panose="020F0502020204030204" pitchFamily="34" charset="0"/>
            </a:endParaRPr>
          </a:p>
          <a:p>
            <a:pPr algn="l">
              <a:buFont typeface="Arial" panose="020B0604020202020204" pitchFamily="34" charset="0"/>
              <a:buChar char="•"/>
            </a:pPr>
            <a:r>
              <a:rPr lang="en-US" sz="1800" dirty="0">
                <a:effectLst/>
                <a:ea typeface="Calibri" panose="020F0502020204030204" pitchFamily="34" charset="0"/>
              </a:rPr>
              <a:t>In summary,</a:t>
            </a:r>
          </a:p>
          <a:p>
            <a:pPr lvl="1">
              <a:buFont typeface="Arial" panose="020B0604020202020204" pitchFamily="34" charset="0"/>
              <a:buChar char="•"/>
            </a:pPr>
            <a:r>
              <a:rPr lang="en-US" sz="1400" dirty="0">
                <a:effectLst/>
                <a:ea typeface="Calibri" panose="020F0502020204030204" pitchFamily="34" charset="0"/>
              </a:rPr>
              <a:t>ACMA allows RLAN devices in the lower band.</a:t>
            </a:r>
            <a:br>
              <a:rPr lang="en-US" sz="1400" dirty="0">
                <a:effectLst/>
                <a:ea typeface="Calibri" panose="020F0502020204030204" pitchFamily="34" charset="0"/>
              </a:rPr>
            </a:br>
            <a:r>
              <a:rPr lang="en-US" sz="1400" dirty="0">
                <a:effectLst/>
                <a:ea typeface="Calibri" panose="020F0502020204030204" pitchFamily="34" charset="0"/>
              </a:rPr>
              <a:t>1) The power limits of low power indoor devices and very low power devices are broadly aligned with those adopted in Europe and the UK.</a:t>
            </a:r>
            <a:br>
              <a:rPr lang="en-US" sz="1400" dirty="0">
                <a:effectLst/>
                <a:ea typeface="Calibri" panose="020F0502020204030204" pitchFamily="34" charset="0"/>
              </a:rPr>
            </a:br>
            <a:r>
              <a:rPr lang="en-US" sz="1400" dirty="0">
                <a:effectLst/>
                <a:ea typeface="Calibri" panose="020F0502020204030204" pitchFamily="34" charset="0"/>
              </a:rPr>
              <a:t>2) ‘indoor’ does not include inside vehicles.</a:t>
            </a:r>
            <a:br>
              <a:rPr lang="en-US" sz="1400" dirty="0">
                <a:effectLst/>
                <a:ea typeface="Calibri" panose="020F0502020204030204" pitchFamily="34" charset="0"/>
              </a:rPr>
            </a:br>
            <a:r>
              <a:rPr lang="en-US" sz="1400" dirty="0">
                <a:effectLst/>
                <a:ea typeface="Calibri" panose="020F0502020204030204" pitchFamily="34" charset="0"/>
              </a:rPr>
              <a:t>3) Contained a requirement that devices must implement contention-based protocols for multiple access, e.g., CSMA or MACA.</a:t>
            </a:r>
            <a:endParaRPr lang="en-US" sz="1400" dirty="0">
              <a:ea typeface="Calibri" panose="020F0502020204030204" pitchFamily="34" charset="0"/>
            </a:endParaRPr>
          </a:p>
          <a:p>
            <a:pPr lvl="1">
              <a:buFont typeface="Arial" panose="020B0604020202020204" pitchFamily="34" charset="0"/>
              <a:buChar char="•"/>
            </a:pPr>
            <a:r>
              <a:rPr lang="en-US" sz="1400" dirty="0">
                <a:effectLst/>
                <a:ea typeface="Calibri" panose="020F0502020204030204" pitchFamily="34" charset="0"/>
              </a:rPr>
              <a:t>ACMA did not make decisions on the following topics .</a:t>
            </a:r>
            <a:br>
              <a:rPr lang="en-US" sz="1400" dirty="0">
                <a:effectLst/>
                <a:ea typeface="Calibri" panose="020F0502020204030204" pitchFamily="34" charset="0"/>
              </a:rPr>
            </a:br>
            <a:r>
              <a:rPr lang="en-US" sz="1400" dirty="0">
                <a:effectLst/>
                <a:ea typeface="Calibri" panose="020F0502020204030204" pitchFamily="34" charset="0"/>
              </a:rPr>
              <a:t>a) Possible updates to the use of the 5 GHz band related to higher power limits and outdoor use,</a:t>
            </a:r>
            <a:br>
              <a:rPr lang="en-US" sz="1400" dirty="0">
                <a:effectLst/>
                <a:ea typeface="Calibri" panose="020F0502020204030204" pitchFamily="34" charset="0"/>
              </a:rPr>
            </a:br>
            <a:r>
              <a:rPr lang="en-US" sz="1400" dirty="0">
                <a:effectLst/>
                <a:ea typeface="Calibri" panose="020F0502020204030204" pitchFamily="34" charset="0"/>
              </a:rPr>
              <a:t>b) Higher power devices in the 6 GHz band,</a:t>
            </a:r>
            <a:br>
              <a:rPr lang="en-US" sz="1400" dirty="0">
                <a:effectLst/>
                <a:ea typeface="Calibri" panose="020F0502020204030204" pitchFamily="34" charset="0"/>
              </a:rPr>
            </a:br>
            <a:r>
              <a:rPr lang="en-US" sz="1400" dirty="0">
                <a:effectLst/>
                <a:ea typeface="Calibri" panose="020F0502020204030204" pitchFamily="34" charset="0"/>
              </a:rPr>
              <a:t>c) The future use of the upper 6 GHz band (6425~7125 MHz),</a:t>
            </a:r>
            <a:br>
              <a:rPr lang="en-US" sz="1400" dirty="0">
                <a:effectLst/>
                <a:ea typeface="Calibri" panose="020F0502020204030204" pitchFamily="34" charset="0"/>
              </a:rPr>
            </a:br>
            <a:r>
              <a:rPr lang="en-US" sz="1400" dirty="0">
                <a:effectLst/>
                <a:ea typeface="Calibri" panose="020F0502020204030204" pitchFamily="34" charset="0"/>
              </a:rPr>
              <a:t>d) The potential of AFC.</a:t>
            </a:r>
            <a:endParaRPr lang="en-US" sz="1400" dirty="0">
              <a:ea typeface="Calibri" panose="020F0502020204030204" pitchFamily="34" charset="0"/>
            </a:endParaRPr>
          </a:p>
          <a:p>
            <a:pPr lvl="1">
              <a:buFont typeface="Arial" panose="020B0604020202020204" pitchFamily="34" charset="0"/>
              <a:buChar char="•"/>
            </a:pPr>
            <a:r>
              <a:rPr lang="en-US" sz="1400" dirty="0">
                <a:effectLst/>
                <a:ea typeface="Calibri" panose="020F0502020204030204" pitchFamily="34" charset="0"/>
              </a:rPr>
              <a:t>For details, please download the outcome paper at:</a:t>
            </a:r>
            <a:br>
              <a:rPr lang="en-US" sz="1400" dirty="0">
                <a:effectLst/>
                <a:ea typeface="Calibri" panose="020F0502020204030204" pitchFamily="34" charset="0"/>
              </a:rPr>
            </a:br>
            <a:r>
              <a:rPr lang="en-US" sz="1400" u="sng" dirty="0">
                <a:solidFill>
                  <a:srgbClr val="0000FF"/>
                </a:solidFill>
                <a:effectLst/>
                <a:ea typeface="Calibri" panose="020F0502020204030204" pitchFamily="34" charset="0"/>
                <a:hlinkClick r:id="rId3"/>
              </a:rPr>
              <a:t>https://www.acma.gov.au/sites/default/files/2022-03/Outcomes%20Paper_Proposed%20updates%20to%20the%20LIPD%20Class%20Licence%20for%206%20GHz%20RLANs.pdf</a:t>
            </a:r>
            <a:endParaRPr lang="en-US" sz="1400" u="sng" dirty="0">
              <a:solidFill>
                <a:srgbClr val="0000FF"/>
              </a:solidFill>
              <a:ea typeface="Calibri" panose="020F0502020204030204" pitchFamily="34" charset="0"/>
            </a:endParaRPr>
          </a:p>
          <a:p>
            <a:pPr lvl="1">
              <a:buFont typeface="Arial" panose="020B0604020202020204" pitchFamily="34" charset="0"/>
              <a:buChar char="•"/>
            </a:pPr>
            <a:r>
              <a:rPr lang="en-US" sz="1400" dirty="0">
                <a:effectLst/>
                <a:ea typeface="Calibri" panose="020F0502020204030204" pitchFamily="34" charset="0"/>
              </a:rPr>
              <a:t>The legalization is also updated and you can find the updated LIPD class license information at:</a:t>
            </a:r>
            <a:br>
              <a:rPr lang="en-US" sz="1400" dirty="0">
                <a:effectLst/>
                <a:ea typeface="Calibri" panose="020F0502020204030204" pitchFamily="34" charset="0"/>
              </a:rPr>
            </a:br>
            <a:r>
              <a:rPr lang="en-US" sz="1400" u="sng" dirty="0">
                <a:solidFill>
                  <a:srgbClr val="0000FF"/>
                </a:solidFill>
                <a:effectLst/>
                <a:ea typeface="Calibri" panose="020F0502020204030204" pitchFamily="34" charset="0"/>
                <a:hlinkClick r:id="rId4"/>
              </a:rPr>
              <a:t>https://www.legislation.gov.au/Details/F2022L00249</a:t>
            </a:r>
            <a:br>
              <a:rPr lang="en-US" sz="1400" u="sng" dirty="0">
                <a:solidFill>
                  <a:srgbClr val="0000FF"/>
                </a:solidFill>
                <a:effectLst/>
                <a:ea typeface="Calibri" panose="020F0502020204030204" pitchFamily="34" charset="0"/>
                <a:hlinkClick r:id="rId4"/>
              </a:rPr>
            </a:b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r>
              <a:rPr lang="en-US" sz="1800" b="0" dirty="0">
                <a:latin typeface="Times New Roman" panose="02020603050405020304" pitchFamily="18" charset="0"/>
                <a:ea typeface="SimSun" panose="02010600030101010101" pitchFamily="2" charset="-122"/>
              </a:rPr>
              <a:t>Anything else to share today for other regions?</a:t>
            </a: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778268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dirty="0">
                <a:hlinkClick r:id="rId3"/>
              </a:rPr>
              <a:t>&lt;WP5A&gt;</a:t>
            </a:r>
            <a:r>
              <a:rPr lang="en-US" sz="1800" dirty="0"/>
              <a:t>, </a:t>
            </a:r>
            <a:r>
              <a:rPr lang="en-US" sz="1800" b="1" dirty="0">
                <a:ea typeface="Calibri" panose="020F0502020204030204" pitchFamily="34" charset="0"/>
              </a:rPr>
              <a:t> next meeting 23may-03jun22 in Geneva</a:t>
            </a:r>
            <a:r>
              <a:rPr lang="en-US" sz="1800" dirty="0">
                <a:ea typeface="Calibri" panose="020F0502020204030204" pitchFamily="34" charset="0"/>
              </a:rPr>
              <a:t>.   Contributions due: </a:t>
            </a:r>
            <a:r>
              <a:rPr lang="en-US" sz="1800" dirty="0">
                <a:effectLst/>
                <a:ea typeface="Times New Roman" panose="02020603050405020304" pitchFamily="18" charset="0"/>
              </a:rPr>
              <a:t>Monday, 16 May 2022, 16:00UTC</a:t>
            </a:r>
            <a:endParaRPr lang="en-US" sz="1800" dirty="0">
              <a:ea typeface="Calibri" panose="020F0502020204030204" pitchFamily="34" charset="0"/>
            </a:endParaRPr>
          </a:p>
          <a:p>
            <a:pPr marL="857250" lvl="3">
              <a:spcBef>
                <a:spcPts val="0"/>
              </a:spcBef>
              <a:buFont typeface="Arial" panose="020B0604020202020204" pitchFamily="34" charset="0"/>
              <a:buChar char="•"/>
            </a:pPr>
            <a:r>
              <a:rPr lang="en-US" sz="1600" b="0" dirty="0">
                <a:latin typeface="Times New Roman" panose="02020603050405020304" pitchFamily="18" charset="0"/>
                <a:ea typeface="Calibri" panose="020F0502020204030204" pitchFamily="34" charset="0"/>
              </a:rPr>
              <a:t>T</a:t>
            </a:r>
            <a:r>
              <a:rPr lang="en-US" sz="1600" b="0" dirty="0">
                <a:effectLst/>
                <a:latin typeface="Times New Roman" panose="02020603050405020304" pitchFamily="18" charset="0"/>
                <a:ea typeface="Calibri" panose="020F0502020204030204" pitchFamily="34" charset="0"/>
              </a:rPr>
              <a:t>he .11 ITU ad hoc 2 contributions for WP5A should be ready </a:t>
            </a:r>
            <a:r>
              <a:rPr lang="en-US" dirty="0">
                <a:latin typeface="Times New Roman" panose="02020603050405020304" pitchFamily="18" charset="0"/>
                <a:ea typeface="Calibri" panose="020F0502020204030204" pitchFamily="34" charset="0"/>
              </a:rPr>
              <a:t>for</a:t>
            </a:r>
            <a:r>
              <a:rPr lang="en-US" sz="1600" b="0" dirty="0">
                <a:effectLst/>
                <a:latin typeface="Times New Roman" panose="02020603050405020304" pitchFamily="18" charset="0"/>
                <a:ea typeface="Calibri" panose="020F0502020204030204" pitchFamily="34" charset="0"/>
              </a:rPr>
              <a:t> .18 </a:t>
            </a:r>
            <a:r>
              <a:rPr lang="en-US" dirty="0">
                <a:latin typeface="Times New Roman" panose="02020603050405020304" pitchFamily="18" charset="0"/>
                <a:ea typeface="Calibri" panose="020F0502020204030204" pitchFamily="34" charset="0"/>
              </a:rPr>
              <a:t>to</a:t>
            </a:r>
            <a:r>
              <a:rPr lang="en-US" sz="1600" b="0" dirty="0">
                <a:effectLst/>
                <a:latin typeface="Times New Roman" panose="02020603050405020304" pitchFamily="18" charset="0"/>
                <a:ea typeface="Calibri" panose="020F0502020204030204" pitchFamily="34" charset="0"/>
              </a:rPr>
              <a:t> work toward approval and then to the EC.</a:t>
            </a:r>
            <a:r>
              <a:rPr lang="en-US" sz="1600" b="0" dirty="0">
                <a:latin typeface="Times New Roman" panose="02020603050405020304" pitchFamily="18" charset="0"/>
                <a:ea typeface="Calibri" panose="020F0502020204030204" pitchFamily="34" charset="0"/>
              </a:rPr>
              <a:t> </a:t>
            </a:r>
          </a:p>
          <a:p>
            <a:pPr marL="857250" lvl="3">
              <a:spcBef>
                <a:spcPts val="0"/>
              </a:spcBef>
              <a:buFont typeface="Arial" panose="020B0604020202020204" pitchFamily="34" charset="0"/>
              <a:buChar char="•"/>
            </a:pPr>
            <a:r>
              <a:rPr lang="en-US" sz="1800" dirty="0">
                <a:ea typeface="Calibri" panose="020F0502020204030204" pitchFamily="34" charset="0"/>
                <a:hlinkClick r:id="rId4"/>
              </a:rPr>
              <a:t>https://mentor.ieee.org/802.11/dcn/22/11-22-0378-02-0itu-proposed-modifications-to-itu-r-m-1450-5.docx</a:t>
            </a:r>
            <a:r>
              <a:rPr lang="en-US" sz="1800" dirty="0">
                <a:ea typeface="Calibri" panose="020F0502020204030204" pitchFamily="34" charset="0"/>
              </a:rPr>
              <a:t> </a:t>
            </a:r>
            <a:endParaRPr lang="en-US" sz="2800" b="1" dirty="0">
              <a:ea typeface="Calibri" panose="020F0502020204030204" pitchFamily="34" charset="0"/>
            </a:endParaRPr>
          </a:p>
          <a:p>
            <a:pPr marL="857250" lvl="3">
              <a:spcBef>
                <a:spcPts val="0"/>
              </a:spcBef>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hlinkClick r:id="rId5"/>
              </a:rPr>
              <a:t>https://mentor.ieee.org/802.11/dcn/22/11-22-0379-02-0itu-proposed-modifications-to-itu-r-m-1801-2.docx</a:t>
            </a:r>
            <a:r>
              <a:rPr lang="en-US" sz="1800" b="0" dirty="0">
                <a:effectLst/>
                <a:latin typeface="Times New Roman" panose="02020603050405020304" pitchFamily="18" charset="0"/>
                <a:ea typeface="Calibri" panose="020F0502020204030204" pitchFamily="34" charset="0"/>
              </a:rPr>
              <a:t> </a:t>
            </a:r>
          </a:p>
          <a:p>
            <a:pPr lvl="1">
              <a:buFont typeface="Arial" panose="020B0604020202020204" pitchFamily="34" charset="0"/>
              <a:buChar char="•"/>
            </a:pPr>
            <a:endParaRPr lang="en-US" sz="1400" b="0" dirty="0">
              <a:latin typeface="Times New Roman" panose="02020603050405020304" pitchFamily="18" charset="0"/>
              <a:ea typeface="Calibri" panose="020F0502020204030204" pitchFamily="34" charset="0"/>
            </a:endParaRPr>
          </a:p>
          <a:p>
            <a:pPr marL="365760" marR="0">
              <a:spcBef>
                <a:spcPts val="0"/>
              </a:spcBef>
              <a:spcAft>
                <a:spcPts val="0"/>
              </a:spcAft>
              <a:buFont typeface="Arial" panose="020B0604020202020204" pitchFamily="34" charset="0"/>
              <a:buChar char="•"/>
            </a:pPr>
            <a:r>
              <a:rPr lang="en-US" sz="1800" dirty="0">
                <a:ea typeface="Calibri" panose="020F0502020204030204" pitchFamily="34" charset="0"/>
              </a:rPr>
              <a:t>WP5D, </a:t>
            </a:r>
            <a:r>
              <a:rPr lang="en-GB" sz="1800" dirty="0">
                <a:effectLst/>
                <a:ea typeface="Calibri" panose="020F0502020204030204" pitchFamily="34" charset="0"/>
              </a:rPr>
              <a:t>the required registration for the WP5D</a:t>
            </a:r>
            <a:r>
              <a:rPr lang="en-GB" sz="1800" b="1" dirty="0">
                <a:effectLst/>
                <a:ea typeface="Calibri" panose="020F0502020204030204" pitchFamily="34" charset="0"/>
              </a:rPr>
              <a:t> WG SPECTRUM ASPECTS &amp; WRC-23 PREPARATIONS “interim” meeting</a:t>
            </a:r>
            <a:r>
              <a:rPr lang="en-GB" sz="1800" dirty="0">
                <a:effectLst/>
                <a:ea typeface="Calibri" panose="020F0502020204030204" pitchFamily="34" charset="0"/>
              </a:rPr>
              <a:t> (19.-22. April 2022) has been opened </a:t>
            </a:r>
            <a:r>
              <a:rPr lang="en-US" sz="1800" i="0" dirty="0">
                <a:solidFill>
                  <a:srgbClr val="1155CC"/>
                </a:solidFill>
                <a:effectLst/>
                <a:hlinkClick r:id="rId6"/>
              </a:rPr>
              <a:t>here</a:t>
            </a:r>
            <a:r>
              <a:rPr lang="en-GB" sz="1800" dirty="0">
                <a:effectLst/>
                <a:ea typeface="Calibri" panose="020F0502020204030204" pitchFamily="34" charset="0"/>
              </a:rPr>
              <a:t>. </a:t>
            </a:r>
          </a:p>
          <a:p>
            <a:pPr marL="765810" lvl="1">
              <a:spcBef>
                <a:spcPts val="0"/>
              </a:spcBef>
              <a:spcAft>
                <a:spcPts val="0"/>
              </a:spcAft>
              <a:buFont typeface="Arial" panose="020B0604020202020204" pitchFamily="34" charset="0"/>
              <a:buChar char="•"/>
            </a:pPr>
            <a:r>
              <a:rPr lang="en-US" sz="1400" b="0" i="0" dirty="0">
                <a:solidFill>
                  <a:srgbClr val="222222"/>
                </a:solidFill>
                <a:effectLst/>
              </a:rPr>
              <a:t>Please be informed, that the required registration for the WP5D</a:t>
            </a:r>
            <a:r>
              <a:rPr lang="en-US" sz="1400" b="1" i="0" dirty="0">
                <a:solidFill>
                  <a:srgbClr val="222222"/>
                </a:solidFill>
                <a:effectLst/>
              </a:rPr>
              <a:t> WG SPECTRUM ASPECTS &amp; WRC-23 PREPARATIONS “interim” meeting</a:t>
            </a:r>
            <a:r>
              <a:rPr lang="en-US" sz="1400" b="0" i="0" dirty="0">
                <a:solidFill>
                  <a:srgbClr val="222222"/>
                </a:solidFill>
                <a:effectLst/>
              </a:rPr>
              <a:t> (19.-22. April 2022) has been opened </a:t>
            </a:r>
            <a:r>
              <a:rPr lang="en-US" sz="1400" b="0" i="0" dirty="0">
                <a:solidFill>
                  <a:srgbClr val="1155CC"/>
                </a:solidFill>
                <a:effectLst/>
                <a:hlinkClick r:id="rId6"/>
              </a:rPr>
              <a:t>here</a:t>
            </a:r>
            <a:r>
              <a:rPr lang="en-US" sz="1400" b="0" i="0" dirty="0">
                <a:solidFill>
                  <a:srgbClr val="222222"/>
                </a:solidFill>
                <a:effectLst/>
              </a:rPr>
              <a:t>. On the </a:t>
            </a:r>
            <a:r>
              <a:rPr lang="en-US" sz="1400" b="0" i="0" dirty="0">
                <a:solidFill>
                  <a:srgbClr val="1155CC"/>
                </a:solidFill>
                <a:effectLst/>
                <a:hlinkClick r:id="rId7"/>
              </a:rPr>
              <a:t>WP5D Website</a:t>
            </a:r>
            <a:r>
              <a:rPr lang="en-US" sz="1400" b="0" i="0" dirty="0">
                <a:solidFill>
                  <a:srgbClr val="222222"/>
                </a:solidFill>
                <a:effectLst/>
              </a:rPr>
              <a:t>, you can find further information regarding </a:t>
            </a:r>
            <a:r>
              <a:rPr lang="en-US" sz="1400" b="0" i="0" dirty="0" err="1">
                <a:solidFill>
                  <a:srgbClr val="1155CC"/>
                </a:solidFill>
                <a:effectLst/>
                <a:hlinkClick r:id="rId8"/>
              </a:rPr>
              <a:t>ToR</a:t>
            </a:r>
            <a:r>
              <a:rPr lang="en-US" sz="1400" b="0" i="0" dirty="0">
                <a:solidFill>
                  <a:srgbClr val="1155CC"/>
                </a:solidFill>
                <a:effectLst/>
                <a:hlinkClick r:id="rId8"/>
              </a:rPr>
              <a:t>, contribution deadline, logistics</a:t>
            </a:r>
            <a:r>
              <a:rPr lang="en-US" sz="1400" b="0" i="0" dirty="0">
                <a:solidFill>
                  <a:srgbClr val="222222"/>
                </a:solidFill>
                <a:effectLst/>
              </a:rPr>
              <a:t>.</a:t>
            </a:r>
          </a:p>
          <a:p>
            <a:pPr marL="765810" lvl="1">
              <a:spcBef>
                <a:spcPts val="0"/>
              </a:spcBef>
              <a:spcAft>
                <a:spcPts val="0"/>
              </a:spcAft>
              <a:buFont typeface="Arial" panose="020B0604020202020204" pitchFamily="34" charset="0"/>
              <a:buChar char="•"/>
            </a:pPr>
            <a:r>
              <a:rPr lang="en-US" sz="1400" b="0" i="0" dirty="0">
                <a:solidFill>
                  <a:srgbClr val="222222"/>
                </a:solidFill>
                <a:effectLst/>
              </a:rPr>
              <a:t>Please also note: As this is a </a:t>
            </a:r>
            <a:r>
              <a:rPr lang="en-US" sz="1400" b="0" i="0" u="sng" dirty="0">
                <a:solidFill>
                  <a:srgbClr val="222222"/>
                </a:solidFill>
                <a:effectLst/>
              </a:rPr>
              <a:t>physical meeting with remote participation</a:t>
            </a:r>
            <a:r>
              <a:rPr lang="en-US" sz="1400" b="0" i="0" dirty="0">
                <a:solidFill>
                  <a:srgbClr val="222222"/>
                </a:solidFill>
                <a:effectLst/>
              </a:rPr>
              <a:t>, delegates are kindly requested to indicate their planned method for participation. This can be done when registering – please tick “remote” if you plan to participate remotely only.</a:t>
            </a:r>
            <a:endParaRPr lang="en-US" sz="1400" dirty="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else to share today? </a:t>
            </a: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submission from IEEE 802. </a:t>
            </a:r>
          </a:p>
          <a:p>
            <a:pPr lvl="0">
              <a:buFont typeface="Arial" panose="020B0604020202020204" pitchFamily="34" charset="0"/>
              <a:buChar char="•"/>
            </a:pPr>
            <a:r>
              <a:rPr lang="en-US" sz="14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200" dirty="0">
                <a:hlinkClick r:id="rId9"/>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10"/>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11"/>
              </a:rPr>
              <a:t>https://mentor.ieee.org/802.18/dcn/20/18-20-0107-01-0000-res-811-wrc-19-wrc-23-agenda-items.docx</a:t>
            </a:r>
            <a:r>
              <a:rPr lang="en-US" sz="1200" dirty="0">
                <a:solidFill>
                  <a:srgbClr val="00B0F0"/>
                </a:solidFill>
              </a:rPr>
              <a:t> </a:t>
            </a:r>
            <a:r>
              <a:rPr lang="en-US" sz="1200" b="1" dirty="0">
                <a:solidFill>
                  <a:schemeClr val="tx1"/>
                </a:solidFill>
              </a:rPr>
              <a:t>	</a:t>
            </a:r>
            <a:r>
              <a:rPr lang="en-US" sz="1200" b="0" dirty="0">
                <a:solidFill>
                  <a:schemeClr val="tx1"/>
                </a:solidFill>
              </a:rPr>
              <a:t> </a:t>
            </a:r>
          </a:p>
          <a:p>
            <a:pPr marL="685800" lvl="1">
              <a:spcBef>
                <a:spcPts val="0"/>
              </a:spcBef>
              <a:buFont typeface="Arial" panose="020B0604020202020204" pitchFamily="34" charset="0"/>
              <a:buChar char="•"/>
            </a:pPr>
            <a:r>
              <a:rPr lang="en-US" sz="1200" dirty="0">
                <a:solidFill>
                  <a:schemeClr val="tx1"/>
                </a:solidFill>
              </a:rPr>
              <a:t>IEEE 802 viewpoints on WRC-23 agenda items. </a:t>
            </a:r>
            <a:endParaRPr lang="en-US" sz="1200" b="0" dirty="0">
              <a:solidFill>
                <a:schemeClr val="tx1"/>
              </a:solidFill>
            </a:endParaRPr>
          </a:p>
          <a:p>
            <a:pPr lvl="2">
              <a:spcBef>
                <a:spcPts val="0"/>
              </a:spcBef>
              <a:buFont typeface="Arial" panose="020B0604020202020204" pitchFamily="34" charset="0"/>
              <a:buChar char="•"/>
            </a:pPr>
            <a:r>
              <a:rPr lang="en-US" sz="1200" dirty="0">
                <a:solidFill>
                  <a:schemeClr val="tx1"/>
                </a:solidFill>
              </a:rPr>
              <a:t>Viewpoints  (</a:t>
            </a:r>
            <a:r>
              <a:rPr lang="en-US" sz="1200" dirty="0">
                <a:solidFill>
                  <a:srgbClr val="00B0F0"/>
                </a:solidFill>
              </a:rPr>
              <a:t>actions items in notes on this slide</a:t>
            </a:r>
            <a:r>
              <a:rPr lang="en-US" sz="1200" dirty="0">
                <a:solidFill>
                  <a:schemeClr val="tx1"/>
                </a:solidFill>
              </a:rPr>
              <a:t>):  </a:t>
            </a:r>
            <a:r>
              <a:rPr lang="en-US" sz="1200" dirty="0">
                <a:solidFill>
                  <a:schemeClr val="tx1"/>
                </a:solidFill>
                <a:hlinkClick r:id="rId12"/>
              </a:rPr>
              <a:t>https://mentor.ieee.org/802.18/dcn/21/18-21-0039-01-0000-ieee-802-viewpoints-on-wrc-23-agenda-items.pptx</a:t>
            </a:r>
            <a:endParaRPr lang="en-US" sz="12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3482958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285750" indent="-285750">
              <a:buFont typeface="Arial" panose="020B0604020202020204" pitchFamily="34" charset="0"/>
              <a:buChar char="•"/>
            </a:pPr>
            <a:r>
              <a:rPr lang="en-US" sz="1800" dirty="0">
                <a:effectLst/>
                <a:ea typeface="Calibri" panose="020F0502020204030204" pitchFamily="34" charset="0"/>
              </a:rPr>
              <a:t>USA FCC - The Office of Engineering and Technology </a:t>
            </a:r>
            <a:r>
              <a:rPr lang="en-US" sz="1800" dirty="0">
                <a:ea typeface="Calibri" panose="020F0502020204030204" pitchFamily="34" charset="0"/>
              </a:rPr>
              <a:t>(OET) </a:t>
            </a:r>
            <a:r>
              <a:rPr lang="en-US" sz="1800" dirty="0">
                <a:effectLst/>
                <a:ea typeface="Calibri" panose="020F0502020204030204" pitchFamily="34" charset="0"/>
              </a:rPr>
              <a:t>released a consultation on March 10 that seeks comment following the Court remand of 6 GHz band order.</a:t>
            </a:r>
            <a:endParaRPr lang="en-US" sz="1800" dirty="0">
              <a:ea typeface="Calibri" panose="020F0502020204030204" pitchFamily="34" charset="0"/>
            </a:endParaRPr>
          </a:p>
          <a:p>
            <a:pPr marL="685800" lvl="1">
              <a:buFont typeface="Arial" panose="020B0604020202020204" pitchFamily="34" charset="0"/>
              <a:buChar char="•"/>
            </a:pPr>
            <a:r>
              <a:rPr lang="en-US" sz="1600" dirty="0">
                <a:effectLst/>
                <a:ea typeface="Calibri" panose="020F0502020204030204" pitchFamily="34" charset="0"/>
              </a:rPr>
              <a:t>In particular, it emphasizes the following:</a:t>
            </a:r>
            <a:br>
              <a:rPr lang="en-US" sz="1600" dirty="0">
                <a:effectLst/>
                <a:ea typeface="Calibri" panose="020F0502020204030204" pitchFamily="34" charset="0"/>
              </a:rPr>
            </a:br>
            <a:r>
              <a:rPr lang="en-US" sz="1600" i="1" dirty="0">
                <a:effectLst/>
                <a:ea typeface="Calibri" panose="020F0502020204030204" pitchFamily="34" charset="0"/>
              </a:rPr>
              <a:t>In this Public Notice, we seek comment on NAB’s arguments in the Commission’s proceeding regarding broadcasters’ experience in the 2.4 GHz band, how that experience relates to the kinds of contention-based protocol operations prescribed for indoor use in the 6 GHz rules, and whether the 2.4 GHz experience warrants reservation of a portion of the 6 GHz band for mobile indoor operations or any other modification to the Commission’s 6 GHz rules. We emphasize that, in light of the limited scope of the court’s remand, we do not seek comment on any other aspects of the 6 GHz Report and Order.</a:t>
            </a:r>
            <a:endParaRPr lang="en-US" sz="1600" i="1" dirty="0">
              <a:ea typeface="Calibri" panose="020F0502020204030204" pitchFamily="34" charset="0"/>
            </a:endParaRPr>
          </a:p>
          <a:p>
            <a:pPr marL="685800" lvl="1">
              <a:buFont typeface="Arial" panose="020B0604020202020204" pitchFamily="34" charset="0"/>
              <a:buChar char="•"/>
            </a:pPr>
            <a:r>
              <a:rPr lang="en-US" sz="1600" dirty="0">
                <a:effectLst/>
                <a:ea typeface="Calibri" panose="020F0502020204030204" pitchFamily="34" charset="0"/>
              </a:rPr>
              <a:t>For details, please visit:</a:t>
            </a:r>
            <a:br>
              <a:rPr lang="en-US" sz="1600" dirty="0">
                <a:effectLst/>
                <a:ea typeface="Calibri" panose="020F0502020204030204" pitchFamily="34" charset="0"/>
              </a:rPr>
            </a:br>
            <a:r>
              <a:rPr lang="en-US" sz="1600" u="sng" dirty="0">
                <a:solidFill>
                  <a:srgbClr val="0000FF"/>
                </a:solidFill>
                <a:effectLst/>
                <a:ea typeface="Calibri" panose="020F0502020204030204" pitchFamily="34" charset="0"/>
                <a:hlinkClick r:id="rId3"/>
              </a:rPr>
              <a:t>https://www.fcc.gov/document/oet-seeks-comment-following-court-remand-6-ghz-band-order</a:t>
            </a:r>
            <a:r>
              <a:rPr lang="en-US" sz="1600" dirty="0">
                <a:solidFill>
                  <a:schemeClr val="tx1"/>
                </a:solidFill>
              </a:rPr>
              <a:t> </a:t>
            </a:r>
          </a:p>
          <a:p>
            <a:pPr marL="685800" lvl="1">
              <a:buFont typeface="Arial" panose="020B0604020202020204" pitchFamily="34" charset="0"/>
              <a:buChar char="•"/>
            </a:pPr>
            <a:r>
              <a:rPr lang="en-US" sz="1600" dirty="0">
                <a:solidFill>
                  <a:schemeClr val="tx1"/>
                </a:solidFill>
              </a:rPr>
              <a:t> </a:t>
            </a:r>
          </a:p>
          <a:p>
            <a:pPr marL="685800" lvl="1">
              <a:buFont typeface="Arial" panose="020B0604020202020204" pitchFamily="34" charset="0"/>
              <a:buChar char="•"/>
            </a:pPr>
            <a:r>
              <a:rPr lang="en-US" sz="1600" dirty="0">
                <a:solidFill>
                  <a:schemeClr val="tx1"/>
                </a:solidFill>
              </a:rPr>
              <a:t> </a:t>
            </a:r>
          </a:p>
          <a:p>
            <a:pPr marL="685800" lvl="1">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80460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a:t>
            </a:r>
          </a:p>
          <a:p>
            <a:pPr marL="466725" lvl="1">
              <a:spcBef>
                <a:spcPts val="0"/>
              </a:spcBef>
              <a:spcAft>
                <a:spcPts val="0"/>
              </a:spcAft>
              <a:buFont typeface="Arial" panose="020B0604020202020204" pitchFamily="34" charset="0"/>
              <a:buChar char="•"/>
            </a:pPr>
            <a:r>
              <a:rPr lang="en-GB" sz="1200" dirty="0">
                <a:solidFill>
                  <a:schemeClr val="tx1"/>
                </a:solidFill>
                <a:ea typeface="Calibri" panose="020F0502020204030204" pitchFamily="34" charset="0"/>
              </a:rPr>
              <a:t>03feb: FCC getting inputs and setting up interviews on companies for the AFC accreditation. </a:t>
            </a:r>
          </a:p>
          <a:p>
            <a:pPr marL="466725" lvl="1">
              <a:spcBef>
                <a:spcPts val="0"/>
              </a:spcBef>
              <a:spcAft>
                <a:spcPts val="0"/>
              </a:spcAft>
              <a:buFont typeface="Arial" panose="020B0604020202020204" pitchFamily="34" charset="0"/>
              <a:buChar char="•"/>
            </a:pPr>
            <a:r>
              <a:rPr lang="en-GB" sz="1200" dirty="0">
                <a:solidFill>
                  <a:schemeClr val="tx1"/>
                </a:solidFill>
                <a:ea typeface="Calibri" panose="020F0502020204030204" pitchFamily="34" charset="0"/>
              </a:rPr>
              <a:t>16dec: </a:t>
            </a:r>
            <a:r>
              <a:rPr lang="en-GB" sz="1200" b="1" dirty="0">
                <a:solidFill>
                  <a:schemeClr val="tx1"/>
                </a:solidFill>
                <a:ea typeface="Calibri" panose="020F0502020204030204" pitchFamily="34" charset="0"/>
              </a:rPr>
              <a:t>A </a:t>
            </a:r>
            <a:r>
              <a:rPr lang="en-GB" sz="1200" dirty="0">
                <a:solidFill>
                  <a:schemeClr val="tx1"/>
                </a:solidFill>
                <a:ea typeface="Calibri" panose="020F0502020204030204" pitchFamily="34" charset="0"/>
              </a:rPr>
              <a:t>public notice is expected in January about work needed on improving the ULS data.</a:t>
            </a:r>
          </a:p>
        </p:txBody>
      </p:sp>
    </p:spTree>
    <p:extLst>
      <p:ext uri="{BB962C8B-B14F-4D97-AF65-F5344CB8AC3E}">
        <p14:creationId xmlns:p14="http://schemas.microsoft.com/office/powerpoint/2010/main" val="3350677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972800" cy="5382854"/>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https://mentor.ieee.org/802.18/dcn/22/18-22-0009-00-0000-ieee-802-wireless-standards-table-of-frequency-ranges.xlsx</a:t>
            </a:r>
            <a:r>
              <a:rPr lang="en-US" sz="1800" dirty="0">
                <a:solidFill>
                  <a:srgbClr val="0070C0"/>
                </a:solidFill>
                <a:ea typeface="Times New Roman" panose="02020603050405020304" pitchFamily="18" charset="0"/>
              </a:rPr>
              <a:t> </a:t>
            </a:r>
          </a:p>
          <a:p>
            <a:pPr lvl="1">
              <a:spcBef>
                <a:spcPts val="0"/>
              </a:spcBef>
              <a:buFont typeface="Arial" panose="020B0604020202020204" pitchFamily="34" charset="0"/>
              <a:buChar char="•"/>
            </a:pPr>
            <a:endParaRPr lang="en-US" sz="160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 </a:t>
            </a:r>
            <a:r>
              <a:rPr lang="en-US" sz="1600" dirty="0">
                <a:solidFill>
                  <a:srgbClr val="333333"/>
                </a:solidFill>
                <a:ea typeface="Times New Roman" panose="02020603050405020304" pitchFamily="18" charset="0"/>
              </a:rPr>
              <a:t>At the WCSC monthly call Wednesday, 02 Mar 2022, the comment collection process was reviewed, and custom comment collection form introduced:  </a:t>
            </a:r>
            <a:r>
              <a:rPr lang="en-US" sz="1600" b="0" dirty="0">
                <a:solidFill>
                  <a:srgbClr val="333333"/>
                </a:solidFill>
                <a:ea typeface="Times New Roman" panose="02020603050405020304" pitchFamily="18" charset="0"/>
                <a:hlinkClick r:id="rId4"/>
              </a:rPr>
              <a:t>https://mentor.ieee.org/802.18/dcn/22/18-22-0030</a:t>
            </a:r>
            <a:r>
              <a:rPr lang="en-US" sz="1600" b="0" dirty="0">
                <a:solidFill>
                  <a:srgbClr val="333333"/>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Comment collection will run until 30 Apr 2022, at which time the ad hoc team will act as the CRG and review and implement accordingly the comments.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22feb22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Worked on comment collection </a:t>
            </a:r>
            <a:r>
              <a:rPr lang="en-US" sz="1600" dirty="0" err="1">
                <a:ea typeface="Calibri" panose="020F0502020204030204" pitchFamily="34" charset="0"/>
              </a:rPr>
              <a:t>epoll</a:t>
            </a:r>
            <a:r>
              <a:rPr lang="en-US" sz="1600" dirty="0">
                <a:ea typeface="Calibri" panose="020F0502020204030204" pitchFamily="34" charset="0"/>
              </a:rPr>
              <a:t> text and process.  Will discuss with 802 Executive Secretary.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Co-leads have </a:t>
            </a:r>
            <a:r>
              <a:rPr lang="en-US" sz="1600" dirty="0" err="1">
                <a:ea typeface="Calibri" panose="020F0502020204030204" pitchFamily="34" charset="0"/>
              </a:rPr>
              <a:t>epoll</a:t>
            </a:r>
            <a:r>
              <a:rPr lang="en-US" sz="1600" dirty="0">
                <a:ea typeface="Calibri" panose="020F0502020204030204" pitchFamily="34" charset="0"/>
              </a:rPr>
              <a:t> text updated and a comment collection spreadsheet draft to present at WCSC call 02mar22.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Looking at proposing adding the link to the IEEE 802 Wireless Stds Table of Frequency Ranges to the IEEE 802 web page under the Orientation link.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22mar22.  </a:t>
            </a:r>
            <a:r>
              <a:rPr lang="en-US" sz="1800" b="0" dirty="0">
                <a:solidFill>
                  <a:schemeClr val="tx1"/>
                </a:solidFill>
                <a:ea typeface="Times New Roman" panose="02020603050405020304" pitchFamily="18" charset="0"/>
              </a:rPr>
              <a:t>(call-in in agenda backup slides) (May be cancelled if </a:t>
            </a:r>
            <a:r>
              <a:rPr lang="en-US" sz="1800" b="0" dirty="0" err="1">
                <a:solidFill>
                  <a:schemeClr val="tx1"/>
                </a:solidFill>
                <a:ea typeface="Times New Roman" panose="02020603050405020304" pitchFamily="18" charset="0"/>
              </a:rPr>
              <a:t>epoll</a:t>
            </a:r>
            <a:r>
              <a:rPr lang="en-US" sz="1800" b="0" dirty="0">
                <a:solidFill>
                  <a:schemeClr val="tx1"/>
                </a:solidFill>
                <a:ea typeface="Times New Roman" panose="02020603050405020304" pitchFamily="18" charset="0"/>
              </a:rPr>
              <a:t> is running)</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3824739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b="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b="0" dirty="0">
                <a:solidFill>
                  <a:srgbClr val="00B0F0"/>
                </a:solidFill>
                <a:effectLst/>
                <a:latin typeface="Times New Roman" panose="02020603050405020304" pitchFamily="18" charset="0"/>
                <a:ea typeface="SimSun" panose="02010600030101010101" pitchFamily="2" charset="-122"/>
              </a:rPr>
              <a:t>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remember to sign into IMAT.</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Again congrats to Edward who will be picking up chair duties tomorrow night (18mar22). </a:t>
            </a:r>
          </a:p>
          <a:p>
            <a:pPr marL="400050" lvl="1">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All – please be patient as the transition progresses that could take weeks to possible a month or two. Many things to change over, meeting call-ins, </a:t>
            </a:r>
            <a:r>
              <a:rPr lang="en-US" sz="1800" b="0" dirty="0" err="1">
                <a:solidFill>
                  <a:schemeClr val="tx1"/>
                </a:solidFill>
                <a:ea typeface="Calibri" panose="020F0502020204030204" pitchFamily="34" charset="0"/>
              </a:rPr>
              <a:t>Listserver</a:t>
            </a:r>
            <a:r>
              <a:rPr lang="en-US" sz="1800" b="0" dirty="0">
                <a:solidFill>
                  <a:schemeClr val="tx1"/>
                </a:solidFill>
                <a:ea typeface="Calibri" panose="020F0502020204030204" pitchFamily="34" charset="0"/>
              </a:rPr>
              <a:t>, Mentor, </a:t>
            </a:r>
            <a:r>
              <a:rPr lang="en-US" sz="1800" b="0" dirty="0" err="1">
                <a:solidFill>
                  <a:schemeClr val="tx1"/>
                </a:solidFill>
                <a:ea typeface="Calibri" panose="020F0502020204030204" pitchFamily="34" charset="0"/>
              </a:rPr>
              <a:t>MyProject</a:t>
            </a:r>
            <a:r>
              <a:rPr lang="en-US" sz="1800" b="0" dirty="0">
                <a:solidFill>
                  <a:schemeClr val="tx1"/>
                </a:solidFill>
                <a:ea typeface="Calibri" panose="020F0502020204030204" pitchFamily="34" charset="0"/>
              </a:rPr>
              <a:t>,  contribution templates and IEEE specifics, and i am sure more. </a:t>
            </a: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dirty="0">
                <a:solidFill>
                  <a:schemeClr val="bg1">
                    <a:lumMod val="75000"/>
                  </a:schemeClr>
                </a:solidFill>
              </a:rPr>
              <a:t>standing by, if time permits: </a:t>
            </a:r>
          </a:p>
          <a:p>
            <a:pPr marL="285750" indent="-285750">
              <a:buFont typeface="Arial" panose="020B0604020202020204" pitchFamily="34" charset="0"/>
              <a:buChar char="•"/>
            </a:pPr>
            <a:r>
              <a:rPr lang="en-US" sz="1600" b="0" dirty="0">
                <a:solidFill>
                  <a:schemeClr val="bg1">
                    <a:lumMod val="65000"/>
                  </a:schemeClr>
                </a:solidFill>
                <a:effectLst/>
                <a:latin typeface="Consolas" panose="020B0609020204030204" pitchFamily="49" charset="0"/>
                <a:ea typeface="Calibri" panose="020F0502020204030204" pitchFamily="34" charset="0"/>
                <a:cs typeface="Times New Roman" panose="02020603050405020304" pitchFamily="18" charset="0"/>
              </a:rPr>
              <a:t>If the 2022 May Wireless Interim Session is held in Warsaw, Poland as an in-person only session, will you attend: Yes/No</a:t>
            </a:r>
          </a:p>
          <a:p>
            <a:pPr marL="285750" indent="-285750">
              <a:buFont typeface="Arial" panose="020B0604020202020204" pitchFamily="34" charset="0"/>
              <a:buChar char="•"/>
            </a:pPr>
            <a:r>
              <a:rPr lang="en-US" sz="1600" b="0" dirty="0">
                <a:solidFill>
                  <a:schemeClr val="bg1">
                    <a:lumMod val="65000"/>
                  </a:schemeClr>
                </a:solidFill>
                <a:effectLst/>
                <a:latin typeface="Consolas" panose="020B0609020204030204" pitchFamily="49" charset="0"/>
                <a:ea typeface="Calibri" panose="020F0502020204030204" pitchFamily="34" charset="0"/>
                <a:cs typeface="Times New Roman" panose="02020603050405020304" pitchFamily="18" charset="0"/>
              </a:rPr>
              <a:t>If the 2022 May Wireless Interim Session is held in Warsaw, Poland as a mixed-mode session, will you attend: in-person, virtually, not attend.</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10-17mar22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24mar22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15:______________________53et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in 8-13 May 2022, Warsaw, Poland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in July 2022, looking like in Montreal, Canada</a:t>
            </a:r>
          </a:p>
          <a:p>
            <a:pPr>
              <a:spcBef>
                <a:spcPts val="0"/>
              </a:spcBef>
              <a:buFont typeface="Arial" panose="020B0604020202020204" pitchFamily="34" charset="0"/>
              <a:buChar char="•"/>
            </a:pPr>
            <a:r>
              <a:rPr lang="en-US" sz="1800" dirty="0">
                <a:solidFill>
                  <a:schemeClr val="tx1"/>
                </a:solidFill>
              </a:rPr>
              <a:t>Thank You</a:t>
            </a:r>
          </a:p>
          <a:p>
            <a:pPr marL="0" indent="0"/>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914400" y="1010419"/>
            <a:ext cx="10475384"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a:xfrm>
            <a:off x="925865" y="352425"/>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14157380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a:xfrm>
            <a:off x="990600" y="318045"/>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3442859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a:xfrm>
            <a:off x="912285" y="347242"/>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90600" y="304800"/>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12285" y="339349"/>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marL="0" indent="0"/>
            <a:r>
              <a:rPr lang="en-US" altLang="en-US" sz="1800" b="0" dirty="0">
                <a:solidFill>
                  <a:schemeClr val="tx1"/>
                </a:solidFill>
              </a:rPr>
              <a:t> </a:t>
            </a:r>
          </a:p>
          <a:p>
            <a:pPr>
              <a:buFont typeface="Arial" panose="020B0604020202020204" pitchFamily="34" charset="0"/>
              <a:buChar char="•"/>
            </a:pPr>
            <a:r>
              <a:rPr lang="en-US" sz="1800" b="0" dirty="0">
                <a:solidFill>
                  <a:schemeClr val="tx1"/>
                </a:solidFill>
              </a:rPr>
              <a:t>Will use WebEx polling</a:t>
            </a:r>
          </a:p>
          <a:p>
            <a:pPr>
              <a:buFont typeface="Arial" panose="020B0604020202020204" pitchFamily="34" charset="0"/>
              <a:buChar char="•"/>
            </a:pPr>
            <a:endParaRPr lang="en-US" sz="22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________ (__________) as 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___</a:t>
            </a:r>
          </a:p>
          <a:p>
            <a:pPr lvl="1"/>
            <a:r>
              <a:rPr lang="en-US" altLang="en-US" sz="1600" b="1" dirty="0">
                <a:solidFill>
                  <a:schemeClr val="tx1"/>
                </a:solidFill>
              </a:rPr>
              <a:t>Seconded by:  	 ___</a:t>
            </a:r>
          </a:p>
          <a:p>
            <a:pPr lvl="1"/>
            <a:r>
              <a:rPr lang="en-US" altLang="en-US" sz="1600" b="1" dirty="0">
                <a:solidFill>
                  <a:schemeClr val="tx1"/>
                </a:solidFill>
              </a:rPr>
              <a:t>Discussion?	</a:t>
            </a:r>
            <a:r>
              <a:rPr lang="en-US" altLang="en-US" sz="1600" b="1" dirty="0">
                <a:solidFill>
                  <a:schemeClr val="bg1">
                    <a:lumMod val="75000"/>
                  </a:schemeClr>
                </a:solidFill>
              </a:rPr>
              <a:t>None</a:t>
            </a:r>
          </a:p>
          <a:p>
            <a:pPr lvl="1"/>
            <a:r>
              <a:rPr lang="en-US" altLang="en-US" sz="1600" b="1" dirty="0">
                <a:solidFill>
                  <a:schemeClr val="tx1"/>
                </a:solidFill>
              </a:rPr>
              <a:t>Vote:  		___Y   /  ___N   /  ___A   / _____ (voters not present)	</a:t>
            </a:r>
          </a:p>
          <a:p>
            <a:pPr lvl="1"/>
            <a:r>
              <a:rPr lang="en-US" altLang="en-US" sz="1600" b="1" dirty="0">
                <a:solidFill>
                  <a:schemeClr val="tx1"/>
                </a:solidFill>
              </a:rPr>
              <a:t>Total # present at time of vote:  _____</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Results:   ___________________ approved as Chair nominee to the LMSC (EC) for confirmation at the March 2022 Plenary LMSC(EC) closing meeting Friday 18mar22.</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4656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17mar22 – jump to next call agenda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10-17mar22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session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 thanks.</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tx1"/>
                </a:solidFill>
              </a:rPr>
              <a:t>PeterE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r>
              <a:rPr lang="en-US" altLang="en-US" sz="1600" dirty="0">
                <a:solidFill>
                  <a:schemeClr val="tx1"/>
                </a:solidFill>
              </a:rPr>
              <a:t>Approve ongoing teleconferences and then officer elections</a:t>
            </a: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1" kern="0" dirty="0">
                <a:solidFill>
                  <a:schemeClr val="bg1">
                    <a:lumMod val="75000"/>
                  </a:schemeClr>
                </a:solidFill>
              </a:rPr>
              <a:t>APAC update  next week.</a:t>
            </a:r>
          </a:p>
          <a:p>
            <a:pPr lvl="1">
              <a:spcBef>
                <a:spcPts val="0"/>
              </a:spcBef>
              <a:buFont typeface="Arial" panose="020B0604020202020204" pitchFamily="34" charset="0"/>
              <a:buChar char="•"/>
            </a:pPr>
            <a:r>
              <a:rPr lang="en-US" altLang="en-US" sz="1400" dirty="0">
                <a:solidFill>
                  <a:schemeClr val="tx1"/>
                </a:solidFill>
              </a:rPr>
              <a:t>Japan and UK Consultations,  if time permits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 </a:t>
            </a:r>
          </a:p>
          <a:p>
            <a:pPr>
              <a:spcBef>
                <a:spcPts val="0"/>
              </a:spcBef>
            </a:pPr>
            <a:r>
              <a:rPr lang="en-US" altLang="en-US" sz="1800" b="0" dirty="0">
                <a:solidFill>
                  <a:schemeClr val="tx1"/>
                </a:solidFill>
              </a:rPr>
              <a:t>		Seconded by:  Ian S.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https://mentor.ieee.org/802.18/dcn/22/18-22-0007-02-0000-minutes-electronic-wireles-interim-20-27jan22-rr-tag-pty.docx</a:t>
            </a:r>
            <a:r>
              <a:rPr lang="en-GB" sz="1800" b="0" dirty="0">
                <a:ea typeface="SimSun" panose="02010600030101010101" pitchFamily="2" charset="-122"/>
              </a:rPr>
              <a:t>  </a:t>
            </a:r>
            <a:r>
              <a:rPr lang="en-US" sz="1100" b="0" i="0" dirty="0">
                <a:solidFill>
                  <a:srgbClr val="000000"/>
                </a:solidFill>
                <a:effectLst/>
                <a:latin typeface="Verdana" panose="020B0604030504040204" pitchFamily="34" charset="0"/>
              </a:rPr>
              <a:t>09-Feb-2022 08:24:52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Jim L.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65120</TotalTime>
  <Words>14901</Words>
  <Application>Microsoft Office PowerPoint</Application>
  <PresentationFormat>Widescreen</PresentationFormat>
  <Paragraphs>1491</Paragraphs>
  <Slides>55</Slides>
  <Notes>35</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55</vt:i4>
      </vt:variant>
    </vt:vector>
  </HeadingPairs>
  <TitlesOfParts>
    <vt:vector size="73" baseType="lpstr">
      <vt:lpstr>Arial</vt:lpstr>
      <vt:lpstr>Calibri</vt:lpstr>
      <vt:lpstr>Consolas</vt:lpstr>
      <vt:lpstr>Helvetica</vt:lpstr>
      <vt:lpstr>inherit</vt:lpstr>
      <vt:lpstr>Mina</vt:lpstr>
      <vt:lpstr>Monotype Sorts</vt:lpstr>
      <vt:lpstr>open_sanssemibold</vt:lpstr>
      <vt:lpstr>Symbol</vt:lpstr>
      <vt:lpstr>tahoma</vt:lpstr>
      <vt:lpstr>tahoma</vt:lpstr>
      <vt:lpstr>Times New Roman</vt:lpstr>
      <vt:lpstr>Verdana</vt:lpstr>
      <vt:lpstr>Wingdings</vt:lpstr>
      <vt:lpstr>Office Theme</vt:lpstr>
      <vt:lpstr>Document</vt:lpstr>
      <vt:lpstr>Packager Shell Object</vt:lpstr>
      <vt:lpstr>Acrobat Document</vt:lpstr>
      <vt:lpstr>IEEE 802.18 RR-TAG Plenary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Teleconferences</vt:lpstr>
      <vt:lpstr>Administrative–moving forward</vt:lpstr>
      <vt:lpstr>Administrative–moving forward</vt:lpstr>
      <vt:lpstr>Administrative–moving forward</vt:lpstr>
      <vt:lpstr>Administrative–elections in March</vt:lpstr>
      <vt:lpstr>Administrative–election for 802.18 Chair (2022-2024)</vt:lpstr>
      <vt:lpstr>Administrative–election for 802.18 Vice Chair (2022-2024)</vt:lpstr>
      <vt:lpstr>Administrative–election for 802.18 Vice Chair (2022-2024)</vt:lpstr>
      <vt:lpstr>EU items to share -1</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 AOB / Recess</vt:lpstr>
      <vt:lpstr>2nd – call - Thursday (17mar22) Agenda</vt:lpstr>
      <vt:lpstr>Administrative–moving forward</vt:lpstr>
      <vt:lpstr>EU items to share -1</vt:lpstr>
      <vt:lpstr>EU items to share -2</vt:lpstr>
      <vt:lpstr>Other regions (outside EU-Stds and USA), items to share</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lpstr>Administrative–election for 802.18 Chair (2022-2024)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4077</cp:revision>
  <cp:lastPrinted>1601-01-01T00:00:00Z</cp:lastPrinted>
  <dcterms:created xsi:type="dcterms:W3CDTF">2016-03-03T14:54:45Z</dcterms:created>
  <dcterms:modified xsi:type="dcterms:W3CDTF">2022-03-14T14:17:07Z</dcterms:modified>
</cp:coreProperties>
</file>