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791" r:id="rId3"/>
    <p:sldId id="341" r:id="rId4"/>
    <p:sldId id="329" r:id="rId5"/>
    <p:sldId id="604" r:id="rId6"/>
    <p:sldId id="624" r:id="rId7"/>
    <p:sldId id="605" r:id="rId8"/>
    <p:sldId id="776" r:id="rId9"/>
    <p:sldId id="596" r:id="rId10"/>
    <p:sldId id="602" r:id="rId11"/>
    <p:sldId id="836" r:id="rId12"/>
    <p:sldId id="825" r:id="rId13"/>
    <p:sldId id="864" r:id="rId14"/>
    <p:sldId id="829" r:id="rId15"/>
    <p:sldId id="845" r:id="rId16"/>
    <p:sldId id="846" r:id="rId17"/>
    <p:sldId id="847" r:id="rId18"/>
    <p:sldId id="798" r:id="rId19"/>
    <p:sldId id="606" r:id="rId20"/>
    <p:sldId id="818" r:id="rId21"/>
    <p:sldId id="862" r:id="rId22"/>
    <p:sldId id="608" r:id="rId23"/>
    <p:sldId id="796" r:id="rId24"/>
    <p:sldId id="742" r:id="rId25"/>
    <p:sldId id="743" r:id="rId26"/>
    <p:sldId id="702" r:id="rId27"/>
    <p:sldId id="535" r:id="rId28"/>
    <p:sldId id="849" r:id="rId29"/>
    <p:sldId id="854" r:id="rId30"/>
    <p:sldId id="855" r:id="rId31"/>
    <p:sldId id="856" r:id="rId32"/>
    <p:sldId id="861" r:id="rId33"/>
    <p:sldId id="857" r:id="rId34"/>
    <p:sldId id="858" r:id="rId35"/>
    <p:sldId id="859" r:id="rId36"/>
    <p:sldId id="860" r:id="rId37"/>
    <p:sldId id="650" r:id="rId38"/>
    <p:sldId id="498" r:id="rId39"/>
    <p:sldId id="402" r:id="rId40"/>
    <p:sldId id="403" r:id="rId41"/>
    <p:sldId id="831" r:id="rId42"/>
    <p:sldId id="833" r:id="rId43"/>
    <p:sldId id="835" r:id="rId44"/>
    <p:sldId id="841" r:id="rId45"/>
    <p:sldId id="652" r:id="rId46"/>
    <p:sldId id="549" r:id="rId47"/>
    <p:sldId id="425" r:id="rId48"/>
    <p:sldId id="728" r:id="rId49"/>
    <p:sldId id="837" r:id="rId50"/>
    <p:sldId id="838" r:id="rId51"/>
    <p:sldId id="832" r:id="rId52"/>
    <p:sldId id="839" r:id="rId53"/>
    <p:sldId id="834" r:id="rId54"/>
    <p:sldId id="863"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974" autoAdjust="0"/>
  </p:normalViewPr>
  <p:slideViewPr>
    <p:cSldViewPr>
      <p:cViewPr varScale="1">
        <p:scale>
          <a:sx n="103" d="100"/>
          <a:sy n="103" d="100"/>
        </p:scale>
        <p:origin x="528"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10-Mar-22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9.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82387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48947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1108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61106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46453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9610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48052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51224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778100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92449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424449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27183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23129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87075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3412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10-17mar22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2/ec-22-0059-00-00EC-treasurer-opening-summary-for-wgs.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M7g7G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enu_news/s-news/01kiban12_02000136.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tu.int/go/ITU-R/wp5a"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gss.itu.int/" TargetMode="External"/><Relationship Id="rId5" Type="http://schemas.openxmlformats.org/officeDocument/2006/relationships/hyperlink" Target="https://mentor.ieee.org/802.11/dcn/22/11-22-0378-00-0itu-proposed-modifications-to-itu-r-m-1450-5.docx" TargetMode="External"/><Relationship Id="rId4" Type="http://schemas.openxmlformats.org/officeDocument/2006/relationships/hyperlink" Target="https://mentor.ieee.org/802.11/dcn/22/11-22-0379-01-0itu-proposed-modifications-to-itu-r-m-1801-2.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974"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2/18-22-0010-00-0000-apac-update-march-2022.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07-02-0000-minutes-electronic-wireles-interim-20-27jan22-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10-17mar22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10-17 March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24"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$400 until Friday, January 28, 2022 (fully refundable. </a:t>
            </a:r>
            <a:r>
              <a:rPr lang="en-US" sz="1800"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$600 until Friday, February 25, 2022 (refundable with cancellation fee. </a:t>
            </a:r>
            <a:r>
              <a:rPr lang="en-US" sz="1800" dirty="0">
                <a:solidFill>
                  <a:schemeClr val="bg1">
                    <a:lumMod val="75000"/>
                  </a:schemeClr>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z="1800" dirty="0">
                <a:solidFill>
                  <a:schemeClr val="bg1">
                    <a:lumMod val="75000"/>
                  </a:schemeClr>
                </a:solidFill>
                <a:effectLst/>
                <a:latin typeface="Times New Roman" panose="02020603050405020304" pitchFamily="18" charset="0"/>
                <a:ea typeface="Calibri" panose="020F0502020204030204" pitchFamily="34" charset="0"/>
              </a:rPr>
              <a:t>)</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b="1" dirty="0">
                <a:solidFill>
                  <a:schemeClr val="tx1"/>
                </a:solidFill>
              </a:rPr>
              <a:t>$800 after Friday, February 25, 2022 (non-refundable. after February 25</a:t>
            </a:r>
            <a:r>
              <a:rPr lang="en-US" b="1" baseline="30000" dirty="0">
                <a:solidFill>
                  <a:schemeClr val="tx1"/>
                </a:solidFill>
              </a:rPr>
              <a:t>th</a:t>
            </a:r>
            <a:r>
              <a:rPr lang="en-US" b="1"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endParaRPr lang="en-US" altLang="en-US" sz="1800" b="1" dirty="0">
              <a:solidFill>
                <a:srgbClr val="00B0F0"/>
              </a:solidFill>
            </a:endParaRPr>
          </a:p>
          <a:p>
            <a:pPr marL="685800" lvl="1">
              <a:spcBef>
                <a:spcPts val="0"/>
              </a:spcBef>
              <a:spcAft>
                <a:spcPts val="0"/>
              </a:spcAft>
              <a:buFont typeface="Arial" panose="020B0604020202020204" pitchFamily="34" charset="0"/>
              <a:buChar char="•"/>
            </a:pPr>
            <a:endParaRPr lang="en-US" altLang="en-US" sz="1800" b="1" dirty="0">
              <a:solidFill>
                <a:schemeClr val="tx1"/>
              </a:solidFill>
            </a:endParaRPr>
          </a:p>
          <a:p>
            <a:pPr marL="285750">
              <a:spcBef>
                <a:spcPts val="0"/>
              </a:spcBef>
              <a:spcAft>
                <a:spcPts val="0"/>
              </a:spcAft>
              <a:buFont typeface="Arial" panose="020B0604020202020204" pitchFamily="34" charset="0"/>
              <a:buChar char="•"/>
            </a:pPr>
            <a:endParaRPr lang="en-US" altLang="en-US" sz="2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a:t>
            </a:r>
            <a:r>
              <a:rPr lang="en-US" altLang="en-US" sz="2000" dirty="0">
                <a:solidFill>
                  <a:schemeClr val="tx1"/>
                </a:solidFill>
              </a:rPr>
              <a:t>July 2022 Plenary in Montreal, Canada, </a:t>
            </a:r>
            <a:r>
              <a:rPr lang="en-US" altLang="en-US" sz="2000" b="0" dirty="0">
                <a:solidFill>
                  <a:schemeClr val="tx1"/>
                </a:solidFill>
              </a:rPr>
              <a:t>will start a </a:t>
            </a:r>
            <a:r>
              <a:rPr lang="en-US" altLang="en-US" sz="2000" b="0" dirty="0" err="1">
                <a:solidFill>
                  <a:schemeClr val="tx1"/>
                </a:solidFill>
              </a:rPr>
              <a:t>epoll</a:t>
            </a:r>
            <a:r>
              <a:rPr lang="en-US" altLang="en-US" sz="2000" b="0" dirty="0">
                <a:solidFill>
                  <a:schemeClr val="tx1"/>
                </a:solidFill>
              </a:rPr>
              <a:t> today for this plenary, with the same 2 questions like in the past, if in-person would you come and if mixed-mode, how would you attend?  Poll will close next Wednesday, 16mar22 et.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sz="2000" dirty="0">
                <a:solidFill>
                  <a:schemeClr val="tx1"/>
                </a:solidFill>
              </a:rPr>
              <a:t>View of 802 Treasury, Starting to turn around:</a:t>
            </a:r>
            <a:endParaRPr lang="en-US" altLang="en-US" sz="200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hlinkClick r:id="rId3"/>
              </a:rPr>
              <a:t>https://mentor.ieee.org/802-ec/dcn/22/ec-22-0059-00-00EC-treasurer-opening-summary-for-wgs.pptx</a:t>
            </a: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sz="2000" dirty="0"/>
              <a:t>2021 institution of fees has stopped the bleeding</a:t>
            </a:r>
          </a:p>
          <a:p>
            <a:pPr marL="800100" lvl="1" indent="-342900">
              <a:buFont typeface="Arial" panose="020B0604020202020204" pitchFamily="34" charset="0"/>
              <a:buChar char="•"/>
            </a:pPr>
            <a:r>
              <a:rPr lang="en-US" sz="1800" dirty="0"/>
              <a:t>Year-end 2021 for session expenses is slightly positive</a:t>
            </a:r>
          </a:p>
          <a:p>
            <a:pPr>
              <a:buFont typeface="Arial" panose="020B0604020202020204" pitchFamily="34" charset="0"/>
              <a:buChar char="•"/>
            </a:pPr>
            <a:r>
              <a:rPr lang="en-US" sz="2000" dirty="0"/>
              <a:t>March 2022 meeting looks successful – 884 registered  (sounds like &gt;900 now) </a:t>
            </a:r>
          </a:p>
          <a:p>
            <a:pPr marL="800100" lvl="1" indent="-342900">
              <a:buFont typeface="Arial" panose="020B0604020202020204" pitchFamily="34" charset="0"/>
              <a:buChar char="•"/>
            </a:pPr>
            <a:r>
              <a:rPr lang="en-US" sz="1800" dirty="0"/>
              <a:t>Will generate (a needed) surplus</a:t>
            </a:r>
          </a:p>
          <a:p>
            <a:pPr>
              <a:buFont typeface="Arial" panose="020B0604020202020204" pitchFamily="34" charset="0"/>
              <a:buChar char="•"/>
            </a:pPr>
            <a:r>
              <a:rPr lang="en-US" sz="2000" dirty="0"/>
              <a:t>802 cash reserves at critical level (equal ~1 meeting cancellation) going into March 2022</a:t>
            </a:r>
          </a:p>
          <a:p>
            <a:pPr marL="800100" lvl="1" indent="-342900">
              <a:buFont typeface="Arial" panose="020B0604020202020204" pitchFamily="34" charset="0"/>
              <a:buChar char="•"/>
            </a:pPr>
            <a:r>
              <a:rPr lang="en-US" sz="1800" dirty="0"/>
              <a:t>Cash reserves less critical but still concerning even after March 2022 success</a:t>
            </a:r>
          </a:p>
          <a:p>
            <a:pPr marL="800100" lvl="1" indent="-342900">
              <a:buFont typeface="Arial" panose="020B0604020202020204" pitchFamily="34" charset="0"/>
              <a:buChar char="•"/>
            </a:pPr>
            <a:r>
              <a:rPr lang="en-US" sz="1800" dirty="0"/>
              <a:t>Budget and plan for July 2022 meeting (with mixed-mode support) fits within budget, continues return to more normal operating reserves</a:t>
            </a:r>
          </a:p>
          <a:p>
            <a:pPr>
              <a:buFont typeface="Arial" panose="020B0604020202020204" pitchFamily="34" charset="0"/>
              <a:buChar char="•"/>
            </a:pPr>
            <a:r>
              <a:rPr lang="en-US" sz="2000" dirty="0"/>
              <a:t>802 Participants have largely been compliant with meeting fees </a:t>
            </a:r>
          </a:p>
          <a:p>
            <a:pPr marL="800100" lvl="1" indent="-342900">
              <a:buFont typeface="Arial" panose="020B0604020202020204" pitchFamily="34" charset="0"/>
              <a:buChar char="•"/>
            </a:pPr>
            <a:r>
              <a:rPr lang="en-US" sz="1800" dirty="0"/>
              <a:t>&gt; 1000 participants per meeting x 3 meetings, only 9 unpaid attendees</a:t>
            </a:r>
            <a:endParaRPr lang="en-US" altLang="en-US" sz="18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0311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sz="1800" b="1" i="1" u="sng" dirty="0"/>
              <a:t>Nominations or self nominations were due the .18 Chair before </a:t>
            </a:r>
            <a:r>
              <a:rPr lang="en-US" sz="1600" b="1" i="1" u="sng" dirty="0">
                <a:effectLst/>
                <a:latin typeface="Times New Roman" panose="02020603050405020304" pitchFamily="18" charset="0"/>
                <a:ea typeface="SimSun" panose="02010600030101010101" pitchFamily="2" charset="-122"/>
              </a:rPr>
              <a:t>Wednesday 02 March 2022 </a:t>
            </a:r>
            <a:r>
              <a:rPr lang="en-US" sz="1800" b="1" i="1" u="sng" dirty="0"/>
              <a:t>- end of day </a:t>
            </a:r>
            <a:r>
              <a:rPr lang="en-US" sz="1800" b="1" i="1" u="sng" dirty="0" err="1"/>
              <a:t>aoe</a:t>
            </a:r>
            <a:r>
              <a:rPr lang="en-US" sz="1800"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 today.</a:t>
            </a:r>
          </a:p>
          <a:p>
            <a:pPr>
              <a:buFont typeface="Arial" panose="020B0604020202020204" pitchFamily="34" charset="0"/>
              <a:buChar char="•"/>
            </a:pPr>
            <a:r>
              <a:rPr lang="en-US" sz="2000" dirty="0">
                <a:solidFill>
                  <a:schemeClr val="tx1"/>
                </a:solidFill>
              </a:rPr>
              <a:t>The .18 Chair position nominees:  Tuncer Baykas  and Edward Au</a:t>
            </a:r>
          </a:p>
          <a:p>
            <a:pPr>
              <a:buFont typeface="Arial" panose="020B0604020202020204" pitchFamily="34" charset="0"/>
              <a:buChar char="•"/>
            </a:pPr>
            <a:r>
              <a:rPr lang="en-US" sz="2000" dirty="0">
                <a:solidFill>
                  <a:schemeClr val="tx1"/>
                </a:solidFill>
              </a:rPr>
              <a:t>The .18 Vice-Chairs nominees: Stuart Kerry and Al Petrick </a:t>
            </a:r>
          </a:p>
          <a:p>
            <a:pPr>
              <a:buFont typeface="Arial" panose="020B0604020202020204" pitchFamily="34" charset="0"/>
              <a:buChar char="•"/>
            </a:pPr>
            <a:r>
              <a:rPr lang="en-US" sz="2000" dirty="0">
                <a:solidFill>
                  <a:schemeClr val="tx1"/>
                </a:solidFill>
              </a:rPr>
              <a:t>Will give each of the 4 candidates 2 mins to express their views on what they can do for .18. </a:t>
            </a:r>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letters of endorsement and disclosure of affiliation to the IEEE 802 Recording Secretary, John </a:t>
            </a:r>
            <a:r>
              <a:rPr lang="en-US" sz="1600" dirty="0" err="1"/>
              <a:t>D’Ambrosia</a:t>
            </a:r>
            <a:r>
              <a:rPr lang="en-US" sz="1600" dirty="0"/>
              <a:t>, as soon as possible, but no later than the call to order of the March 2022 closing LMSC meeting.  All have turned in their letters. </a:t>
            </a:r>
          </a:p>
          <a:p>
            <a:pPr lvl="1">
              <a:buFont typeface="Arial" panose="020B0604020202020204" pitchFamily="34" charset="0"/>
              <a:buChar char="•"/>
            </a:pPr>
            <a:r>
              <a:rPr lang="en-US" sz="1600" dirty="0"/>
              <a:t>For Chair, Vice Chair and Secretary, you need to be a member of the IEEE SA</a:t>
            </a:r>
          </a:p>
          <a:p>
            <a:pPr lvl="1">
              <a:buFont typeface="Arial" panose="020B0604020202020204" pitchFamily="34" charset="0"/>
              <a:buChar char="•"/>
            </a:pPr>
            <a:r>
              <a:rPr lang="en-GB" altLang="en-US" sz="1800" dirty="0"/>
              <a:t>The TAG/WG chair &amp; vice chairs are subject to confirmation by IEEE 802 EC.</a:t>
            </a:r>
            <a:endParaRPr lang="en-US" sz="1600" dirty="0"/>
          </a:p>
          <a:p>
            <a:pPr>
              <a:buFont typeface="Arial" panose="020B0604020202020204" pitchFamily="34" charset="0"/>
              <a:buChar char="•"/>
            </a:pPr>
            <a:r>
              <a:rPr lang="en-US" sz="18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1022697"/>
            <a:ext cx="10896600" cy="5452718"/>
          </a:xfrm>
        </p:spPr>
        <p:txBody>
          <a:bodyPr/>
          <a:lstStyle/>
          <a:p>
            <a:pPr marL="285750" indent="-285750">
              <a:buFont typeface="Arial" panose="020B0604020202020204" pitchFamily="34" charset="0"/>
              <a:buChar char="•"/>
            </a:pPr>
            <a:r>
              <a:rPr lang="en-US" altLang="en-US" sz="1800" b="0" dirty="0">
                <a:solidFill>
                  <a:schemeClr val="tx1"/>
                </a:solidFill>
              </a:rPr>
              <a:t> </a:t>
            </a:r>
            <a:r>
              <a:rPr lang="en-US" sz="1800" b="0" dirty="0">
                <a:solidFill>
                  <a:schemeClr val="tx1"/>
                </a:solidFill>
              </a:rPr>
              <a:t>Will use WebEx polling </a:t>
            </a:r>
            <a:r>
              <a:rPr lang="en-US" sz="1400" b="0" dirty="0">
                <a:solidFill>
                  <a:schemeClr val="tx1"/>
                </a:solidFill>
              </a:rPr>
              <a:t>(Chair will not vote) </a:t>
            </a:r>
            <a:endParaRPr lang="en-US" sz="1400" u="sng"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Tuncer Baykas (Kadir Has University) or Edward Au (Huawei Technologies Co., Ltd)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800" b="1" dirty="0">
                <a:solidFill>
                  <a:schemeClr val="tx1"/>
                </a:solidFill>
              </a:rPr>
              <a:t>Vote:  		_____	A. Tuncer Baykas (Kadir Has University) </a:t>
            </a:r>
          </a:p>
          <a:p>
            <a:pPr lvl="1"/>
            <a:r>
              <a:rPr lang="en-US" altLang="en-US" sz="1800" b="1" dirty="0">
                <a:solidFill>
                  <a:schemeClr val="tx1"/>
                </a:solidFill>
              </a:rPr>
              <a:t>				_____	B. Edward Au (</a:t>
            </a:r>
            <a:r>
              <a:rPr lang="en-US" sz="1800" b="1" dirty="0">
                <a:solidFill>
                  <a:schemeClr val="tx1"/>
                </a:solidFill>
              </a:rPr>
              <a:t>Huawei Technologies Co., Ltd</a:t>
            </a:r>
            <a:r>
              <a:rPr lang="en-US" altLang="en-US" sz="1800" b="1" dirty="0">
                <a:solidFill>
                  <a:schemeClr val="tx1"/>
                </a:solidFill>
              </a:rPr>
              <a:t>)</a:t>
            </a:r>
          </a:p>
          <a:p>
            <a:pPr lvl="1"/>
            <a:r>
              <a:rPr lang="en-US" altLang="en-US" sz="1800" b="1" dirty="0">
                <a:solidFill>
                  <a:schemeClr val="tx1"/>
                </a:solidFill>
              </a:rPr>
              <a:t>				_____	C. abstain</a:t>
            </a:r>
          </a:p>
          <a:p>
            <a:pPr lvl="1"/>
            <a:r>
              <a:rPr lang="en-US" altLang="en-US" sz="1800" b="1" dirty="0">
                <a:solidFill>
                  <a:schemeClr val="tx1"/>
                </a:solidFill>
              </a:rPr>
              <a:t>				_____	did not vote</a:t>
            </a:r>
          </a:p>
          <a:p>
            <a:pPr lvl="1"/>
            <a:endParaRPr lang="en-US" altLang="en-US" sz="1600" b="1" dirty="0">
              <a:solidFill>
                <a:schemeClr val="tx1"/>
              </a:solidFill>
            </a:endParaRPr>
          </a:p>
          <a:p>
            <a:pPr lvl="1"/>
            <a:r>
              <a:rPr lang="en-US" altLang="en-US" sz="1600" b="1" dirty="0">
                <a:solidFill>
                  <a:schemeClr val="tx1"/>
                </a:solidFill>
              </a:rPr>
              <a:t>( _____ voters present)	</a:t>
            </a:r>
          </a:p>
          <a:p>
            <a:pPr lvl="1"/>
            <a:r>
              <a:rPr lang="en-US" altLang="en-US" sz="1600" b="1" dirty="0">
                <a:solidFill>
                  <a:schemeClr val="tx1"/>
                </a:solidFill>
              </a:rPr>
              <a:t>Total # present at time of vote:  _____</a:t>
            </a:r>
          </a:p>
          <a:p>
            <a:pPr lvl="3">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7638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endParaRPr lang="en-US" sz="2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Stuart Kerry (OK-Brit / self )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85000"/>
                  </a:schemeClr>
                </a:solidFill>
              </a:rPr>
              <a:t>None</a:t>
            </a:r>
          </a:p>
          <a:p>
            <a:pPr lvl="1"/>
            <a:r>
              <a:rPr lang="en-US" altLang="en-US" sz="1600" b="1" dirty="0">
                <a:solidFill>
                  <a:schemeClr val="tx1"/>
                </a:solidFill>
              </a:rPr>
              <a:t>Vote:  		___Y   /  ___N   /  ___A   / ___</a:t>
            </a:r>
            <a:r>
              <a:rPr lang="en-US" altLang="en-US" sz="1600" b="1" dirty="0" err="1">
                <a:solidFill>
                  <a:schemeClr val="tx1"/>
                </a:solidFill>
              </a:rPr>
              <a:t>dnv</a:t>
            </a:r>
            <a:endParaRPr lang="en-US" altLang="en-US" sz="16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(____ voters present)	</a:t>
            </a:r>
          </a:p>
          <a:p>
            <a:pPr lvl="1"/>
            <a:r>
              <a:rPr lang="en-US" altLang="en-US" sz="1600" b="1" dirty="0">
                <a:solidFill>
                  <a:schemeClr val="tx1"/>
                </a:solidFill>
              </a:rPr>
              <a:t>Total # present at time of vote:  _____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0641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Al Petrick (Skyworks Solutions Inc.)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85000"/>
                  </a:schemeClr>
                </a:solidFill>
              </a:rPr>
              <a:t>None</a:t>
            </a:r>
          </a:p>
          <a:p>
            <a:pPr lvl="1"/>
            <a:r>
              <a:rPr lang="en-US" altLang="en-US" sz="1600" b="1" dirty="0">
                <a:solidFill>
                  <a:schemeClr val="tx1"/>
                </a:solidFill>
              </a:rPr>
              <a:t>Vote:  		___Y   /  ___N   /  ___A   / ___</a:t>
            </a:r>
            <a:r>
              <a:rPr lang="en-US" altLang="en-US" sz="1600" b="1" dirty="0" err="1">
                <a:solidFill>
                  <a:schemeClr val="tx1"/>
                </a:solidFill>
              </a:rPr>
              <a:t>dnv</a:t>
            </a:r>
            <a:endParaRPr lang="en-US" altLang="en-US" sz="16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(____ voters present)	</a:t>
            </a:r>
          </a:p>
          <a:p>
            <a:pPr lvl="1"/>
            <a:r>
              <a:rPr lang="en-US" altLang="en-US" sz="1600" b="1" dirty="0">
                <a:solidFill>
                  <a:schemeClr val="tx1"/>
                </a:solidFill>
              </a:rPr>
              <a:t>Total # present at time of vote:  _____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marL="0" indent="0"/>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8762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0490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200" dirty="0"/>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600" dirty="0">
                <a:solidFill>
                  <a:schemeClr val="tx1"/>
                </a:solidFill>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6"/>
              </a:rPr>
              <a:t>–</a:t>
            </a:r>
            <a:r>
              <a:rPr lang="en-US" sz="1800" dirty="0">
                <a:solidFill>
                  <a:schemeClr val="tx1"/>
                </a:solidFill>
              </a:rPr>
              <a:t> ECC </a:t>
            </a:r>
            <a:r>
              <a:rPr lang="en-US" sz="1800" dirty="0">
                <a:solidFill>
                  <a:schemeClr val="tx1"/>
                </a:solidFill>
                <a:hlinkClick r:id="rId6"/>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in the 5945-6425 MHz frequency band using a dynamic spectrum usage coordination</a:t>
            </a:r>
            <a:r>
              <a:rPr lang="en-US" sz="1600" dirty="0">
                <a:solidFill>
                  <a:schemeClr val="tx1"/>
                </a:solidFill>
              </a:rPr>
              <a:t> </a:t>
            </a:r>
          </a:p>
          <a:p>
            <a:pPr lvl="1">
              <a:spcBef>
                <a:spcPts val="0"/>
              </a:spcBef>
              <a:spcAft>
                <a:spcPts val="0"/>
              </a:spcAft>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plenary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at:  </a:t>
            </a:r>
            <a:r>
              <a:rPr lang="en-US" sz="1600" b="1" i="0" dirty="0">
                <a:solidFill>
                  <a:srgbClr val="1155CC"/>
                </a:solidFill>
                <a:effectLst/>
                <a:latin typeface="tahoma" panose="020B0604030504040204" pitchFamily="34" charset="0"/>
                <a:hlinkClick r:id="rId2"/>
              </a:rPr>
              <a:t>https://cvent.me/M7g7G3</a:t>
            </a:r>
            <a:endParaRPr lang="en-US" sz="1600" b="1" i="0" dirty="0">
              <a:solidFill>
                <a:srgbClr val="1155CC"/>
              </a:solidFill>
              <a:effectLst/>
              <a:latin typeface="tahoma" panose="020B0604030504040204" pitchFamily="34" charset="0"/>
            </a:endParaRPr>
          </a:p>
          <a:p>
            <a:pPr>
              <a:buFont typeface="Arial" panose="020B0604020202020204" pitchFamily="34" charset="0"/>
              <a:buChar char="•"/>
            </a:pPr>
            <a:endParaRPr lang="en-US" sz="1600" dirty="0">
              <a:solidFill>
                <a:srgbClr val="1155CC"/>
              </a:solidFill>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a:t>
            </a:r>
            <a:r>
              <a:rPr lang="en-US" sz="1600" dirty="0">
                <a:latin typeface="Tahoma" panose="020B0604030504040204" pitchFamily="34" charset="0"/>
                <a:ea typeface="Calibri" panose="020F0502020204030204" pitchFamily="34" charset="0"/>
              </a:rPr>
              <a:t>25 February</a:t>
            </a:r>
            <a:r>
              <a:rPr lang="en-US" sz="1600" b="1" dirty="0">
                <a:effectLst/>
                <a:latin typeface="Tahoma" panose="020B0604030504040204" pitchFamily="34" charset="0"/>
                <a:ea typeface="Calibri" panose="020F0502020204030204" pitchFamily="34" charset="0"/>
              </a:rPr>
              <a:t>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a:t>
            </a:r>
            <a:r>
              <a:rPr lang="en-US" sz="1600" dirty="0">
                <a:latin typeface="Tahoma" panose="020B0604030504040204" pitchFamily="34" charset="0"/>
                <a:ea typeface="Calibri" panose="020F0502020204030204" pitchFamily="34" charset="0"/>
              </a:rPr>
              <a:t>800</a:t>
            </a:r>
            <a:r>
              <a:rPr lang="en-US" sz="1600" b="1" dirty="0">
                <a:effectLst/>
                <a:latin typeface="Tahoma" panose="020B0604030504040204" pitchFamily="34" charset="0"/>
                <a:ea typeface="Calibri" panose="020F0502020204030204" pitchFamily="34" charset="0"/>
              </a:rPr>
              <a:t>.00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March ‘22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endParaRPr lang="en-US" sz="1600" i="0" dirty="0">
              <a:solidFill>
                <a:schemeClr val="tx1"/>
              </a:solidFill>
              <a:effectLst/>
            </a:endParaRPr>
          </a:p>
          <a:p>
            <a:pPr marL="285750" indent="-285750" algn="l">
              <a:buFont typeface="Arial" panose="020B0604020202020204" pitchFamily="34" charset="0"/>
              <a:buChar char="•"/>
            </a:pPr>
            <a:r>
              <a:rPr lang="en-US" sz="2000" dirty="0">
                <a:effectLst/>
                <a:ea typeface="Calibri" panose="020F0502020204030204" pitchFamily="34" charset="0"/>
              </a:rPr>
              <a:t>Japan MIC began a consultation on March 3 that asks for public opinions on its recommendation on technical conditions for 6 GHz WLAN.</a:t>
            </a:r>
            <a:endParaRPr lang="en-US" sz="1800" dirty="0">
              <a:ea typeface="Calibri" panose="020F0502020204030204" pitchFamily="34" charset="0"/>
            </a:endParaRPr>
          </a:p>
          <a:p>
            <a:pPr marL="685800" lvl="1">
              <a:buFont typeface="Arial" panose="020B0604020202020204" pitchFamily="34" charset="0"/>
              <a:buChar char="•"/>
            </a:pPr>
            <a:r>
              <a:rPr lang="en-US" sz="1800" b="0" dirty="0">
                <a:effectLst/>
                <a:ea typeface="Calibri" panose="020F0502020204030204" pitchFamily="34" charset="0"/>
              </a:rPr>
              <a:t>Selected findings are summarized as follows:</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Frequency band:  5925 ~ 6425 MHz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Modes of operation:  low power indoor, very low power</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EIRP (antenna power) should be 200 </a:t>
            </a:r>
            <a:r>
              <a:rPr lang="en-US" b="0" dirty="0" err="1">
                <a:effectLst/>
                <a:ea typeface="Calibri" panose="020F0502020204030204" pitchFamily="34" charset="0"/>
              </a:rPr>
              <a:t>mW</a:t>
            </a:r>
            <a:r>
              <a:rPr lang="en-US" b="0" dirty="0">
                <a:effectLst/>
                <a:ea typeface="Calibri" panose="020F0502020204030204" pitchFamily="34" charset="0"/>
              </a:rPr>
              <a:t> or less in LPI mode and 25 </a:t>
            </a:r>
            <a:r>
              <a:rPr lang="en-US" b="0" dirty="0" err="1">
                <a:effectLst/>
                <a:ea typeface="Calibri" panose="020F0502020204030204" pitchFamily="34" charset="0"/>
              </a:rPr>
              <a:t>mW</a:t>
            </a:r>
            <a:r>
              <a:rPr lang="en-US" b="0" dirty="0">
                <a:effectLst/>
                <a:ea typeface="Calibri" panose="020F0502020204030204" pitchFamily="34" charset="0"/>
              </a:rPr>
              <a:t> or less in VLP mode.</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Many technical conditions of 6 GHz LPI will follow those of 5 GHz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For 6425 ~ 7125 MHz, further coexistence studies are required.</a:t>
            </a: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For details, please refer to the official website at:</a:t>
            </a:r>
          </a:p>
          <a:p>
            <a:pPr lvl="2" indent="-342900">
              <a:spcBef>
                <a:spcPts val="0"/>
              </a:spcBef>
              <a:spcAft>
                <a:spcPts val="0"/>
              </a:spcAft>
              <a:buSzPts val="1000"/>
              <a:buFont typeface="Symbol" panose="05050102010706020507" pitchFamily="18" charset="2"/>
              <a:buChar char=""/>
              <a:tabLst>
                <a:tab pos="457200" algn="l"/>
              </a:tabLst>
            </a:pPr>
            <a:r>
              <a:rPr lang="en-US" b="0" u="sng" dirty="0">
                <a:solidFill>
                  <a:srgbClr val="0000FF"/>
                </a:solidFill>
                <a:effectLst/>
                <a:ea typeface="Calibri" panose="020F0502020204030204" pitchFamily="34" charset="0"/>
                <a:hlinkClick r:id="rId3"/>
              </a:rPr>
              <a:t>https://www.soumu.go.jp/menu_news/s-news/01kiban12_02000136.html</a:t>
            </a:r>
            <a:endParaRPr lang="en-US" u="sng" dirty="0">
              <a:solidFill>
                <a:srgbClr val="0000FF"/>
              </a:solidFill>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The comment submission (in Japanese) deadline is April 1, 2022.</a:t>
            </a:r>
            <a:endParaRPr lang="en-US" sz="1800" dirty="0">
              <a:solidFill>
                <a:schemeClr val="tx1"/>
              </a:solidFill>
              <a:cs typeface="Times New Roman" panose="02020603050405020304" pitchFamily="18" charset="0"/>
            </a:endParaRPr>
          </a:p>
          <a:p>
            <a:pPr algn="l">
              <a:buFont typeface="Arial" panose="020B0604020202020204" pitchFamily="34" charset="0"/>
              <a:buChar char="•"/>
            </a:pPr>
            <a:r>
              <a:rPr lang="en-US" sz="1800" dirty="0">
                <a:solidFill>
                  <a:schemeClr val="tx1"/>
                </a:solidFill>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1049000"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Have had an input on a possible response on how to support home network environment with shared access.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p>
          <a:p>
            <a:pPr lvl="3">
              <a:spcBef>
                <a:spcPts val="0"/>
              </a:spcBef>
              <a:buFont typeface="Arial" panose="020B0604020202020204" pitchFamily="34" charset="0"/>
              <a:buChar char="•"/>
            </a:pPr>
            <a:endParaRPr lang="en-US" sz="8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400" u="sng" dirty="0">
                <a:solidFill>
                  <a:srgbClr val="0000FF"/>
                </a:solidFill>
                <a:effectLst/>
                <a:ea typeface="Calibri" panose="020F0502020204030204" pitchFamily="34" charset="0"/>
                <a:hlinkClick r:id="rId4"/>
              </a:rPr>
              <a:t>https://www.ic.gc.ca/eic/site/smt-gst.nsf/eng/sf11767.html</a:t>
            </a:r>
            <a:endParaRPr lang="en-US" sz="14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Specific change to the spectrum utilization for spectrum above 95 GHz are discussed, specifically, "to allow the use of </a:t>
            </a:r>
            <a:r>
              <a:rPr lang="en-US" sz="1400" dirty="0" err="1">
                <a:effectLst/>
                <a:ea typeface="Calibri" panose="020F0502020204030204" pitchFamily="34" charset="0"/>
              </a:rPr>
              <a:t>licence</a:t>
            </a:r>
            <a:r>
              <a:rPr lang="en-US" sz="1400" dirty="0">
                <a:effectLst/>
                <a:ea typeface="Calibri" panose="020F0502020204030204" pitchFamily="34" charset="0"/>
              </a:rPr>
              <a:t>-exempt devices in the 116-122.25 GHz, 122.25-123 GHz, 174.8-182 GHz, 185-190 GHz and 244-246 GHz bands on a no-protection, no-interference basis</a:t>
            </a:r>
            <a:r>
              <a:rPr lang="en-US" sz="14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4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400" dirty="0">
                <a:ea typeface="Calibri" panose="020F0502020204030204" pitchFamily="34" charset="0"/>
              </a:rPr>
              <a:t>License exempt and backhaul are talked to. </a:t>
            </a:r>
            <a:endParaRPr lang="en-US" sz="14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400" u="sng" dirty="0">
                <a:solidFill>
                  <a:srgbClr val="0000FF"/>
                </a:solidFill>
                <a:ea typeface="Calibri" panose="020F0502020204030204" pitchFamily="34" charset="0"/>
                <a:hlinkClick r:id="rId5"/>
              </a:rPr>
              <a:t>https://www.ic.gc.ca/eic/site/smt-gst.nsf/eng/sf11766.html</a:t>
            </a:r>
            <a:endParaRPr lang="en-US" sz="14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ISED believes there are significant benefits of harmonizing the use of the 5895-5925 MHz band for ITS with the US</a:t>
            </a:r>
            <a:r>
              <a:rPr lang="en-US" sz="14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For extending RLAN operation to the 5850 - 5895 MHz, ISED proposes that "all indoor and outdoor </a:t>
            </a:r>
            <a:r>
              <a:rPr lang="en-US" sz="1400" dirty="0" err="1">
                <a:effectLst/>
                <a:ea typeface="Calibri" panose="020F0502020204030204" pitchFamily="34" charset="0"/>
              </a:rPr>
              <a:t>licence</a:t>
            </a:r>
            <a:r>
              <a:rPr lang="en-US" sz="1400" dirty="0">
                <a:effectLst/>
                <a:ea typeface="Calibri" panose="020F0502020204030204" pitchFamily="34" charset="0"/>
              </a:rPr>
              <a:t>-exempt RLAN devices have immediate access to the 5850-5895 MHz range once appropriate technical standards are in place</a:t>
            </a:r>
            <a:r>
              <a:rPr lang="en-US" sz="1400" b="0" dirty="0">
                <a:effectLst/>
                <a:ea typeface="SimSun" panose="02010600030101010101" pitchFamily="2" charset="-122"/>
              </a:rPr>
              <a:t>  </a:t>
            </a: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r>
              <a:rPr lang="en-US" sz="1800" b="0" dirty="0">
                <a:latin typeface="Times New Roman" panose="02020603050405020304" pitchFamily="18" charset="0"/>
                <a:ea typeface="SimSun" panose="02010600030101010101" pitchFamily="2" charset="-122"/>
              </a:rPr>
              <a:t>Anything else to share today for other regions? </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839187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lgn="l">
              <a:buFont typeface="Arial" panose="020B0604020202020204" pitchFamily="34" charset="0"/>
              <a:buChar char="•"/>
            </a:pPr>
            <a:r>
              <a:rPr lang="en-US" sz="1800" b="0" i="0" dirty="0">
                <a:solidFill>
                  <a:schemeClr val="tx1"/>
                </a:solidFill>
                <a:effectLst/>
              </a:rPr>
              <a:t>The 802.11 ITU AH will be meeting during the plenary, Thu, March 10, 1pm – 3pm(</a:t>
            </a:r>
            <a:r>
              <a:rPr lang="en-US" sz="1800" b="0" i="0" dirty="0" err="1">
                <a:solidFill>
                  <a:schemeClr val="tx1"/>
                </a:solidFill>
                <a:effectLst/>
              </a:rPr>
              <a:t>pt</a:t>
            </a:r>
            <a:r>
              <a:rPr lang="en-US" sz="1800" b="0" i="0" dirty="0">
                <a:solidFill>
                  <a:schemeClr val="tx1"/>
                </a:solidFill>
                <a:effectLst/>
              </a:rPr>
              <a:t>). Call-in info is in IEEE 802 calendar.  The ad hoc will be working on WP5A contributions, see next. </a:t>
            </a:r>
            <a:endParaRPr lang="en-US" sz="1800" b="1" dirty="0">
              <a:solidFill>
                <a:schemeClr val="tx1"/>
              </a:solidFill>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r>
              <a:rPr lang="en-US" b="1" dirty="0">
                <a:ea typeface="Calibri" panose="020F0502020204030204" pitchFamily="34" charset="0"/>
              </a:rPr>
              <a:t>24feb: </a:t>
            </a:r>
          </a:p>
          <a:p>
            <a:pPr marL="1314450" lvl="4">
              <a:spcBef>
                <a:spcPts val="0"/>
              </a:spcBef>
              <a:buFont typeface="Arial" panose="020B0604020202020204" pitchFamily="34" charset="0"/>
              <a:buChar char="•"/>
            </a:pPr>
            <a:r>
              <a:rPr lang="en-US" dirty="0">
                <a:hlinkClick r:id="rId3"/>
              </a:rPr>
              <a:t>&lt;WP5A&gt;</a:t>
            </a:r>
            <a:r>
              <a:rPr lang="en-US" dirty="0"/>
              <a:t>, </a:t>
            </a:r>
            <a:r>
              <a:rPr lang="en-US" b="1" dirty="0">
                <a:ea typeface="Calibri" panose="020F0502020204030204" pitchFamily="34" charset="0"/>
              </a:rPr>
              <a:t> next meeting is 23may to 03jun22 in Geneva</a:t>
            </a:r>
            <a:r>
              <a:rPr lang="en-US" dirty="0">
                <a:ea typeface="Calibri" panose="020F0502020204030204" pitchFamily="34" charset="0"/>
              </a:rPr>
              <a:t>.   Contributions due:  </a:t>
            </a:r>
            <a:r>
              <a:rPr lang="en-US" dirty="0">
                <a:effectLst/>
                <a:ea typeface="Times New Roman" panose="02020603050405020304" pitchFamily="18" charset="0"/>
              </a:rPr>
              <a:t>Monday, 16 May 2022, 16:00UTC</a:t>
            </a:r>
            <a:endParaRPr lang="en-US" dirty="0">
              <a:ea typeface="Calibri" panose="020F0502020204030204" pitchFamily="34" charset="0"/>
            </a:endParaRPr>
          </a:p>
          <a:p>
            <a:pPr marL="1771650" lvl="5">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1771650" lvl="5">
              <a:spcBef>
                <a:spcPts val="0"/>
              </a:spcBef>
              <a:buFont typeface="Arial" panose="020B0604020202020204" pitchFamily="34" charset="0"/>
              <a:buChar char="•"/>
            </a:pPr>
            <a:r>
              <a:rPr lang="en-US" dirty="0">
                <a:ea typeface="Calibri" panose="020F0502020204030204" pitchFamily="34" charset="0"/>
              </a:rPr>
              <a:t>Current .11 drafts:</a:t>
            </a:r>
          </a:p>
          <a:p>
            <a:pPr marL="1771650" lvl="5">
              <a:spcBef>
                <a:spcPts val="0"/>
              </a:spcBef>
              <a:buFont typeface="Arial" panose="020B0604020202020204" pitchFamily="34" charset="0"/>
              <a:buChar char="•"/>
            </a:pPr>
            <a:r>
              <a:rPr lang="en-US" dirty="0">
                <a:ea typeface="Calibri" panose="020F0502020204030204" pitchFamily="34" charset="0"/>
                <a:hlinkClick r:id="rId4"/>
              </a:rPr>
              <a:t>https://mentor.ieee.org/802.11/dcn/22/11-22-0379-01-0itu-proposed-modifications-to-itu-r-m-1801-2.docx</a:t>
            </a:r>
            <a:r>
              <a:rPr lang="en-US" dirty="0">
                <a:ea typeface="Calibri" panose="020F0502020204030204" pitchFamily="34" charset="0"/>
              </a:rPr>
              <a:t> 	</a:t>
            </a:r>
          </a:p>
          <a:p>
            <a:pPr marL="1771650" lvl="5">
              <a:spcBef>
                <a:spcPts val="0"/>
              </a:spcBef>
              <a:buFont typeface="Arial" panose="020B0604020202020204" pitchFamily="34" charset="0"/>
              <a:buChar char="•"/>
            </a:pPr>
            <a:r>
              <a:rPr lang="en-US" dirty="0">
                <a:ea typeface="Calibri" panose="020F0502020204030204" pitchFamily="34" charset="0"/>
                <a:hlinkClick r:id="rId5"/>
              </a:rPr>
              <a:t>https://mentor.ieee.org/802.11/dcn/22/11-22-0378-00-0itu-proposed-modifications-to-itu-r-m-1450-5.docx</a:t>
            </a:r>
            <a:r>
              <a:rPr lang="en-US" dirty="0">
                <a:ea typeface="Calibri" panose="020F0502020204030204" pitchFamily="34" charset="0"/>
              </a:rPr>
              <a:t> </a:t>
            </a:r>
          </a:p>
          <a:p>
            <a:pPr marL="1371600" lvl="4" indent="-285750">
              <a:spcBef>
                <a:spcPts val="0"/>
              </a:spcBef>
              <a:buFont typeface="Arial" panose="020B0604020202020204" pitchFamily="34" charset="0"/>
              <a:buChar char="•"/>
            </a:pPr>
            <a:r>
              <a:rPr lang="en-US" dirty="0">
                <a:ea typeface="Calibri" panose="020F0502020204030204" pitchFamily="34" charset="0"/>
              </a:rPr>
              <a:t>USA FCC WAC last week, did approve the 6 GHz document, Doc 43, next to NTIA, then to CITEL. </a:t>
            </a:r>
          </a:p>
          <a:p>
            <a:pPr marL="1371600" lvl="4" indent="-285750">
              <a:spcBef>
                <a:spcPts val="0"/>
              </a:spcBef>
              <a:buFont typeface="Arial" panose="020B0604020202020204" pitchFamily="34" charset="0"/>
              <a:buChar char="•"/>
            </a:pPr>
            <a:r>
              <a:rPr lang="en-US" dirty="0">
                <a:ea typeface="Calibri" panose="020F0502020204030204" pitchFamily="34" charset="0"/>
              </a:rPr>
              <a:t>ITU-T – Monday has a global standards symposium maybe an interest to some;  </a:t>
            </a:r>
            <a:r>
              <a:rPr lang="en-US" dirty="0">
                <a:ea typeface="Calibri" panose="020F0502020204030204" pitchFamily="34" charset="0"/>
                <a:hlinkClick r:id="rId6"/>
              </a:rPr>
              <a:t>https://gss.itu.int/</a:t>
            </a:r>
            <a:r>
              <a:rPr lang="en-US" dirty="0">
                <a:ea typeface="Calibri" panose="020F0502020204030204" pitchFamily="34" charset="0"/>
              </a:rPr>
              <a:t> </a:t>
            </a:r>
            <a:endParaRPr lang="en-US" sz="1200" dirty="0">
              <a:ea typeface="Calibri" panose="020F0502020204030204" pitchFamily="34" charset="0"/>
            </a:endParaRPr>
          </a:p>
          <a:p>
            <a:pPr>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else to share today? </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r>
              <a:rPr lang="en-GB" sz="1600" b="1" dirty="0">
                <a:solidFill>
                  <a:schemeClr val="tx1"/>
                </a:solidFill>
                <a:ea typeface="Calibri" panose="020F0502020204030204" pitchFamily="34" charset="0"/>
              </a:rPr>
              <a:t> 24feb: </a:t>
            </a:r>
            <a:r>
              <a:rPr lang="en-GB" sz="1600" dirty="0">
                <a:solidFill>
                  <a:schemeClr val="tx1"/>
                </a:solidFill>
                <a:ea typeface="Calibri" panose="020F0502020204030204" pitchFamily="34" charset="0"/>
              </a:rPr>
              <a:t>Moving ahead and in the next 4 weeks will have canvased the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03mar: </a:t>
            </a:r>
            <a:r>
              <a:rPr lang="en-GB" sz="1600" dirty="0">
                <a:solidFill>
                  <a:schemeClr val="tx1"/>
                </a:solidFill>
                <a:ea typeface="Calibri" panose="020F0502020204030204" pitchFamily="34" charset="0"/>
              </a:rPr>
              <a:t> </a:t>
            </a:r>
            <a:r>
              <a:rPr lang="en-GB" sz="1600" dirty="0">
                <a:solidFill>
                  <a:schemeClr val="tx1"/>
                </a:solidFill>
              </a:rPr>
              <a:t>Monthly meeting, passed a motion, agreed on how to put in report from WS1 dissenting responses. </a:t>
            </a:r>
          </a:p>
          <a:p>
            <a:pPr marL="866775" lvl="2">
              <a:spcBef>
                <a:spcPts val="0"/>
              </a:spcBef>
              <a:spcAft>
                <a:spcPts val="0"/>
              </a:spcAft>
              <a:buFont typeface="Arial" panose="020B0604020202020204" pitchFamily="34" charset="0"/>
              <a:buChar char="•"/>
            </a:pPr>
            <a:r>
              <a:rPr lang="en-GB" sz="1600" b="1" dirty="0">
                <a:solidFill>
                  <a:schemeClr val="tx1"/>
                </a:solidFill>
              </a:rPr>
              <a:t>24feb: </a:t>
            </a:r>
            <a:r>
              <a:rPr lang="en-GB" sz="1600" dirty="0">
                <a:solidFill>
                  <a:schemeClr val="tx1"/>
                </a:solidFill>
              </a:rPr>
              <a:t>WS1 – interference call today.  2 viewpoints on this,  </a:t>
            </a:r>
            <a:r>
              <a:rPr lang="en-GB" sz="1600" dirty="0" err="1">
                <a:solidFill>
                  <a:schemeClr val="tx1"/>
                </a:solidFill>
              </a:rPr>
              <a:t>APCO&amp;others</a:t>
            </a:r>
            <a:r>
              <a:rPr lang="en-GB" sz="1600"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6"/>
              </a:rPr>
              <a:t>https://groups.wirelessinnovation.org/wg/6GHz-MSG-WS1/document/16974</a:t>
            </a:r>
            <a:endParaRPr lang="en-GB" sz="1600" dirty="0">
              <a:solidFill>
                <a:schemeClr val="tx1"/>
              </a:solidFill>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10490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a:t>
            </a:r>
          </a:p>
        </p:txBody>
      </p:sp>
    </p:spTree>
    <p:extLst>
      <p:ext uri="{BB962C8B-B14F-4D97-AF65-F5344CB8AC3E}">
        <p14:creationId xmlns:p14="http://schemas.microsoft.com/office/powerpoint/2010/main" val="64881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remember to sign into IMAT. </a:t>
            </a:r>
            <a:endParaRPr lang="en-US" sz="16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_____  and voters on-line:  ______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15:___________________57 until next Thursday 17mar22,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dirty="0"/>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(17mar22)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a:t>
            </a:r>
            <a:endParaRPr lang="en-US" altLang="en-US" sz="1600" dirty="0"/>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a:solidFill>
                  <a:schemeClr val="bg1">
                    <a:lumMod val="75000"/>
                  </a:schemeClr>
                </a:solidFill>
              </a:rPr>
              <a:t>Peter E.</a:t>
            </a:r>
            <a:r>
              <a:rPr lang="en-US" altLang="en-US" sz="1600" dirty="0">
                <a:solidFill>
                  <a:schemeClr val="tx1"/>
                </a:solidFill>
              </a:rPr>
              <a:t>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solidFill>
                  <a:schemeClr val="tx1"/>
                </a:solidFill>
              </a:rPr>
              <a:t>Administration items</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4462760"/>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EU </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Other regions</a:t>
            </a:r>
          </a:p>
          <a:p>
            <a:pPr marL="400050" lvl="1">
              <a:spcBef>
                <a:spcPts val="0"/>
              </a:spcBef>
              <a:spcAft>
                <a:spcPts val="0"/>
              </a:spcAft>
              <a:buFont typeface="Arial" panose="020B0604020202020204" pitchFamily="34" charset="0"/>
              <a:buChar char="•"/>
            </a:pPr>
            <a:endParaRPr lang="en-US" sz="1600" dirty="0">
              <a:solidFill>
                <a:schemeClr val="bg1">
                  <a:lumMod val="75000"/>
                </a:schemeClr>
              </a:solidFill>
              <a:effectLst/>
            </a:endParaRPr>
          </a:p>
          <a:p>
            <a:pPr marL="400050" lvl="1">
              <a:spcBef>
                <a:spcPts val="0"/>
              </a:spcBef>
              <a:spcAft>
                <a:spcPts val="0"/>
              </a:spcAft>
              <a:buFont typeface="Arial" panose="020B0604020202020204" pitchFamily="34" charset="0"/>
              <a:buChar char="•"/>
            </a:pPr>
            <a:endParaRPr lang="en-US" sz="1600" dirty="0">
              <a:solidFill>
                <a:schemeClr val="bg1">
                  <a:lumMod val="75000"/>
                </a:schemeClr>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rPr>
              <a:t>General Discussion Items</a:t>
            </a:r>
            <a:endParaRPr lang="en-US" sz="1600" dirty="0">
              <a:solidFill>
                <a:schemeClr val="tx1"/>
              </a:solidFill>
              <a:effectLst/>
            </a:endParaRPr>
          </a:p>
          <a:p>
            <a:pPr marL="800100" lvl="2">
              <a:spcBef>
                <a:spcPts val="0"/>
              </a:spcBef>
              <a:spcAft>
                <a:spcPts val="0"/>
              </a:spcAft>
              <a:buFont typeface="Arial" panose="020B0604020202020204" pitchFamily="34" charset="0"/>
              <a:buChar char="•"/>
            </a:pPr>
            <a:r>
              <a:rPr lang="en-US" altLang="en-US" sz="1600" kern="0" dirty="0">
                <a:solidFill>
                  <a:schemeClr val="tx1"/>
                </a:solidFill>
              </a:rPr>
              <a:t> </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endParaRPr lang="en-US" altLang="en-US" sz="1800" b="1" dirty="0">
              <a:solidFill>
                <a:srgbClr val="00B0F0"/>
              </a:solidFill>
            </a:endParaRPr>
          </a:p>
          <a:p>
            <a:pPr marL="685800" lvl="1">
              <a:spcBef>
                <a:spcPts val="0"/>
              </a:spcBef>
              <a:spcAft>
                <a:spcPts val="0"/>
              </a:spcAft>
              <a:buFont typeface="Arial" panose="020B0604020202020204" pitchFamily="34" charset="0"/>
              <a:buChar char="•"/>
            </a:pPr>
            <a:endParaRPr lang="en-US" altLang="en-US" sz="1800" b="1" dirty="0">
              <a:solidFill>
                <a:schemeClr val="tx1"/>
              </a:solidFill>
            </a:endParaRPr>
          </a:p>
          <a:p>
            <a:pPr marL="285750">
              <a:spcBef>
                <a:spcPts val="0"/>
              </a:spcBef>
              <a:spcAft>
                <a:spcPts val="0"/>
              </a:spcAft>
              <a:buFont typeface="Arial" panose="020B0604020202020204" pitchFamily="34" charset="0"/>
              <a:buChar char="•"/>
            </a:pPr>
            <a:endParaRPr lang="en-US" altLang="en-US" sz="2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a:t>
            </a:r>
            <a:r>
              <a:rPr lang="en-US" altLang="en-US" sz="2000" dirty="0">
                <a:solidFill>
                  <a:schemeClr val="tx1"/>
                </a:solidFill>
              </a:rPr>
              <a:t>July 2022 Plenary in Montreal, Canada, </a:t>
            </a:r>
            <a:r>
              <a:rPr lang="en-US" altLang="en-US" sz="2000" b="0" dirty="0">
                <a:solidFill>
                  <a:schemeClr val="tx1"/>
                </a:solidFill>
              </a:rPr>
              <a:t>poll results: </a:t>
            </a:r>
          </a:p>
          <a:p>
            <a:pPr marL="685800" lvl="1">
              <a:spcBef>
                <a:spcPts val="0"/>
              </a:spcBef>
              <a:spcAft>
                <a:spcPts val="0"/>
              </a:spcAft>
              <a:buFont typeface="Arial" panose="020B0604020202020204" pitchFamily="34" charset="0"/>
              <a:buChar char="•"/>
            </a:pPr>
            <a:r>
              <a:rPr lang="en-US" altLang="en-US" sz="1600" dirty="0">
                <a:solidFill>
                  <a:schemeClr val="tx1"/>
                </a:solidFill>
              </a:rPr>
              <a:t>#1 would you attend if in-person: 		yes:______	no: _______</a:t>
            </a:r>
          </a:p>
          <a:p>
            <a:pPr marL="685800" lvl="1">
              <a:spcBef>
                <a:spcPts val="0"/>
              </a:spcBef>
              <a:spcAft>
                <a:spcPts val="0"/>
              </a:spcAft>
              <a:buFont typeface="Arial" panose="020B0604020202020204" pitchFamily="34" charset="0"/>
              <a:buChar char="•"/>
            </a:pPr>
            <a:r>
              <a:rPr lang="en-US" altLang="en-US" sz="1600" b="0" dirty="0">
                <a:solidFill>
                  <a:schemeClr val="tx1"/>
                </a:solidFill>
              </a:rPr>
              <a:t>#2 if mixed-mode</a:t>
            </a:r>
            <a:r>
              <a:rPr lang="en-US" altLang="en-US" sz="1600" dirty="0">
                <a:solidFill>
                  <a:schemeClr val="tx1"/>
                </a:solidFill>
              </a:rPr>
              <a:t> how will you attend:	in-person: ____	remote: ___	would not attend: _____</a:t>
            </a:r>
            <a:endParaRPr lang="en-US" altLang="en-US" sz="1600" b="1" dirty="0">
              <a:solidFill>
                <a:srgbClr val="00B0F0"/>
              </a:solidFill>
            </a:endParaRPr>
          </a:p>
          <a:p>
            <a:pPr marL="685800" lvl="1">
              <a:spcBef>
                <a:spcPts val="0"/>
              </a:spcBef>
              <a:spcAft>
                <a:spcPts val="0"/>
              </a:spcAft>
              <a:buFont typeface="Arial" panose="020B0604020202020204" pitchFamily="34" charset="0"/>
              <a:buChar char="•"/>
            </a:pPr>
            <a:endParaRPr lang="en-US" altLang="en-US" sz="16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74351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54827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more than 45 days ago.</a:t>
            </a:r>
          </a:p>
          <a:p>
            <a:pPr lvl="1">
              <a:spcBef>
                <a:spcPts val="0"/>
              </a:spcBef>
              <a:buFont typeface="Arial" panose="020B0604020202020204" pitchFamily="34" charset="0"/>
              <a:buChar char="•"/>
            </a:pPr>
            <a:r>
              <a:rPr lang="en-US" sz="1400" dirty="0">
                <a:solidFill>
                  <a:schemeClr val="tx1"/>
                </a:solidFill>
              </a:rPr>
              <a:t>* NVs will become voters upon attending any meeting in this plenary.</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42096634"/>
              </p:ext>
            </p:extLst>
          </p:nvPr>
        </p:nvGraphicFramePr>
        <p:xfrm>
          <a:off x="7924800" y="4740680"/>
          <a:ext cx="2390775" cy="498475"/>
        </p:xfrm>
        <a:graphic>
          <a:graphicData uri="http://schemas.openxmlformats.org/presentationml/2006/ole">
            <mc:AlternateContent xmlns:mc="http://schemas.openxmlformats.org/markup-compatibility/2006">
              <mc:Choice xmlns:v="urn:schemas-microsoft-com:vml" Requires="v">
                <p:oleObj spid="_x0000_s3422"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4800" y="4740680"/>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2571297660"/>
              </p:ext>
            </p:extLst>
          </p:nvPr>
        </p:nvGraphicFramePr>
        <p:xfrm>
          <a:off x="9601200" y="4141795"/>
          <a:ext cx="990600" cy="835820"/>
        </p:xfrm>
        <a:graphic>
          <a:graphicData uri="http://schemas.openxmlformats.org/presentationml/2006/ole">
            <mc:AlternateContent xmlns:mc="http://schemas.openxmlformats.org/markup-compatibility/2006">
              <mc:Choice xmlns:v="urn:schemas-microsoft-com:vml" Requires="v">
                <p:oleObj spid="_x0000_s3423"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601200" y="4141795"/>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200" dirty="0"/>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600" dirty="0">
                <a:solidFill>
                  <a:schemeClr val="tx1"/>
                </a:solidFill>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6"/>
              </a:rPr>
              <a:t>–</a:t>
            </a:r>
            <a:r>
              <a:rPr lang="en-US" sz="1800" dirty="0">
                <a:solidFill>
                  <a:schemeClr val="tx1"/>
                </a:solidFill>
              </a:rPr>
              <a:t> ECC </a:t>
            </a:r>
            <a:r>
              <a:rPr lang="en-US" sz="1800" dirty="0">
                <a:solidFill>
                  <a:schemeClr val="tx1"/>
                </a:solidFill>
                <a:hlinkClick r:id="rId6"/>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a:t>
            </a:r>
            <a:r>
              <a:rPr lang="en-US" sz="1600" b="0" i="0">
                <a:solidFill>
                  <a:srgbClr val="222222"/>
                </a:solidFill>
                <a:effectLst/>
              </a:rPr>
              <a:t>in the 5945-6425 MHz frequency band using a dynamic spectrum usage coordination</a:t>
            </a:r>
            <a:r>
              <a:rPr lang="en-US" sz="1600">
                <a:solidFill>
                  <a:schemeClr val="tx1"/>
                </a:solidFill>
              </a:rPr>
              <a:t> </a:t>
            </a:r>
          </a:p>
          <a:p>
            <a:pPr marL="800100" lvl="2">
              <a:spcBef>
                <a:spcPts val="0"/>
              </a:spcBef>
              <a:spcAft>
                <a:spcPts val="0"/>
              </a:spcAft>
              <a:buFont typeface="Arial" panose="020B0604020202020204" pitchFamily="34" charset="0"/>
              <a:buChar char="•"/>
            </a:pPr>
            <a:r>
              <a:rPr lang="en-US">
                <a:solidFill>
                  <a:schemeClr val="tx1"/>
                </a:solidFill>
              </a:rPr>
              <a:t> </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58521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https://mentor.ieee.org/802.18/dcn/22/18-22-0010-00-0000-apac-update-march-2022.pptx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marL="457200" lvl="1" indent="0"/>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Anything else to share today for other regions? </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62358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894705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Are the .11 ITU ad hoc 2 contributions for WP5A ready for .18? </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r>
              <a:rPr lang="en-US" sz="1800" b="0" dirty="0">
                <a:effectLst/>
                <a:latin typeface="Times New Roman" panose="02020603050405020304" pitchFamily="18" charset="0"/>
                <a:ea typeface="Calibri" panose="020F0502020204030204" pitchFamily="34" charset="0"/>
              </a:rPr>
              <a:t>Anything else to share today? </a:t>
            </a: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482958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0460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16dec: </a:t>
            </a:r>
            <a:r>
              <a:rPr lang="en-GB" sz="1200" b="1" dirty="0">
                <a:solidFill>
                  <a:schemeClr val="tx1"/>
                </a:solidFill>
                <a:ea typeface="Calibri" panose="020F0502020204030204" pitchFamily="34" charset="0"/>
              </a:rPr>
              <a:t>A </a:t>
            </a:r>
            <a:r>
              <a:rPr lang="en-GB" sz="12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3350677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972800" cy="5382854"/>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3824739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remember to sign into IMAT.</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24mar22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15:______________________53et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8-13 May 2022, Warsaw, Poland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in July 2022, looking like in Montreal, Canada</a:t>
            </a: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10-17mar22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a:t>
            </a:r>
          </a:p>
          <a:p>
            <a:pPr>
              <a:buFont typeface="Arial" panose="020B0604020202020204" pitchFamily="34" charset="0"/>
              <a:buChar char="•"/>
            </a:pPr>
            <a:endParaRPr lang="en-US" sz="22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________ (__________)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___Y   /  ___N   /  ___A   / _____ (voters not present)	</a:t>
            </a:r>
          </a:p>
          <a:p>
            <a:pPr lvl="1"/>
            <a:r>
              <a:rPr lang="en-US" altLang="en-US" sz="1600" b="1" dirty="0">
                <a:solidFill>
                  <a:schemeClr val="tx1"/>
                </a:solidFill>
              </a:rPr>
              <a:t>Total # present at time of vote:  _____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Results:   ___________________ approved as Chair nominee to the LMSC (EC) for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4656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17mar22 – jump to next call agenda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session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bg1">
                    <a:lumMod val="75000"/>
                  </a:schemeClr>
                </a:solidFill>
              </a:rPr>
              <a:t>PeterE</a:t>
            </a:r>
            <a:r>
              <a:rPr lang="en-US" altLang="en-US" sz="1400" dirty="0">
                <a:solidFill>
                  <a:schemeClr val="bg1">
                    <a:lumMod val="75000"/>
                  </a:schemeClr>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r>
              <a:rPr lang="en-US" altLang="en-US" sz="1600" dirty="0">
                <a:solidFill>
                  <a:schemeClr val="tx1"/>
                </a:solidFill>
              </a:rPr>
              <a:t>Approve ongoing teleconferences and then officer elections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bg1">
                    <a:lumMod val="75000"/>
                  </a:schemeClr>
                </a:solidFill>
              </a:rPr>
              <a:t>APAC update  next week.</a:t>
            </a:r>
          </a:p>
          <a:p>
            <a:pPr lvl="1">
              <a:spcBef>
                <a:spcPts val="0"/>
              </a:spcBef>
              <a:buFont typeface="Arial" panose="020B0604020202020204" pitchFamily="34" charset="0"/>
              <a:buChar char="•"/>
            </a:pPr>
            <a:r>
              <a:rPr lang="en-US" altLang="en-US" sz="1400" dirty="0">
                <a:solidFill>
                  <a:schemeClr val="tx1"/>
                </a:solidFill>
              </a:rPr>
              <a:t>Japan Consultation,  if time permits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Mike L.</a:t>
            </a:r>
          </a:p>
          <a:p>
            <a:pPr>
              <a:spcBef>
                <a:spcPts val="0"/>
              </a:spcBef>
            </a:pPr>
            <a:r>
              <a:rPr lang="en-US" altLang="en-US" sz="1800" b="0" dirty="0">
                <a:solidFill>
                  <a:schemeClr val="bg1">
                    <a:lumMod val="75000"/>
                  </a:schemeClr>
                </a:solidFill>
              </a:rPr>
              <a:t>		Seconded by:  Stuart K.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https://mentor.ieee.org/802.18/dcn/22/18-22-0007-02-0000-minutes-electronic-wireles-interim-20-27jan22-rr-tag-pty.docx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09-Feb-2022 08:24:52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Stephen P.</a:t>
            </a:r>
          </a:p>
          <a:p>
            <a:pPr marL="0" indent="0">
              <a:spcBef>
                <a:spcPts val="0"/>
              </a:spcBef>
            </a:pPr>
            <a:r>
              <a:rPr lang="en-US" altLang="en-US" sz="1800" b="0" dirty="0">
                <a:solidFill>
                  <a:schemeClr val="bg1">
                    <a:lumMod val="75000"/>
                  </a:schemeClr>
                </a:solidFill>
              </a:rPr>
              <a:t>	Seconded by:  Edward A.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64794</TotalTime>
  <Words>13471</Words>
  <Application>Microsoft Office PowerPoint</Application>
  <PresentationFormat>Widescreen</PresentationFormat>
  <Paragraphs>1443</Paragraphs>
  <Slides>54</Slides>
  <Notes>34</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54</vt:i4>
      </vt:variant>
    </vt:vector>
  </HeadingPairs>
  <TitlesOfParts>
    <vt:vector size="72" baseType="lpstr">
      <vt:lpstr>Arial</vt:lpstr>
      <vt:lpstr>Calibri</vt:lpstr>
      <vt:lpstr>Consolas</vt:lpstr>
      <vt:lpstr>Helvetica</vt:lpstr>
      <vt:lpstr>inherit</vt:lpstr>
      <vt:lpstr>Mina</vt:lpstr>
      <vt:lpstr>Monotype Sorts</vt:lpstr>
      <vt:lpstr>open_sanssemibold</vt:lpstr>
      <vt:lpstr>Symbol</vt:lpstr>
      <vt:lpstr>tahoma</vt:lpstr>
      <vt:lpstr>tahoma</vt:lpstr>
      <vt:lpstr>Times New Roman</vt:lpstr>
      <vt:lpstr>Verdana</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Teleconferences</vt:lpstr>
      <vt:lpstr>Administrative–moving forward</vt:lpstr>
      <vt:lpstr>Administrative–moving forward</vt:lpstr>
      <vt:lpstr>Administrative–moving forward</vt:lpstr>
      <vt:lpstr>Administrative–elections in March</vt:lpstr>
      <vt:lpstr>Administrative–election for 802.18 Chair (2022-2024)</vt:lpstr>
      <vt:lpstr>Administrative–election for 802.18 Vice Chair (2022-2024)</vt:lpstr>
      <vt:lpstr>Administrative–election for 802.18 Vice Chair (2022-2024)</vt:lpstr>
      <vt:lpstr>EU items to share -1</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(17mar22) Agenda</vt:lpstr>
      <vt:lpstr>Administrative–moving forward</vt:lpstr>
      <vt:lpstr>EU items to share -1</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lpstr>Administrative–election for 802.18 Chair (2022-2024)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4058</cp:revision>
  <cp:lastPrinted>1601-01-01T00:00:00Z</cp:lastPrinted>
  <dcterms:created xsi:type="dcterms:W3CDTF">2016-03-03T14:54:45Z</dcterms:created>
  <dcterms:modified xsi:type="dcterms:W3CDTF">2022-03-10T15:13:44Z</dcterms:modified>
</cp:coreProperties>
</file>