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608" r:id="rId15"/>
    <p:sldId id="796" r:id="rId16"/>
    <p:sldId id="826" r:id="rId17"/>
    <p:sldId id="827" r:id="rId18"/>
    <p:sldId id="650" r:id="rId19"/>
    <p:sldId id="498" r:id="rId20"/>
    <p:sldId id="402" r:id="rId21"/>
    <p:sldId id="403" r:id="rId22"/>
    <p:sldId id="829" r:id="rId23"/>
    <p:sldId id="828" r:id="rId24"/>
    <p:sldId id="835" r:id="rId25"/>
    <p:sldId id="841" r:id="rId26"/>
    <p:sldId id="652" r:id="rId27"/>
    <p:sldId id="549" r:id="rId28"/>
    <p:sldId id="425" r:id="rId29"/>
    <p:sldId id="728" r:id="rId30"/>
    <p:sldId id="655" r:id="rId31"/>
    <p:sldId id="656" r:id="rId32"/>
    <p:sldId id="832" r:id="rId33"/>
    <p:sldId id="833" r:id="rId34"/>
    <p:sldId id="83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6144" autoAdjust="0"/>
  </p:normalViewPr>
  <p:slideViewPr>
    <p:cSldViewPr>
      <p:cViewPr varScale="1">
        <p:scale>
          <a:sx n="107" d="100"/>
          <a:sy n="107" d="100"/>
        </p:scale>
        <p:origin x="750" y="11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03feb22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802.18-22/0013r00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c.gc.ca/eic/site/smt-gst.nsf/eng/sf11746.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2/18-22-0011-00-0000-ofcom-thz-discussion-document-ieee802-response-docx.docx" TargetMode="External"/><Relationship Id="rId5" Type="http://schemas.openxmlformats.org/officeDocument/2006/relationships/hyperlink" Target="https://mentor.ieee.org/802.18/dcn/21/18-21-0134-00-0000-uk-ofcom-terahertz-spectrum-paper.docx" TargetMode="External"/><Relationship Id="rId4" Type="http://schemas.openxmlformats.org/officeDocument/2006/relationships/hyperlink" Target="https://mentor.ieee.org/802.18/dcn/22/18-22-0012-00-0000-proposed-revisions-to-the-canadian-table-of-frequency-allocations-2022-edition.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download/16868"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05-00-0000-minutes-13jan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03feb22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10"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solidFill>
                  <a:srgbClr val="00B0F0"/>
                </a:solidFill>
              </a:rPr>
              <a:t>Please send nominations or self nominations to the .18 Chair before </a:t>
            </a:r>
            <a:r>
              <a:rPr lang="en-US" sz="1800" b="1" i="1" u="sng" dirty="0">
                <a:solidFill>
                  <a:srgbClr val="00B0F0"/>
                </a:solidFill>
                <a:effectLst/>
                <a:latin typeface="Times New Roman" panose="02020603050405020304" pitchFamily="18" charset="0"/>
                <a:ea typeface="SimSun" panose="02010600030101010101" pitchFamily="2" charset="-122"/>
              </a:rPr>
              <a:t>Wednesday 02 March 2022 </a:t>
            </a:r>
            <a:r>
              <a:rPr lang="en-US" b="1" i="1" u="sng" dirty="0">
                <a:solidFill>
                  <a:srgbClr val="00B0F0"/>
                </a:solidFill>
              </a:rPr>
              <a:t>- end of day </a:t>
            </a:r>
            <a:r>
              <a:rPr lang="en-US" b="1" i="1" u="sng" dirty="0" err="1">
                <a:solidFill>
                  <a:srgbClr val="00B0F0"/>
                </a:solidFill>
              </a:rPr>
              <a:t>aoe</a:t>
            </a:r>
            <a:r>
              <a:rPr lang="en-US" b="1" i="1" u="sng" dirty="0">
                <a:solidFill>
                  <a:srgbClr val="00B0F0"/>
                </a:solidFill>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03feb22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27jan:</a:t>
            </a:r>
            <a:r>
              <a:rPr lang="en-US" sz="1600" dirty="0">
                <a:solidFill>
                  <a:schemeClr val="tx1"/>
                </a:solidFill>
                <a:effectLst/>
                <a:ea typeface="Calibri" panose="020F0502020204030204" pitchFamily="34" charset="0"/>
                <a:cs typeface="Times New Roman" panose="02020603050405020304" pitchFamily="18" charset="0"/>
              </a:rPr>
              <a:t> 2 more calls this week on 5 &amp; 6 GHz and making good progress, going thought the clauses and cleaning up inconsistencies.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5GHz still discussing 5.8 GHz in the standard.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6GHz still discussing remaining technical items, in particular client-to-client operation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The co-existence report for 5.8GHz doing well.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New item:  funding for EC assessment for harmonized  standards is a concern,  is assessment required or volunteer?</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20jan:</a:t>
            </a:r>
            <a:r>
              <a:rPr lang="en-US" sz="1600" b="0" dirty="0">
                <a:solidFill>
                  <a:schemeClr val="tx1"/>
                </a:solidFill>
                <a:effectLst/>
                <a:ea typeface="Calibri" panose="020F0502020204030204" pitchFamily="34" charset="0"/>
                <a:cs typeface="Times New Roman" panose="02020603050405020304" pitchFamily="18" charset="0"/>
              </a:rPr>
              <a:t> 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400" b="0" dirty="0">
              <a:solidFill>
                <a:schemeClr val="tx1"/>
              </a:solidFill>
              <a:effectLst/>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#60,  14-16feb22</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r>
              <a:rPr lang="en-US" sz="1800" b="1" dirty="0">
                <a:solidFill>
                  <a:schemeClr val="tx1"/>
                </a:solidFill>
                <a:ea typeface="Calibri" panose="020F0502020204030204" pitchFamily="34" charset="0"/>
                <a:cs typeface="Times New Roman" panose="02020603050405020304" pitchFamily="18" charset="0"/>
              </a:rPr>
              <a:t>20jan:</a:t>
            </a:r>
            <a:r>
              <a:rPr lang="en-US" sz="1800" dirty="0">
                <a:solidFill>
                  <a:schemeClr val="tx1"/>
                </a:solidFill>
                <a:ea typeface="Calibri" panose="020F0502020204030204" pitchFamily="34" charset="0"/>
                <a:cs typeface="Times New Roman" panose="02020603050405020304" pitchFamily="18" charset="0"/>
              </a:rPr>
              <a:t> 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a:t>
            </a:r>
            <a:r>
              <a:rPr lang="en-US" altLang="en-US" sz="1800" b="0" dirty="0"/>
              <a:t>	</a:t>
            </a:r>
            <a:r>
              <a:rPr lang="en-US" altLang="en-US" sz="1800" dirty="0"/>
              <a:t>next call #15, 03-04mar22, web-meeting</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a:t>
            </a:r>
            <a:r>
              <a:rPr lang="en-US" sz="1400" b="0" strike="sngStrike" dirty="0">
                <a:solidFill>
                  <a:schemeClr val="tx1"/>
                </a:solidFill>
              </a:rPr>
              <a:t>or hybrid/ECO</a:t>
            </a:r>
            <a:endParaRPr lang="en-US" sz="1800" b="0" strike="sngStrike" dirty="0">
              <a:solidFill>
                <a:schemeClr val="tx1"/>
              </a:solidFill>
            </a:endParaRPr>
          </a:p>
          <a:p>
            <a:pPr lvl="1">
              <a:spcBef>
                <a:spcPts val="0"/>
              </a:spcBef>
              <a:spcAft>
                <a:spcPts val="0"/>
              </a:spcAft>
              <a:buFont typeface="Arial" panose="020B0604020202020204" pitchFamily="34" charset="0"/>
              <a:buChar char="•"/>
            </a:pPr>
            <a:r>
              <a:rPr lang="en-US" sz="1800" dirty="0">
                <a:solidFill>
                  <a:schemeClr val="tx1"/>
                </a:solidFill>
              </a:rPr>
              <a:t> </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dirty="0">
                <a:ea typeface="Times New Roman" panose="02020603050405020304" pitchFamily="18" charset="0"/>
              </a:rPr>
              <a:t> </a:t>
            </a:r>
            <a:r>
              <a:rPr lang="en-US" sz="1600" b="1" dirty="0">
                <a:effectLst/>
                <a:ea typeface="Times New Roman" panose="02020603050405020304" pitchFamily="18" charset="0"/>
              </a:rPr>
              <a:t>20jan: </a:t>
            </a: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Plan: finalize draft regulation (update of ECC Decision (06)04) and a CEPT Report for May/June WGFM meeting.</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Next meeting 4. February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Main points in draft regulation:</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Fixed outdoor usage in the band 6GHz to 8.5GHz for some application</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Indoor higher power of -31.3dBm/MHz in the band 6GHz to 8.5GHz mainly for location tracking and sensing application </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Vehicular usage in cars with -41.3dBm/MHz </a:t>
            </a:r>
            <a:endParaRPr lang="en-US" sz="12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Link: </a:t>
            </a:r>
            <a:r>
              <a:rPr lang="en-US" sz="1400" u="sng" dirty="0">
                <a:solidFill>
                  <a:srgbClr val="0000FF"/>
                </a:solidFill>
                <a:effectLst/>
                <a:ea typeface="Times New Roman" panose="02020603050405020304" pitchFamily="18" charset="0"/>
                <a:hlinkClick r:id="rId6"/>
              </a:rPr>
              <a:t>https://cept.org/ecc/groups/ecc/wg-fm/srdmg/cg-uwb/client/introduction/</a:t>
            </a:r>
            <a:r>
              <a:rPr lang="en-US" sz="1400" dirty="0">
                <a:effectLst/>
                <a:ea typeface="Times New Roman" panose="02020603050405020304" pitchFamily="18" charset="0"/>
              </a:rPr>
              <a:t>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Further planning:</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regulation on CEPT level until end 2022</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EU harmonized regulation end 2022/beginning 2023</a:t>
            </a:r>
            <a:endParaRPr lang="en-US" sz="12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buFont typeface="Arial" panose="020B0604020202020204" pitchFamily="34" charset="0"/>
              <a:buChar char="•"/>
            </a:pPr>
            <a:r>
              <a:rPr lang="en-US" sz="1800" i="0" dirty="0">
                <a:solidFill>
                  <a:schemeClr val="tx1"/>
                </a:solidFill>
                <a:effectLst/>
              </a:rPr>
              <a:t>Canada ISED began a consultation on January 19 that asks public opinions on its proposed revision to the Table of Frequency Allocations following the outcome of the WRC-19 meeting and updated domestic requirements.  Comments due 21mar22</a:t>
            </a:r>
          </a:p>
          <a:p>
            <a:pPr lvl="1">
              <a:spcBef>
                <a:spcPts val="0"/>
              </a:spcBef>
              <a:buFont typeface="Arial" panose="020B0604020202020204" pitchFamily="34" charset="0"/>
              <a:buChar char="•"/>
            </a:pPr>
            <a:r>
              <a:rPr lang="en-US" sz="1600" b="0" i="0" dirty="0">
                <a:solidFill>
                  <a:schemeClr val="tx1"/>
                </a:solidFill>
                <a:effectLst/>
              </a:rPr>
              <a:t>You would refer to Section 6 for the followings that I believe are of interest to us:</a:t>
            </a:r>
          </a:p>
          <a:p>
            <a:pPr lvl="1">
              <a:spcBef>
                <a:spcPts val="0"/>
              </a:spcBef>
              <a:buFont typeface="Arial" panose="020B0604020202020204" pitchFamily="34" charset="0"/>
              <a:buChar char="•"/>
            </a:pPr>
            <a:r>
              <a:rPr lang="en-US" sz="1600" b="0" i="0" dirty="0">
                <a:solidFill>
                  <a:schemeClr val="tx1"/>
                </a:solidFill>
                <a:effectLst/>
              </a:rPr>
              <a:t>1)  Table 7 for a summary of proposed changes to 66~71 GHz</a:t>
            </a:r>
          </a:p>
          <a:p>
            <a:pPr lvl="1">
              <a:spcBef>
                <a:spcPts val="0"/>
              </a:spcBef>
              <a:buFont typeface="Arial" panose="020B0604020202020204" pitchFamily="34" charset="0"/>
              <a:buChar char="•"/>
            </a:pPr>
            <a:r>
              <a:rPr lang="en-US" sz="1600" b="0" i="0" dirty="0">
                <a:solidFill>
                  <a:schemeClr val="tx1"/>
                </a:solidFill>
                <a:effectLst/>
              </a:rPr>
              <a:t>2)  Table 14 for a summary of proposed changes to 275~3000 GHz</a:t>
            </a:r>
          </a:p>
          <a:p>
            <a:pPr lvl="1">
              <a:spcBef>
                <a:spcPts val="0"/>
              </a:spcBef>
              <a:buFont typeface="Arial" panose="020B0604020202020204" pitchFamily="34" charset="0"/>
              <a:buChar char="•"/>
            </a:pPr>
            <a:r>
              <a:rPr lang="en-US" sz="1600" b="0" i="0" dirty="0">
                <a:solidFill>
                  <a:schemeClr val="tx1"/>
                </a:solidFill>
                <a:effectLst/>
              </a:rPr>
              <a:t>3)  Tables 15 and 17 for a summary of proposed changes to 5091~5350 MHz</a:t>
            </a:r>
          </a:p>
          <a:p>
            <a:pPr lvl="1">
              <a:spcBef>
                <a:spcPts val="0"/>
              </a:spcBef>
              <a:buFont typeface="Arial" panose="020B0604020202020204" pitchFamily="34" charset="0"/>
              <a:buChar char="•"/>
            </a:pPr>
            <a:r>
              <a:rPr lang="en-US" sz="1600" b="0" i="0" dirty="0">
                <a:solidFill>
                  <a:schemeClr val="tx1"/>
                </a:solidFill>
                <a:effectLst/>
              </a:rPr>
              <a:t>4)  Tables 16 and 18 for a summary of proposed changes to 5470~5725 MHz</a:t>
            </a:r>
          </a:p>
          <a:p>
            <a:pPr lvl="1">
              <a:spcBef>
                <a:spcPts val="0"/>
              </a:spcBef>
              <a:buFont typeface="Arial" panose="020B0604020202020204" pitchFamily="34" charset="0"/>
              <a:buChar char="•"/>
            </a:pPr>
            <a:r>
              <a:rPr lang="en-US" sz="1600" b="0" i="0" dirty="0">
                <a:solidFill>
                  <a:schemeClr val="tx1"/>
                </a:solidFill>
                <a:effectLst/>
              </a:rPr>
              <a:t>For details, please refer to:  </a:t>
            </a:r>
            <a:r>
              <a:rPr lang="en-US" sz="1600" b="0" i="0" dirty="0">
                <a:solidFill>
                  <a:srgbClr val="1155CC"/>
                </a:solidFill>
                <a:effectLst/>
                <a:hlinkClick r:id="rId3"/>
              </a:rPr>
              <a:t>https://www.ic.gc.ca/eic/site/smt-gst.nsf/eng/sf11746.htm</a:t>
            </a:r>
            <a:endParaRPr lang="en-US" sz="1600" b="0" i="0" dirty="0">
              <a:solidFill>
                <a:srgbClr val="1155CC"/>
              </a:solidFill>
              <a:effectLst/>
            </a:endParaRPr>
          </a:p>
          <a:p>
            <a:pPr lvl="1">
              <a:spcBef>
                <a:spcPts val="0"/>
              </a:spcBef>
              <a:buFont typeface="Arial" panose="020B0604020202020204" pitchFamily="34" charset="0"/>
              <a:buChar char="•"/>
            </a:pPr>
            <a:r>
              <a:rPr lang="en-US" sz="1400" b="0" i="0" dirty="0">
                <a:solidFill>
                  <a:srgbClr val="0000FF"/>
                </a:solidFill>
                <a:effectLst/>
                <a:hlinkClick r:id="rId4"/>
              </a:rPr>
              <a:t>https://mentor.ieee.org/802.18/dcn/22/18-22-0012-00-0000-proposed-revisions-to-the-canadian-table-of-frequency-allocations-2022-edition.pdf</a:t>
            </a:r>
            <a:endParaRPr lang="en-US" sz="1400" b="0" i="0" dirty="0">
              <a:solidFill>
                <a:srgbClr val="0000FF"/>
              </a:solidFill>
              <a:effectLst/>
            </a:endParaRPr>
          </a:p>
          <a:p>
            <a:pPr lvl="1">
              <a:spcBef>
                <a:spcPts val="0"/>
              </a:spcBef>
              <a:buFont typeface="Arial" panose="020B0604020202020204" pitchFamily="34" charset="0"/>
              <a:buChar char="•"/>
            </a:pPr>
            <a:r>
              <a:rPr lang="en-US" sz="1600" dirty="0">
                <a:solidFill>
                  <a:schemeClr val="tx1"/>
                </a:solidFill>
              </a:rPr>
              <a:t>Any interest from anyone to put some comments together? </a:t>
            </a:r>
            <a:endParaRPr lang="en-US" sz="1600" b="0" i="0" dirty="0">
              <a:solidFill>
                <a:schemeClr val="tx1"/>
              </a:solidFill>
              <a:effectLst/>
            </a:endParaRPr>
          </a:p>
          <a:p>
            <a:pPr lvl="4">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5"/>
              </a:rPr>
              <a:t>https://mentor.ieee.org/802.18/dcn/21/18-21-0134-00-0000-uk-ofcom-terahertz-spectrum-paper.docx</a:t>
            </a:r>
            <a:r>
              <a:rPr lang="en-US" sz="1600" b="0" i="0" u="none" strike="noStrike" baseline="0" dirty="0">
                <a:solidFill>
                  <a:schemeClr val="tx1"/>
                </a:solidFill>
              </a:rPr>
              <a:t> </a:t>
            </a:r>
          </a:p>
          <a:p>
            <a:pPr lvl="1">
              <a:buFont typeface="Arial" panose="020B0604020202020204" pitchFamily="34" charset="0"/>
              <a:buChar char="•"/>
            </a:pPr>
            <a:r>
              <a:rPr lang="en-US" sz="1600" dirty="0">
                <a:solidFill>
                  <a:schemeClr val="tx1"/>
                </a:solidFill>
                <a:effectLst/>
                <a:latin typeface="Times New Roman" panose="02020603050405020304" pitchFamily="18" charset="0"/>
                <a:ea typeface="SimSun" panose="02010600030101010101" pitchFamily="2" charset="-122"/>
              </a:rPr>
              <a:t>.18 approved response:  </a:t>
            </a:r>
            <a:endParaRPr lang="en-US" sz="1600" dirty="0">
              <a:solidFill>
                <a:schemeClr val="tx1"/>
              </a:solidFill>
              <a:latin typeface="Times New Roman" panose="02020603050405020304" pitchFamily="18" charset="0"/>
              <a:ea typeface="SimSun" panose="02010600030101010101" pitchFamily="2" charset="-122"/>
            </a:endParaRPr>
          </a:p>
          <a:p>
            <a:pPr lvl="2">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hlinkClick r:id="rId6"/>
              </a:rPr>
              <a:t>https://mentor.ieee.org/802.18/dcn/22/18-22-0011-02-0000-ofcom-thz-discussion-document-ieee802-response-docx.docx</a:t>
            </a: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The LMSC(EC) did approve, though have one editorial clarity to do for </a:t>
            </a:r>
            <a:r>
              <a:rPr lang="en-US" sz="1600" dirty="0">
                <a:solidFill>
                  <a:schemeClr val="tx1"/>
                </a:solidFill>
                <a:ea typeface="Times New Roman" panose="02020603050405020304" pitchFamily="18" charset="0"/>
                <a:cs typeface="Times New Roman" panose="02020603050405020304" pitchFamily="18" charset="0"/>
              </a:rPr>
              <a:t>an</a:t>
            </a:r>
            <a:r>
              <a:rPr lang="en-US" sz="1600" b="0" dirty="0">
                <a:solidFill>
                  <a:schemeClr val="tx1"/>
                </a:solidFill>
                <a:ea typeface="Times New Roman" panose="02020603050405020304" pitchFamily="18" charset="0"/>
                <a:cs typeface="Times New Roman" panose="02020603050405020304" pitchFamily="18" charset="0"/>
              </a:rPr>
              <a:t> EC member.</a:t>
            </a: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a:t>
            </a:r>
            <a:endParaRPr lang="en-US" sz="1800" dirty="0">
              <a:solidFill>
                <a:srgbClr val="202124"/>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r>
              <a:rPr lang="en-US" sz="1800" b="0" dirty="0">
                <a:solidFill>
                  <a:schemeClr val="bg1">
                    <a:lumMod val="75000"/>
                  </a:schemeClr>
                </a:solidFill>
                <a:effectLst/>
                <a:latin typeface="Times New Roman" panose="02020603050405020304" pitchFamily="18" charset="0"/>
                <a:ea typeface="Calibri" panose="020F0502020204030204" pitchFamily="34" charset="0"/>
              </a:rPr>
              <a:t>none heard</a:t>
            </a:r>
            <a:endParaRPr lang="en-US" b="1" dirty="0">
              <a:solidFill>
                <a:schemeClr val="bg1">
                  <a:lumMod val="75000"/>
                </a:schemeClr>
              </a:solidFill>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03feb22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59002"/>
            <a:ext cx="11032375" cy="5516412"/>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27jan:</a:t>
            </a:r>
            <a:r>
              <a:rPr lang="en-GB" sz="1600" dirty="0">
                <a:solidFill>
                  <a:schemeClr val="tx1"/>
                </a:solidFill>
                <a:ea typeface="Calibri" panose="020F0502020204030204" pitchFamily="34" charset="0"/>
              </a:rPr>
              <a:t> Has gone through interference reporting and resolution from CBRS for the history and how it has worked.  What came up is a 5min Data Base vs daily Data Base.</a:t>
            </a:r>
          </a:p>
          <a:p>
            <a:pPr marL="1323975" lvl="3">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This paper shows good data and is available on the site above or at: </a:t>
            </a:r>
          </a:p>
          <a:p>
            <a:pPr marL="1323975" lvl="3">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hlinkClick r:id="rId6"/>
              </a:rPr>
              <a:t>https://groups.wirelessinnovation.org/wg/6GHz-MSG-WS1/document/download/16868</a:t>
            </a:r>
            <a:r>
              <a:rPr lang="en-US" sz="1400" dirty="0">
                <a:solidFill>
                  <a:schemeClr val="tx1"/>
                </a:solidFill>
                <a:ea typeface="Calibri" panose="020F0502020204030204" pitchFamily="34" charset="0"/>
              </a:rPr>
              <a:t> </a:t>
            </a: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800" dirty="0">
                <a:solidFill>
                  <a:schemeClr val="tx1"/>
                </a:solidFill>
                <a:ea typeface="Calibri" panose="020F0502020204030204" pitchFamily="34" charset="0"/>
              </a:rPr>
              <a:t>16dec: </a:t>
            </a:r>
            <a:r>
              <a:rPr lang="en-GB" sz="1800" b="1" dirty="0">
                <a:solidFill>
                  <a:schemeClr val="tx1"/>
                </a:solidFill>
                <a:ea typeface="Calibri" panose="020F0502020204030204" pitchFamily="34" charset="0"/>
              </a:rPr>
              <a:t>A </a:t>
            </a:r>
            <a:r>
              <a:rPr lang="en-GB" sz="1800" dirty="0">
                <a:solidFill>
                  <a:schemeClr val="tx1"/>
                </a:solidFill>
                <a:ea typeface="Calibri" panose="020F0502020204030204" pitchFamily="34" charset="0"/>
              </a:rPr>
              <a:t>public notice is expected in January about work needed on improving the ULS data.  </a:t>
            </a: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Was touched on at the WCSC call this week, working on a comment collection from IEEE 802 membership.</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Tx/>
              <a:buFont typeface="Wingdings" panose="05000000000000000000" pitchFamily="2" charset="2"/>
              <a:buChar char=""/>
            </a:pPr>
            <a:r>
              <a:rPr lang="en-US" sz="1800" b="0" dirty="0">
                <a:solidFill>
                  <a:schemeClr val="tx1"/>
                </a:solidFill>
                <a:effectLst/>
                <a:latin typeface="Times New Roman" panose="02020603050405020304" pitchFamily="18" charset="0"/>
                <a:ea typeface="SimSun" panose="02010600030101010101" pitchFamily="2" charset="-122"/>
              </a:rPr>
              <a:t>chair - email to SEC/</a:t>
            </a:r>
            <a:r>
              <a:rPr lang="en-US" sz="1800" b="0" dirty="0" err="1">
                <a:solidFill>
                  <a:schemeClr val="tx1"/>
                </a:solidFill>
                <a:effectLst/>
                <a:latin typeface="Times New Roman" panose="02020603050405020304" pitchFamily="18" charset="0"/>
                <a:ea typeface="SimSun" panose="02010600030101010101" pitchFamily="2" charset="-122"/>
              </a:rPr>
              <a:t>AndrewM</a:t>
            </a:r>
            <a:r>
              <a:rPr lang="en-US" sz="1800" b="0" dirty="0">
                <a:solidFill>
                  <a:schemeClr val="tx1"/>
                </a:solidFill>
                <a:effectLst/>
                <a:latin typeface="Times New Roman" panose="02020603050405020304" pitchFamily="18" charset="0"/>
                <a:ea typeface="SimSun" panose="02010600030101010101" pitchFamily="2" charset="-122"/>
              </a:rPr>
              <a:t> on the long-term meeting plans request for input, from a .18 perspective. </a:t>
            </a:r>
          </a:p>
          <a:p>
            <a:pPr marL="285750" indent="-285750">
              <a:buClrTx/>
              <a:buFont typeface="Wingdings" panose="05000000000000000000" pitchFamily="2" charset="2"/>
              <a:buChar char=""/>
            </a:pPr>
            <a:r>
              <a:rPr lang="en-US" altLang="en-US" sz="1800" b="0" dirty="0">
                <a:solidFill>
                  <a:schemeClr val="tx1"/>
                </a:solidFill>
              </a:rPr>
              <a:t>chair – at 02feb22  WCSC, ask about what time zone if May Wireless Interim is electronic?</a:t>
            </a:r>
            <a:endParaRPr lang="en-US" altLang="en-US" sz="1400" b="0" dirty="0">
              <a:solidFill>
                <a:schemeClr val="tx1"/>
              </a:solidFill>
            </a:endParaRP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all/anyone – nominations/self nominations  for .18 march chair/vice chairs elections to .18 chair by 02mar22</a:t>
            </a: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03feb22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03feb22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394"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95"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10feb22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15:__________________________32et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03feb22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03feb22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03feb22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03feb22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03feb22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03feb22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a:solidFill>
                  <a:schemeClr val="bg1">
                    <a:lumMod val="75000"/>
                  </a:schemeClr>
                </a:solidFill>
              </a:rPr>
              <a:t>Peter 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https://mentor.ieee.org/802.18/dcn/22/18-22-0005-00-0000-minutes-13jan22-rrtag-teleconference.docx</a:t>
            </a:r>
            <a:r>
              <a:rPr lang="en-GB" sz="1800" b="0" dirty="0">
                <a:ea typeface="SimSun" panose="02010600030101010101" pitchFamily="2" charset="-122"/>
              </a:rPr>
              <a:t>   </a:t>
            </a:r>
            <a:r>
              <a:rPr lang="en-US" sz="1800" b="0" i="0" dirty="0">
                <a:solidFill>
                  <a:srgbClr val="000000"/>
                </a:solidFill>
                <a:effectLst/>
              </a:rPr>
              <a:t>14-Jan-2022 20:34:01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a:t>
            </a:r>
          </a:p>
          <a:p>
            <a:pPr marL="0" indent="0">
              <a:spcBef>
                <a:spcPts val="0"/>
              </a:spcBef>
            </a:pPr>
            <a:r>
              <a:rPr lang="en-US" altLang="en-US" sz="1800" b="0" dirty="0">
                <a:solidFill>
                  <a:schemeClr val="bg1">
                    <a:lumMod val="75000"/>
                  </a:schemeClr>
                </a:solidFill>
              </a:rPr>
              <a:t>	Seconded by:  Vijay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03feb22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trike="sngStrike" dirty="0">
                <a:solidFill>
                  <a:schemeClr val="bg1">
                    <a:lumMod val="75000"/>
                  </a:schemeClr>
                </a:solidFill>
              </a:rPr>
              <a:t>$400 until Friday, January 28, 2022 (fully refundable. </a:t>
            </a:r>
            <a:r>
              <a:rPr lang="en-US" sz="1800" strike="sngStrike"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strike="sngStrike"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a:t>
            </a:r>
            <a:r>
              <a:rPr lang="en-US" b="1" dirty="0">
                <a:solidFill>
                  <a:schemeClr val="tx1"/>
                </a:solidFill>
              </a:rPr>
              <a:t>600 until Friday, February 25, 2022 (refundable w/cancellation fee. </a:t>
            </a:r>
            <a:r>
              <a:rPr lang="en-US" sz="1800" b="1" dirty="0">
                <a:solidFill>
                  <a:schemeClr val="tx1"/>
                </a:solidFill>
                <a:effectLst/>
                <a:latin typeface="Times New Roman" panose="02020603050405020304" pitchFamily="18" charset="0"/>
                <a:ea typeface="Calibri" panose="020F0502020204030204" pitchFamily="34" charset="0"/>
              </a:rPr>
              <a:t>January 28th to February 25</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sz="1800" b="1" dirty="0">
                <a:solidFill>
                  <a:schemeClr val="tx1"/>
                </a:solidFill>
                <a:effectLst/>
                <a:latin typeface="Times New Roman" panose="02020603050405020304" pitchFamily="18" charset="0"/>
                <a:ea typeface="Calibri" panose="020F0502020204030204" pitchFamily="34" charset="0"/>
              </a:rPr>
              <a:t>)</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May 2022 Wireless Interim in Warsaw, Poland, the WCSC voted yesterday (02feb22) to head in the direction of mixed-mode.  More details will be worked on at the 02mar22 WCSC call.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03feb22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64063</TotalTime>
  <Words>8714</Words>
  <Application>Microsoft Office PowerPoint</Application>
  <PresentationFormat>Widescreen</PresentationFormat>
  <Paragraphs>902</Paragraphs>
  <Slides>34</Slides>
  <Notes>16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49" baseType="lpstr">
      <vt:lpstr>Arial</vt:lpstr>
      <vt:lpstr>Calibri</vt:lpstr>
      <vt:lpstr>Consolas</vt:lpstr>
      <vt:lpstr>Helvetica</vt:lpstr>
      <vt:lpstr>inherit</vt:lpstr>
      <vt:lpstr>Mina</vt:lpstr>
      <vt:lpstr>Monotype Sorts</vt:lpstr>
      <vt:lpstr>open_sanssemibold</vt:lpstr>
      <vt:lpstr>Symbol</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4045</cp:revision>
  <cp:lastPrinted>1601-01-01T00:00:00Z</cp:lastPrinted>
  <dcterms:created xsi:type="dcterms:W3CDTF">2016-03-03T14:54:45Z</dcterms:created>
  <dcterms:modified xsi:type="dcterms:W3CDTF">2022-02-03T15:06:30Z</dcterms:modified>
</cp:coreProperties>
</file>