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4"/>
  </p:notesMasterIdLst>
  <p:handoutMasterIdLst>
    <p:handoutMasterId r:id="rId55"/>
  </p:handoutMasterIdLst>
  <p:sldIdLst>
    <p:sldId id="256" r:id="rId2"/>
    <p:sldId id="791" r:id="rId3"/>
    <p:sldId id="341" r:id="rId4"/>
    <p:sldId id="329" r:id="rId5"/>
    <p:sldId id="604" r:id="rId6"/>
    <p:sldId id="624" r:id="rId7"/>
    <p:sldId id="605" r:id="rId8"/>
    <p:sldId id="776" r:id="rId9"/>
    <p:sldId id="596" r:id="rId10"/>
    <p:sldId id="842" r:id="rId11"/>
    <p:sldId id="836" r:id="rId12"/>
    <p:sldId id="825" r:id="rId13"/>
    <p:sldId id="829" r:id="rId14"/>
    <p:sldId id="798" r:id="rId15"/>
    <p:sldId id="606" r:id="rId16"/>
    <p:sldId id="818" r:id="rId17"/>
    <p:sldId id="608" r:id="rId18"/>
    <p:sldId id="796" r:id="rId19"/>
    <p:sldId id="742" r:id="rId20"/>
    <p:sldId id="743" r:id="rId21"/>
    <p:sldId id="702" r:id="rId22"/>
    <p:sldId id="535" r:id="rId23"/>
    <p:sldId id="690" r:id="rId24"/>
    <p:sldId id="843" r:id="rId25"/>
    <p:sldId id="830" r:id="rId26"/>
    <p:sldId id="840" r:id="rId27"/>
    <p:sldId id="822" r:id="rId28"/>
    <p:sldId id="823" r:id="rId29"/>
    <p:sldId id="811" r:id="rId30"/>
    <p:sldId id="844" r:id="rId31"/>
    <p:sldId id="813" r:id="rId32"/>
    <p:sldId id="815" r:id="rId33"/>
    <p:sldId id="826" r:id="rId34"/>
    <p:sldId id="827" r:id="rId35"/>
    <p:sldId id="650" r:id="rId36"/>
    <p:sldId id="498" r:id="rId37"/>
    <p:sldId id="402" r:id="rId38"/>
    <p:sldId id="403" r:id="rId39"/>
    <p:sldId id="831" r:id="rId40"/>
    <p:sldId id="833" r:id="rId41"/>
    <p:sldId id="602" r:id="rId42"/>
    <p:sldId id="835" r:id="rId43"/>
    <p:sldId id="841" r:id="rId44"/>
    <p:sldId id="652" r:id="rId45"/>
    <p:sldId id="549" r:id="rId46"/>
    <p:sldId id="425" r:id="rId47"/>
    <p:sldId id="728" r:id="rId48"/>
    <p:sldId id="837" r:id="rId49"/>
    <p:sldId id="838" r:id="rId50"/>
    <p:sldId id="832" r:id="rId51"/>
    <p:sldId id="839" r:id="rId52"/>
    <p:sldId id="834" r:id="rId5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5964" autoAdjust="0"/>
  </p:normalViewPr>
  <p:slideViewPr>
    <p:cSldViewPr>
      <p:cViewPr varScale="1">
        <p:scale>
          <a:sx n="108" d="100"/>
          <a:sy n="108" d="100"/>
        </p:scale>
        <p:origin x="1038" y="10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09-Feb-22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47.xm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7.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21.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28.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47.xml"/><Relationship Id="rId2" Type="http://schemas.openxmlformats.org/officeDocument/2006/relationships/slide" Target="../slides/slide31.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4.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9628305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4799014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865460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 next call, meeting #59 15-18nov21 on-line</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Anything to share today? </a:t>
            </a:r>
          </a:p>
          <a:p>
            <a:pPr lvl="1">
              <a:spcBef>
                <a:spcPts val="0"/>
              </a:spcBef>
              <a:buFont typeface="Arial" panose="020B0604020202020204" pitchFamily="34" charset="0"/>
              <a:buChar char="•"/>
            </a:pPr>
            <a:r>
              <a:rPr lang="en-US" sz="1600" b="1" dirty="0">
                <a:solidFill>
                  <a:schemeClr val="tx1"/>
                </a:solidFill>
              </a:rPr>
              <a:t>15jul:  </a:t>
            </a:r>
            <a:r>
              <a:rPr lang="en-US" sz="1600" dirty="0">
                <a:solidFill>
                  <a:schemeClr val="tx1"/>
                </a:solidFill>
              </a:rPr>
              <a:t>Working on new SR doc to extend UWB to 12.4 GHz, (tbd), much broader, up to 4 GHz OBW (tbd).</a:t>
            </a: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9578901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noStrike" kern="1200" dirty="0">
                <a:solidFill>
                  <a:srgbClr val="000000"/>
                </a:solidFill>
                <a:effectLst/>
                <a:latin typeface="Times New Roman" pitchFamily="16" charset="0"/>
                <a:ea typeface="+mn-ea"/>
                <a:cs typeface="+mn-cs"/>
                <a:hlinkClick r:id="rId10"/>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2345647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4688283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9874698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9552432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5287384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89433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276861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598497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118354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sngStrike" kern="1200" dirty="0">
                <a:solidFill>
                  <a:srgbClr val="000000"/>
                </a:solidFill>
                <a:effectLst/>
                <a:latin typeface="Times New Roman" pitchFamily="16" charset="0"/>
                <a:ea typeface="+mn-ea"/>
                <a:cs typeface="+mn-cs"/>
                <a:hlinkClick r:id="rId10"/>
              </a:rPr>
              <a:t>FM 57 - WAS/RLAN above 5 GHz</a:t>
            </a:r>
            <a:endParaRPr lang="en-US" sz="1200" b="0" i="0" u="none" strike="sngStrike" kern="1200" dirty="0">
              <a:solidFill>
                <a:srgbClr val="000000"/>
              </a:solidFill>
              <a:effectLst/>
              <a:latin typeface="Times New Roman" pitchFamily="16" charset="0"/>
              <a:ea typeface="+mn-ea"/>
              <a:cs typeface="+mn-cs"/>
            </a:endParaRPr>
          </a:p>
          <a:p>
            <a:pPr fontAlgn="t"/>
            <a:r>
              <a:rPr lang="en-US" sz="1200" b="0" i="0" strike="sngStrike"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strike="sngStrike" kern="1200" dirty="0">
                <a:solidFill>
                  <a:srgbClr val="000000"/>
                </a:solidFill>
                <a:effectLst/>
                <a:latin typeface="Times New Roman" pitchFamily="16" charset="0"/>
                <a:ea typeface="+mn-ea"/>
                <a:cs typeface="+mn-cs"/>
              </a:rPr>
              <a:t>ECO contact  </a:t>
            </a:r>
            <a:r>
              <a:rPr lang="en-US" sz="1200" b="0" i="0" strike="sngStrike" kern="1200" dirty="0" err="1">
                <a:solidFill>
                  <a:srgbClr val="000000"/>
                </a:solidFill>
                <a:effectLst/>
                <a:latin typeface="Times New Roman" pitchFamily="16" charset="0"/>
                <a:ea typeface="+mn-ea"/>
                <a:cs typeface="+mn-cs"/>
              </a:rPr>
              <a:t>Doriana</a:t>
            </a:r>
            <a:r>
              <a:rPr lang="en-US" sz="1200" b="0" i="0" strike="sngStrike" kern="1200" dirty="0">
                <a:solidFill>
                  <a:srgbClr val="000000"/>
                </a:solidFill>
                <a:effectLst/>
                <a:latin typeface="Times New Roman" pitchFamily="16" charset="0"/>
                <a:ea typeface="+mn-ea"/>
                <a:cs typeface="+mn-cs"/>
              </a:rPr>
              <a:t> </a:t>
            </a:r>
            <a:r>
              <a:rPr lang="en-US" sz="1200" b="0" i="0" strike="sngStrike" kern="1200" dirty="0" err="1">
                <a:solidFill>
                  <a:srgbClr val="000000"/>
                </a:solidFill>
                <a:effectLst/>
                <a:latin typeface="Times New Roman" pitchFamily="16" charset="0"/>
                <a:ea typeface="+mn-ea"/>
                <a:cs typeface="+mn-cs"/>
              </a:rPr>
              <a:t>Guiducci</a:t>
            </a:r>
            <a:endParaRPr lang="en-US" sz="1200" b="0" i="0" strike="sngStrike"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729259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20-27jan22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20-27jan22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20-27jan22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802.18-22/0006r04</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mailto:amyles@cisco.com"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1.ieee802.org/category/technical-plenary/" TargetMode="External"/><Relationship Id="rId4" Type="http://schemas.openxmlformats.org/officeDocument/2006/relationships/hyperlink" Target="https://urldefense.com/v3/__https:/touchpoint.eventsair.com/ieee-802-wireless-interim-session-jan-2022__;!!F7jv3iA!nrBVgCSpfikQRI3YkHn54N92xnRzChCl3roGsrfxTk71DDFhWPhLLIq9WHi8ySM27w$"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cept.org/ecc/groups/ecc/wg-fm/srdmg/cg-uwb/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2/18-22-0001-00-0000-apac-update-january-2022.ppt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21/18-21-0134-00-0000-uk-ofcom-terahertz-spectrum-paper.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fcc.gov/document/facilitating-better-use-white-space-spectrum"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touchpoint.eventsair.com/ieee-802-wireless-interim-session-jan-202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1/18-21-0036-10-0000-frequency-table-template.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8/dcn/22/18-22-0009-00-0000-ieee-802-wireless-standards-table-of-frequency-ranges.xls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mailto:amyles@cisco.com"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cept.org/ecc/groups/ecc/wg-fm/srdmg/cg-uwb/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mcmc.gov.my/skmmgovmy/media/General/CA-No-1-of-2022_-signed_19012022.pdf"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mentor.ieee.org/802.18/dcn/22/18-22-0011-00-0000-ofcom-thz-discussion-document-ieee802-response-docx.docx" TargetMode="External"/><Relationship Id="rId5" Type="http://schemas.openxmlformats.org/officeDocument/2006/relationships/hyperlink" Target="https://mentor.ieee.org/802.18/dcn/21/18-21-0134-00-0000-uk-ofcom-terahertz-spectrum-paper.docx" TargetMode="External"/><Relationship Id="rId4" Type="http://schemas.openxmlformats.org/officeDocument/2006/relationships/hyperlink" Target="https://www.ic.gc.ca/eic/site/smt-gst.nsf/eng/sf11746.htm"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apetrick@ieee.org"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stuart@ok-brit.com"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22/18-22-0011-02-0000-ofcom-thz-discussion-document-ieee802-response.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hyperlink" Target="https://groups.wirelessinnovation.org/wg/6GHz-MSG-WS1/document/download/16868" TargetMode="Externa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cn/21/18-21-0036-10-0000-frequency-table-template.xls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8/dcn/22/18-22-0009-00-0000-ieee-802-wireless-standards-table-of-frequency-ranges.xls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hyperlink" Target="https://mentor.ieee.org/802.18/dcn/16/18-16-0038-20-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2.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cept.org/ecc/groups/ecc/wg-fm/srdmg/cg-wpt/" TargetMode="External"/><Relationship Id="rId13" Type="http://schemas.openxmlformats.org/officeDocument/2006/relationships/hyperlink" Target="https://cept.org/ecc/groups/ecc/wg-fm/fm-58/" TargetMode="External"/><Relationship Id="rId3" Type="http://schemas.openxmlformats.org/officeDocument/2006/relationships/hyperlink" Target="https://cept.org/ecc/groups/ecc/wg-fm/" TargetMode="External"/><Relationship Id="rId7" Type="http://schemas.openxmlformats.org/officeDocument/2006/relationships/hyperlink" Target="https://cept.org/ecc/groups/ecc/wg-fm/srdmg/cg-uwb/" TargetMode="External"/><Relationship Id="rId12" Type="http://schemas.openxmlformats.org/officeDocument/2006/relationships/hyperlink" Target="https://cept.org/ecc/groups/ecc/wg-fm/fm-56/" TargetMode="External"/><Relationship Id="rId2" Type="http://schemas.openxmlformats.org/officeDocument/2006/relationships/image" Target="../media/image5.png"/><Relationship Id="rId16" Type="http://schemas.openxmlformats.org/officeDocument/2006/relationships/hyperlink" Target="https://cept.org/ecc/groups/ecc/wg-fm/cg-fs/" TargetMode="External"/><Relationship Id="rId1" Type="http://schemas.openxmlformats.org/officeDocument/2006/relationships/slideLayout" Target="../slideLayouts/slideLayout2.xml"/><Relationship Id="rId6" Type="http://schemas.openxmlformats.org/officeDocument/2006/relationships/hyperlink" Target="https://cept.org/ecc/groups/ecc/wg-fm/srdmg/cg-nbn/" TargetMode="External"/><Relationship Id="rId11" Type="http://schemas.openxmlformats.org/officeDocument/2006/relationships/hyperlink" Target="https://cept.org/ecc/groups/ecc/wg-fm/fm-51/" TargetMode="External"/><Relationship Id="rId5" Type="http://schemas.openxmlformats.org/officeDocument/2006/relationships/hyperlink" Target="https://cept.org/ecc/groups/ecc/wg-fm/srdmg/" TargetMode="External"/><Relationship Id="rId15" Type="http://schemas.openxmlformats.org/officeDocument/2006/relationships/hyperlink" Target="https://cept.org/ecc/groups/ecc/wg-fm/fm-radio-amateur-fg/" TargetMode="External"/><Relationship Id="rId10" Type="http://schemas.openxmlformats.org/officeDocument/2006/relationships/hyperlink" Target="https://cept.org/ecc/groups/ecc/wg-fm/fm-44/" TargetMode="External"/><Relationship Id="rId4" Type="http://schemas.openxmlformats.org/officeDocument/2006/relationships/hyperlink" Target="https://cept.org/ecc/groups/ecc/wg-fm/efismg/" TargetMode="External"/><Relationship Id="rId9" Type="http://schemas.openxmlformats.org/officeDocument/2006/relationships/hyperlink" Target="https://cept.org/ecc/groups/ecc/wg-fm/fm-22/" TargetMode="External"/><Relationship Id="rId14" Type="http://schemas.openxmlformats.org/officeDocument/2006/relationships/hyperlink" Target="https://cept.org/ecc/groups/ecc/wg-fm/fm-59/"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cept.org/ecc/groups/ecc/wg-se/se-40/" TargetMode="External"/><Relationship Id="rId13" Type="http://schemas.openxmlformats.org/officeDocument/2006/relationships/image" Target="../media/image6.png"/><Relationship Id="rId3" Type="http://schemas.openxmlformats.org/officeDocument/2006/relationships/hyperlink" Target="https://cept.org/ecc/groups/ecc/wg-se/stg/" TargetMode="External"/><Relationship Id="rId7" Type="http://schemas.openxmlformats.org/officeDocument/2006/relationships/hyperlink" Target="https://cept.org/ecc/groups/ecc/wg-se/se-24/" TargetMode="External"/><Relationship Id="rId12" Type="http://schemas.openxmlformats.org/officeDocument/2006/relationships/hyperlink" Target="https://cept.org/ecc/groups/ecc/non-ecc/" TargetMode="External"/><Relationship Id="rId2" Type="http://schemas.openxmlformats.org/officeDocument/2006/relationships/hyperlink" Target="https://cept.org/ecc/groups/ecc/wg-se/" TargetMode="External"/><Relationship Id="rId1" Type="http://schemas.openxmlformats.org/officeDocument/2006/relationships/slideLayout" Target="../slideLayouts/slideLayout2.xml"/><Relationship Id="rId6" Type="http://schemas.openxmlformats.org/officeDocument/2006/relationships/hyperlink" Target="https://cept.org/ecc/groups/ecc/wg-se/se-21/" TargetMode="External"/><Relationship Id="rId11" Type="http://schemas.openxmlformats.org/officeDocument/2006/relationships/hyperlink" Target="https://cept.org/ecc/groups/ecc/wg-se/fg-on-weather-radars-at-54-ghz/" TargetMode="External"/><Relationship Id="rId5" Type="http://schemas.openxmlformats.org/officeDocument/2006/relationships/hyperlink" Target="https://cept.org/ecc/groups/ecc/wg-se/se-19/" TargetMode="External"/><Relationship Id="rId10" Type="http://schemas.openxmlformats.org/officeDocument/2006/relationships/hyperlink" Target="https://cept.org/ecc/groups/ecc/wg-se/fg-on-wind-turbines/" TargetMode="External"/><Relationship Id="rId4" Type="http://schemas.openxmlformats.org/officeDocument/2006/relationships/hyperlink" Target="https://cept.org/ecc/groups/ecc/wg-se/se-7/" TargetMode="External"/><Relationship Id="rId9" Type="http://schemas.openxmlformats.org/officeDocument/2006/relationships/hyperlink" Target="https://cept.org/ecc/groups/ecc/wg-se/se-45/"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cept.org/ecc/groups/ecc/ecc-pt1/" TargetMode="External"/><Relationship Id="rId13" Type="http://schemas.openxmlformats.org/officeDocument/2006/relationships/hyperlink" Target="https://cept.org/ecc/groups/ecc/cpg/cpg-ptd/" TargetMode="External"/><Relationship Id="rId18" Type="http://schemas.openxmlformats.org/officeDocument/2006/relationships/hyperlink" Target="https://cept.org/ecc/groups/ecc/wg-nan/nan2/" TargetMode="External"/><Relationship Id="rId3" Type="http://schemas.openxmlformats.org/officeDocument/2006/relationships/hyperlink" Target="https://cept.org/ecc/groups/ecc/" TargetMode="External"/><Relationship Id="rId21" Type="http://schemas.openxmlformats.org/officeDocument/2006/relationships/hyperlink" Target="https://cept.org/ecc/groups/ecc/wg-nan/nan-sfg/" TargetMode="External"/><Relationship Id="rId7" Type="http://schemas.openxmlformats.org/officeDocument/2006/relationships/hyperlink" Target="https://cept.org/ecc/groups/ecc/ecc-sg/ecc-us-ca/" TargetMode="External"/><Relationship Id="rId12" Type="http://schemas.openxmlformats.org/officeDocument/2006/relationships/hyperlink" Target="https://cept.org/ecc/groups/ecc/cpg/cpg-ptc/" TargetMode="External"/><Relationship Id="rId17" Type="http://schemas.openxmlformats.org/officeDocument/2006/relationships/hyperlink" Target="https://cept.org/ecc/groups/ecc/wg-nan/nan1/" TargetMode="External"/><Relationship Id="rId2" Type="http://schemas.openxmlformats.org/officeDocument/2006/relationships/hyperlink" Target="https://cept.org/ecc/groups/ecc/client/introduction/" TargetMode="External"/><Relationship Id="rId16" Type="http://schemas.openxmlformats.org/officeDocument/2006/relationships/hyperlink" Target="https://cept.org/ecc/groups/ecc/wg-nan/" TargetMode="External"/><Relationship Id="rId20" Type="http://schemas.openxmlformats.org/officeDocument/2006/relationships/hyperlink" Target="https://cept.org/ecc/groups/ecc/wg-nan/nan4/" TargetMode="External"/><Relationship Id="rId1" Type="http://schemas.openxmlformats.org/officeDocument/2006/relationships/slideLayout" Target="../slideLayouts/slideLayout2.xml"/><Relationship Id="rId6" Type="http://schemas.openxmlformats.org/officeDocument/2006/relationships/hyperlink" Target="https://cept.org/ecc/groups/ecc/ecc-sg/ecc-ec/" TargetMode="External"/><Relationship Id="rId11" Type="http://schemas.openxmlformats.org/officeDocument/2006/relationships/hyperlink" Target="https://cept.org/ecc/groups/ecc/cpg/cpg-ptb/" TargetMode="External"/><Relationship Id="rId5" Type="http://schemas.openxmlformats.org/officeDocument/2006/relationships/hyperlink" Target="https://cept.org/ecc/groups/ecc/ecc-sg/ecc-etsi/" TargetMode="External"/><Relationship Id="rId15" Type="http://schemas.openxmlformats.org/officeDocument/2006/relationships/hyperlink" Target="https://cept.org/ecc/groups/ecc/cpg/now4wrc23/" TargetMode="External"/><Relationship Id="rId10" Type="http://schemas.openxmlformats.org/officeDocument/2006/relationships/hyperlink" Target="https://cept.org/ecc/groups/ecc/cpg/cpg-pta/" TargetMode="External"/><Relationship Id="rId19" Type="http://schemas.openxmlformats.org/officeDocument/2006/relationships/hyperlink" Target="https://cept.org/ecc/groups/ecc/wg-nan/nan3/" TargetMode="External"/><Relationship Id="rId4" Type="http://schemas.openxmlformats.org/officeDocument/2006/relationships/hyperlink" Target="https://cept.org/ecc/groups/ecc/ecc-sg/" TargetMode="External"/><Relationship Id="rId9" Type="http://schemas.openxmlformats.org/officeDocument/2006/relationships/hyperlink" Target="https://cept.org/ecc/groups/ecc/cpg/" TargetMode="External"/><Relationship Id="rId14" Type="http://schemas.openxmlformats.org/officeDocument/2006/relationships/hyperlink" Target="https://cept.org/ecc/groups/ecc/cpg/coordination-team/"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ec.europa.eu/info/strategy/priorities-2019-2024/promoting-our-european-way-life_en" TargetMode="External"/><Relationship Id="rId3" Type="http://schemas.openxmlformats.org/officeDocument/2006/relationships/hyperlink" Target="https://ec.europa.eu/info/strategy/priorities-2019-2024_en" TargetMode="External"/><Relationship Id="rId7" Type="http://schemas.openxmlformats.org/officeDocument/2006/relationships/hyperlink" Target="https://ec.europa.eu/info/strategy/priorities-2019-2024/stronger-europe-world_en" TargetMode="External"/><Relationship Id="rId2" Type="http://schemas.openxmlformats.org/officeDocument/2006/relationships/hyperlink" Target="https://ec.europa.eu/info/index_en" TargetMode="External"/><Relationship Id="rId1" Type="http://schemas.openxmlformats.org/officeDocument/2006/relationships/slideLayout" Target="../slideLayouts/slideLayout2.xml"/><Relationship Id="rId6" Type="http://schemas.openxmlformats.org/officeDocument/2006/relationships/hyperlink" Target="https://ec.europa.eu/info/strategy/priorities-2019-2024/economy-works-people_en" TargetMode="External"/><Relationship Id="rId5" Type="http://schemas.openxmlformats.org/officeDocument/2006/relationships/hyperlink" Target="https://ec.europa.eu/info/strategy/priorities-2019-2024/europe-fit-digital-age_en" TargetMode="External"/><Relationship Id="rId4" Type="http://schemas.openxmlformats.org/officeDocument/2006/relationships/hyperlink" Target="https://ec.europa.eu/info/strategy/priorities-2019-2024/european-green-deal_en" TargetMode="External"/><Relationship Id="rId9" Type="http://schemas.openxmlformats.org/officeDocument/2006/relationships/hyperlink" Target="https://ec.europa.eu/info/strategy/priorities-2019-2024/new-push-european-democracy_en"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ec.europa.eu/info/strategy/eu-budget_en" TargetMode="External"/><Relationship Id="rId13" Type="http://schemas.openxmlformats.org/officeDocument/2006/relationships/hyperlink" Target="https://ec.europa.eu/info/strategy/strategic-planning/strategic-foresight_en" TargetMode="External"/><Relationship Id="rId18" Type="http://schemas.openxmlformats.org/officeDocument/2006/relationships/hyperlink" Target="https://ec.europa.eu/info/strategy/reporting/annual-activity-reports_en" TargetMode="External"/><Relationship Id="rId26" Type="http://schemas.openxmlformats.org/officeDocument/2006/relationships/hyperlink" Target="https://ec.europa.eu/info/strategy/priorities-2019-2024_en" TargetMode="External"/><Relationship Id="rId3" Type="http://schemas.openxmlformats.org/officeDocument/2006/relationships/hyperlink" Target="https://ec.europa.eu/info/strategy/decision-making-process/how-decisions-are-made_en" TargetMode="External"/><Relationship Id="rId21" Type="http://schemas.openxmlformats.org/officeDocument/2006/relationships/hyperlink" Target="https://ec.europa.eu/info/strategy/relations-non-eu-countries/types-relations-and-partnerships_en" TargetMode="External"/><Relationship Id="rId7" Type="http://schemas.openxmlformats.org/officeDocument/2006/relationships/hyperlink" Target="https://ec.europa.eu/info/law/track-law-making_en" TargetMode="External"/><Relationship Id="rId12" Type="http://schemas.openxmlformats.org/officeDocument/2006/relationships/hyperlink" Target="https://ec.europa.eu/info/about-european-commission/what-european-commission-does/delivering-political-priorities_en" TargetMode="External"/><Relationship Id="rId17" Type="http://schemas.openxmlformats.org/officeDocument/2006/relationships/hyperlink" Target="https://ec.europa.eu/info/strategy/reporting_en" TargetMode="External"/><Relationship Id="rId25" Type="http://schemas.openxmlformats.org/officeDocument/2006/relationships/hyperlink" Target="https://ec.europa.eu/info/strategy/international-strategies/sustainable-development-goals_en" TargetMode="External"/><Relationship Id="rId2" Type="http://schemas.openxmlformats.org/officeDocument/2006/relationships/hyperlink" Target="https://ec.europa.eu/info/strategy/decision-making-process_en" TargetMode="External"/><Relationship Id="rId16" Type="http://schemas.openxmlformats.org/officeDocument/2006/relationships/hyperlink" Target="https://ec.europa.eu/info/strategy/strategic-planning/management-plans_en" TargetMode="External"/><Relationship Id="rId20" Type="http://schemas.openxmlformats.org/officeDocument/2006/relationships/hyperlink" Target="https://ec.europa.eu/info/strategy/relations-non-eu-countries_en" TargetMode="External"/><Relationship Id="rId1" Type="http://schemas.openxmlformats.org/officeDocument/2006/relationships/slideLayout" Target="../slideLayouts/slideLayout2.xml"/><Relationship Id="rId6" Type="http://schemas.openxmlformats.org/officeDocument/2006/relationships/hyperlink" Target="https://ec.europa.eu/info/law/better-regulation/have-your-say" TargetMode="External"/><Relationship Id="rId11" Type="http://schemas.openxmlformats.org/officeDocument/2006/relationships/hyperlink" Target="https://ec.europa.eu/info/publications/commission-work-programme_en" TargetMode="External"/><Relationship Id="rId24" Type="http://schemas.openxmlformats.org/officeDocument/2006/relationships/hyperlink" Target="https://ec.europa.eu/info/strategy/international-strategies_en" TargetMode="External"/><Relationship Id="rId5" Type="http://schemas.openxmlformats.org/officeDocument/2006/relationships/hyperlink" Target="https://ec.europa.eu/info/strategy/contribute-decision-making_en" TargetMode="External"/><Relationship Id="rId15" Type="http://schemas.openxmlformats.org/officeDocument/2006/relationships/hyperlink" Target="https://ec.europa.eu/info/publications/strategic-plans-2020-2024_en" TargetMode="External"/><Relationship Id="rId23" Type="http://schemas.openxmlformats.org/officeDocument/2006/relationships/hyperlink" Target="https://ec.europa.eu/info/strategy/relations-non-eu-countries/relations-united-kingdom_en" TargetMode="External"/><Relationship Id="rId10" Type="http://schemas.openxmlformats.org/officeDocument/2006/relationships/hyperlink" Target="https://ec.europa.eu/info/strategy/strategic-planning/state-union-addresses_en" TargetMode="External"/><Relationship Id="rId19" Type="http://schemas.openxmlformats.org/officeDocument/2006/relationships/hyperlink" Target="https://ec.europa.eu/info/publications/annual-management-and-performance-reports_en" TargetMode="External"/><Relationship Id="rId4" Type="http://schemas.openxmlformats.org/officeDocument/2006/relationships/hyperlink" Target="https://ec.europa.eu/info/about-european-commission/organisational-structure/how-commission-organised/political-leadership/decision-making-during-weekly-meetings_en" TargetMode="External"/><Relationship Id="rId9" Type="http://schemas.openxmlformats.org/officeDocument/2006/relationships/hyperlink" Target="https://ec.europa.eu/info/strategy/strategic-planning_en" TargetMode="External"/><Relationship Id="rId14" Type="http://schemas.openxmlformats.org/officeDocument/2006/relationships/hyperlink" Target="https://ec.europa.eu/info/strategy/strategic-planning/joint-priorities-eu-institutions-2021-2024_en" TargetMode="External"/><Relationship Id="rId22" Type="http://schemas.openxmlformats.org/officeDocument/2006/relationships/hyperlink" Target="https://eeas.europa.eu/headquarters/headquarters-homepage/area/geo_en"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136-02-0000-minutes-electronic-plenary-11-18nov21-rr-tag-yvr.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20-27jan22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Wireless Interim Agenda</a:t>
            </a:r>
            <a:endParaRPr lang="en-GB" dirty="0"/>
          </a:p>
        </p:txBody>
      </p:sp>
      <p:sp>
        <p:nvSpPr>
          <p:cNvPr id="3074" name="Rectangle 2"/>
          <p:cNvSpPr>
            <a:spLocks noGrp="1" noChangeArrowheads="1"/>
          </p:cNvSpPr>
          <p:nvPr>
            <p:ph type="body" idx="1"/>
          </p:nvPr>
        </p:nvSpPr>
        <p:spPr>
          <a:xfrm>
            <a:off x="361676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20-27 January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201"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125200" cy="5667376"/>
          </a:xfrm>
        </p:spPr>
        <p:txBody>
          <a:bodyPr/>
          <a:lstStyle/>
          <a:p>
            <a:pPr>
              <a:spcBef>
                <a:spcPts val="0"/>
              </a:spcBef>
              <a:spcAft>
                <a:spcPts val="0"/>
              </a:spcAft>
              <a:buFont typeface="Arial" panose="020B0604020202020204" pitchFamily="34" charset="0"/>
              <a:buChar char="•"/>
            </a:pPr>
            <a:r>
              <a:rPr lang="en-US" altLang="en-US" sz="1800" dirty="0">
                <a:solidFill>
                  <a:schemeClr val="tx1"/>
                </a:solidFill>
              </a:rPr>
              <a:t>The ad hoc on how to do sessions long-term has some questions for 802 members</a:t>
            </a:r>
            <a:r>
              <a:rPr lang="en-US" altLang="en-US" sz="1800" b="0" dirty="0">
                <a:solidFill>
                  <a:schemeClr val="tx1"/>
                </a:solidFill>
              </a:rPr>
              <a:t>.  Will look+ to review in .18 more next week, </a:t>
            </a:r>
            <a:r>
              <a:rPr lang="en-US" altLang="en-US" sz="1800" dirty="0">
                <a:solidFill>
                  <a:schemeClr val="tx1"/>
                </a:solidFill>
              </a:rPr>
              <a:t>though the heads up for now: </a:t>
            </a:r>
          </a:p>
          <a:p>
            <a:pPr lvl="1" indent="-342900">
              <a:spcBef>
                <a:spcPts val="0"/>
              </a:spcBef>
              <a:spcAft>
                <a:spcPts val="0"/>
              </a:spcAft>
              <a:buFont typeface="Symbol" panose="05050102010706020507" pitchFamily="18" charset="2"/>
              <a:buChar char=""/>
            </a:pPr>
            <a:r>
              <a:rPr lang="en-US" sz="1600" b="1" dirty="0">
                <a:solidFill>
                  <a:srgbClr val="26282A"/>
                </a:solidFill>
                <a:effectLst/>
                <a:ea typeface="Times New Roman" panose="02020603050405020304" pitchFamily="18" charset="0"/>
              </a:rPr>
              <a:t>What aspects of remote operation have worked during COVID?</a:t>
            </a:r>
            <a:endParaRPr lang="en-US" sz="18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Highlight real examples</a:t>
            </a:r>
            <a:endParaRPr lang="en-US"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Identify why remote operation was successful in these cases</a:t>
            </a:r>
            <a:endParaRPr lang="en-US" dirty="0">
              <a:solidFill>
                <a:srgbClr val="26282A"/>
              </a:solidFill>
              <a:effectLst/>
              <a:ea typeface="Calibri" panose="020F0502020204030204" pitchFamily="34" charset="0"/>
            </a:endParaRPr>
          </a:p>
          <a:p>
            <a:pPr lvl="1" indent="-342900">
              <a:spcBef>
                <a:spcPts val="0"/>
              </a:spcBef>
              <a:spcAft>
                <a:spcPts val="0"/>
              </a:spcAft>
              <a:buFont typeface="Symbol" panose="05050102010706020507" pitchFamily="18" charset="2"/>
              <a:buChar char=""/>
            </a:pPr>
            <a:r>
              <a:rPr lang="en-US" sz="1600" b="1" dirty="0">
                <a:solidFill>
                  <a:srgbClr val="26282A"/>
                </a:solidFill>
                <a:effectLst/>
                <a:ea typeface="Times New Roman" panose="02020603050405020304" pitchFamily="18" charset="0"/>
              </a:rPr>
              <a:t>What aspects of remote operation have NOT worked during COVID?</a:t>
            </a:r>
            <a:endParaRPr lang="en-US" sz="16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Highlight real examples</a:t>
            </a:r>
            <a:endParaRPr lang="en-US"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Identify why remote operation was NOT successful in these cases</a:t>
            </a:r>
            <a:endParaRPr lang="en-US" dirty="0">
              <a:solidFill>
                <a:srgbClr val="26282A"/>
              </a:solidFill>
              <a:effectLst/>
              <a:ea typeface="Calibri" panose="020F0502020204030204" pitchFamily="34" charset="0"/>
            </a:endParaRPr>
          </a:p>
          <a:p>
            <a:pPr lvl="1" indent="-342900">
              <a:spcBef>
                <a:spcPts val="0"/>
              </a:spcBef>
              <a:spcAft>
                <a:spcPts val="0"/>
              </a:spcAft>
              <a:buFont typeface="Symbol" panose="05050102010706020507" pitchFamily="18" charset="2"/>
              <a:buChar char=""/>
            </a:pPr>
            <a:r>
              <a:rPr lang="en-US" sz="1600" b="1" dirty="0">
                <a:solidFill>
                  <a:srgbClr val="26282A"/>
                </a:solidFill>
                <a:effectLst/>
                <a:ea typeface="Times New Roman" panose="02020603050405020304" pitchFamily="18" charset="0"/>
              </a:rPr>
              <a:t>What could be done to turn any failures into successes?</a:t>
            </a:r>
            <a:endParaRPr lang="en-US" sz="16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Describe some real turnaround examples (if any)</a:t>
            </a:r>
            <a:endParaRPr lang="en-US"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 or hypothesize about how this could be done</a:t>
            </a:r>
          </a:p>
          <a:p>
            <a:pPr lvl="1">
              <a:spcBef>
                <a:spcPts val="0"/>
              </a:spcBef>
              <a:spcAft>
                <a:spcPts val="0"/>
              </a:spcAft>
              <a:buFont typeface="Courier New" panose="02070309020205020404" pitchFamily="49" charset="0"/>
              <a:buChar char="o"/>
            </a:pPr>
            <a:r>
              <a:rPr lang="en-AU" sz="1600" b="1" dirty="0">
                <a:effectLst/>
                <a:ea typeface="Times New Roman" panose="02020603050405020304" pitchFamily="18" charset="0"/>
                <a:cs typeface="Times New Roman" panose="02020603050405020304" pitchFamily="18" charset="0"/>
              </a:rPr>
              <a:t>For anyone with thoughts they might like to share, please pass on to Andrew Myles (in any form/</a:t>
            </a:r>
            <a:r>
              <a:rPr lang="en-AU" sz="1600" b="1" u="sng" dirty="0">
                <a:solidFill>
                  <a:srgbClr val="0000FF"/>
                </a:solidFill>
                <a:effectLst/>
                <a:ea typeface="Times New Roman" panose="02020603050405020304" pitchFamily="18" charset="0"/>
                <a:cs typeface="Times New Roman" panose="02020603050405020304" pitchFamily="18" charset="0"/>
                <a:hlinkClick r:id="rId3"/>
              </a:rPr>
              <a:t>amyles@cisco.com</a:t>
            </a:r>
            <a:r>
              <a:rPr lang="en-AU" sz="1600" b="1" u="sng" dirty="0">
                <a:solidFill>
                  <a:srgbClr val="0000FF"/>
                </a:solidFill>
                <a:effectLst/>
                <a:ea typeface="Times New Roman" panose="02020603050405020304" pitchFamily="18" charset="0"/>
                <a:cs typeface="Times New Roman" panose="02020603050405020304" pitchFamily="18" charset="0"/>
              </a:rPr>
              <a:t>.) </a:t>
            </a:r>
            <a:endParaRPr lang="en-US" sz="1600" b="1" dirty="0">
              <a:solidFill>
                <a:srgbClr val="26282A"/>
              </a:solidFill>
              <a:effectLst/>
              <a:ea typeface="Calibri" panose="020F0502020204030204" pitchFamily="34" charset="0"/>
            </a:endParaRPr>
          </a:p>
          <a:p>
            <a:pPr>
              <a:spcBef>
                <a:spcPts val="0"/>
              </a:spcBef>
              <a:spcAft>
                <a:spcPts val="0"/>
              </a:spcAft>
              <a:buFont typeface="Arial" panose="020B0604020202020204" pitchFamily="34" charset="0"/>
              <a:buChar char="•"/>
            </a:pPr>
            <a:endParaRPr lang="en-US" altLang="en-US" sz="180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was Friday 14Jan21 10:00et</a:t>
            </a:r>
          </a:p>
          <a:p>
            <a:pPr marL="685800" lvl="1">
              <a:spcBef>
                <a:spcPts val="0"/>
              </a:spcBef>
              <a:buFont typeface="Arial" panose="020B0604020202020204" pitchFamily="34" charset="0"/>
              <a:buChar char="•"/>
            </a:pPr>
            <a:r>
              <a:rPr lang="en-US" sz="1400" b="0" dirty="0">
                <a:ea typeface="Calibri" panose="020F0502020204030204" pitchFamily="34" charset="0"/>
              </a:rPr>
              <a:t>WCSC Sept. call, the Jan 2022 Wireless Interim will be electronic/virtual.</a:t>
            </a:r>
          </a:p>
          <a:p>
            <a:pPr marL="800100" lvl="2">
              <a:spcBef>
                <a:spcPts val="0"/>
              </a:spcBef>
              <a:spcAft>
                <a:spcPts val="0"/>
              </a:spcAft>
              <a:buFont typeface="Arial" panose="020B0604020202020204" pitchFamily="34" charset="0"/>
              <a:buChar char="•"/>
            </a:pPr>
            <a:r>
              <a:rPr lang="en-US" sz="1400" b="1" dirty="0">
                <a:solidFill>
                  <a:srgbClr val="4472C4"/>
                </a:solidFill>
                <a:effectLst/>
                <a:latin typeface="Arial" panose="020B0604020202020204" pitchFamily="34" charset="0"/>
                <a:ea typeface="Calibri" panose="020F0502020204030204" pitchFamily="34" charset="0"/>
              </a:rPr>
              <a:t>FEES &amp; DEADLINES</a:t>
            </a:r>
            <a:endParaRPr lang="en-US" sz="1400" dirty="0">
              <a:effectLst/>
              <a:latin typeface="Calibri" panose="020F0502020204030204" pitchFamily="34" charset="0"/>
              <a:ea typeface="Calibri" panose="020F0502020204030204" pitchFamily="34" charset="0"/>
            </a:endParaRPr>
          </a:p>
          <a:p>
            <a:pPr marL="1028700" lvl="2">
              <a:spcBef>
                <a:spcPts val="0"/>
              </a:spcBef>
              <a:spcAft>
                <a:spcPts val="0"/>
              </a:spcAft>
              <a:buFont typeface="Arial" panose="020B0604020202020204" pitchFamily="34" charset="0"/>
              <a:buChar char="•"/>
            </a:pPr>
            <a:r>
              <a:rPr lang="de-DE" sz="1600" b="1" dirty="0">
                <a:solidFill>
                  <a:srgbClr val="000000"/>
                </a:solidFill>
                <a:effectLst/>
                <a:ea typeface="Calibri" panose="020F0502020204030204" pitchFamily="34" charset="0"/>
              </a:rPr>
              <a:t>Late Registration:  </a:t>
            </a:r>
            <a:r>
              <a:rPr lang="en-US" sz="1600" b="1" dirty="0">
                <a:solidFill>
                  <a:srgbClr val="000000"/>
                </a:solidFill>
                <a:effectLst/>
                <a:ea typeface="Calibri" panose="020F0502020204030204" pitchFamily="34" charset="0"/>
              </a:rPr>
              <a:t>After 23:59 PM Eastern Time Friday January 14, 2022 		  $US 125.00 for all attendees </a:t>
            </a:r>
            <a:endParaRPr lang="en-US" sz="1600" b="1" dirty="0">
              <a:effectLst/>
              <a:ea typeface="Calibri" panose="020F0502020204030204" pitchFamily="34" charset="0"/>
            </a:endParaRPr>
          </a:p>
          <a:p>
            <a:pPr marL="800100" lvl="2">
              <a:spcBef>
                <a:spcPts val="0"/>
              </a:spcBef>
              <a:spcAft>
                <a:spcPts val="600"/>
              </a:spcAft>
              <a:buFont typeface="Arial" panose="020B0604020202020204" pitchFamily="34" charset="0"/>
              <a:buChar char="•"/>
            </a:pPr>
            <a:r>
              <a:rPr lang="en-US" sz="1400" b="1" dirty="0">
                <a:solidFill>
                  <a:srgbClr val="4472C4"/>
                </a:solidFill>
                <a:latin typeface="Arial" panose="020B0604020202020204" pitchFamily="34" charset="0"/>
              </a:rPr>
              <a:t>MTG Events - REGISTRATION WEBSITE:    </a:t>
            </a:r>
            <a:r>
              <a:rPr lang="en-US" b="1" u="sng" dirty="0">
                <a:solidFill>
                  <a:srgbClr val="4472C4"/>
                </a:solidFill>
                <a:effectLst/>
                <a:latin typeface="Arial" panose="020B0604020202020204" pitchFamily="34" charset="0"/>
                <a:ea typeface="Calibri" panose="020F0502020204030204" pitchFamily="34" charset="0"/>
                <a:cs typeface="Tahoma" panose="020B0604030504040204" pitchFamily="34" charset="0"/>
                <a:hlinkClick r:id="rId4"/>
              </a:rPr>
              <a:t>Link to website.</a:t>
            </a:r>
            <a:r>
              <a:rPr lang="en-US" b="1" dirty="0">
                <a:solidFill>
                  <a:srgbClr val="4472C4"/>
                </a:solidFill>
                <a:effectLst/>
                <a:latin typeface="Arial" panose="020B0604020202020204" pitchFamily="34" charset="0"/>
                <a:ea typeface="Calibri" panose="020F0502020204030204" pitchFamily="34" charset="0"/>
              </a:rPr>
              <a:t>    </a:t>
            </a:r>
            <a:r>
              <a:rPr lang="en-US" sz="1600" dirty="0">
                <a:solidFill>
                  <a:srgbClr val="4472C4"/>
                </a:solidFill>
                <a:effectLst/>
                <a:latin typeface="Arial" panose="020B0604020202020204" pitchFamily="34" charset="0"/>
                <a:ea typeface="Calibri" panose="020F0502020204030204" pitchFamily="34" charset="0"/>
                <a:sym typeface="Wingdings" panose="05000000000000000000" pitchFamily="2" charset="2"/>
              </a:rPr>
              <a:t>different from last couple of virtual meetings</a:t>
            </a:r>
            <a:endParaRPr lang="en-US" dirty="0">
              <a:effectLst/>
              <a:ea typeface="Calibri" panose="020F0502020204030204" pitchFamily="34" charset="0"/>
            </a:endParaRPr>
          </a:p>
          <a:p>
            <a:pPr marL="1085850" lvl="2">
              <a:spcBef>
                <a:spcPts val="0"/>
              </a:spcBef>
              <a:buFont typeface="Arial" panose="020B0604020202020204" pitchFamily="34" charset="0"/>
              <a:buChar char="•"/>
            </a:pPr>
            <a:r>
              <a:rPr lang="en-US" dirty="0">
                <a:ea typeface="Calibri" panose="020F0502020204030204" pitchFamily="34" charset="0"/>
              </a:rPr>
              <a:t>.18 will be our normal weekly times and call-in, Thursday’s 20</a:t>
            </a:r>
            <a:r>
              <a:rPr lang="en-US" baseline="30000" dirty="0">
                <a:ea typeface="Calibri" panose="020F0502020204030204" pitchFamily="34" charset="0"/>
              </a:rPr>
              <a:t>th</a:t>
            </a:r>
            <a:r>
              <a:rPr lang="en-US" dirty="0">
                <a:ea typeface="Calibri" panose="020F0502020204030204" pitchFamily="34" charset="0"/>
              </a:rPr>
              <a:t> and 27</a:t>
            </a:r>
            <a:r>
              <a:rPr lang="en-US" baseline="30000" dirty="0">
                <a:ea typeface="Calibri" panose="020F0502020204030204" pitchFamily="34" charset="0"/>
              </a:rPr>
              <a:t>th</a:t>
            </a:r>
            <a:r>
              <a:rPr lang="en-US" dirty="0">
                <a:ea typeface="Calibri" panose="020F0502020204030204" pitchFamily="34" charset="0"/>
              </a:rPr>
              <a:t> Jan22, </a:t>
            </a:r>
          </a:p>
          <a:p>
            <a:pPr marL="1543050" lvl="3">
              <a:spcBef>
                <a:spcPts val="0"/>
              </a:spcBef>
              <a:buFont typeface="Arial" panose="020B0604020202020204" pitchFamily="34" charset="0"/>
              <a:buChar char="•"/>
            </a:pPr>
            <a:r>
              <a:rPr lang="en-US" sz="1800" dirty="0">
                <a:ea typeface="Calibri" panose="020F0502020204030204" pitchFamily="34" charset="0"/>
              </a:rPr>
              <a:t>and the .18 chair has declared this an accredited </a:t>
            </a:r>
            <a:r>
              <a:rPr lang="en-US" dirty="0">
                <a:ea typeface="Calibri" panose="020F0502020204030204" pitchFamily="34" charset="0"/>
              </a:rPr>
              <a:t>interim and will have voting participation credit. </a:t>
            </a:r>
          </a:p>
          <a:p>
            <a:pPr marL="1543050" lvl="3">
              <a:spcAft>
                <a:spcPts val="0"/>
              </a:spcAft>
              <a:buFont typeface="Arial" panose="020B0604020202020204" pitchFamily="34" charset="0"/>
              <a:buChar char="•"/>
            </a:pPr>
            <a:endParaRPr lang="en-US" sz="1000" dirty="0"/>
          </a:p>
          <a:p>
            <a:pPr marL="285750">
              <a:spcAft>
                <a:spcPts val="0"/>
              </a:spcAft>
              <a:buFont typeface="Arial" panose="020B0604020202020204" pitchFamily="34" charset="0"/>
              <a:buChar char="•"/>
            </a:pPr>
            <a:r>
              <a:rPr lang="en-US" sz="1800" dirty="0"/>
              <a:t>Next 802 technical plenary is thursday, 03mar22 @ 09:00et. </a:t>
            </a:r>
            <a:r>
              <a:rPr lang="en-US" sz="1800" dirty="0">
                <a:hlinkClick r:id="rId5"/>
              </a:rPr>
              <a:t>https://1.ieee802.org/category/technical-plenary/</a:t>
            </a:r>
            <a:r>
              <a:rPr lang="en-US" sz="1800" dirty="0"/>
              <a: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83335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indent="-285750">
              <a:buFont typeface="Arial" panose="020B0604020202020204" pitchFamily="34" charset="0"/>
              <a:buChar char="•"/>
            </a:pPr>
            <a:endParaRPr lang="en-US" altLang="en-US" sz="1800" b="0" dirty="0">
              <a:solidFill>
                <a:schemeClr val="tx1"/>
              </a:solidFill>
            </a:endParaRPr>
          </a:p>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marL="1371600" lvl="3" indent="0">
              <a:spcBef>
                <a:spcPts val="0"/>
              </a:spcBef>
            </a:pPr>
            <a:endParaRPr lang="en-US" sz="1400" b="1" i="0" dirty="0">
              <a:solidFill>
                <a:srgbClr val="7030A0"/>
              </a:solidFill>
              <a:effectLst/>
            </a:endParaRPr>
          </a:p>
          <a:p>
            <a:pPr lvl="1">
              <a:spcBef>
                <a:spcPts val="0"/>
              </a:spcBef>
              <a:buFont typeface="Arial" panose="020B0604020202020204" pitchFamily="34" charset="0"/>
              <a:buChar char="•"/>
            </a:pPr>
            <a:r>
              <a:rPr lang="en-US" sz="1800" b="1" i="0" dirty="0">
                <a:solidFill>
                  <a:srgbClr val="7030A0"/>
                </a:solidFill>
                <a:effectLst/>
              </a:rPr>
              <a:t>However, contract </a:t>
            </a:r>
            <a:r>
              <a:rPr lang="en-US" sz="1800" b="1" dirty="0">
                <a:solidFill>
                  <a:srgbClr val="7030A0"/>
                </a:solidFill>
              </a:rPr>
              <a:t>n</a:t>
            </a:r>
            <a:r>
              <a:rPr lang="en-US" sz="1800" b="1"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b="1"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2000250" lvl="4" indent="-285750">
              <a:spcBef>
                <a:spcPts val="0"/>
              </a:spcBef>
              <a:spcAft>
                <a:spcPts val="0"/>
              </a:spcAft>
              <a:buFont typeface="Arial" panose="020B0604020202020204" pitchFamily="34" charset="0"/>
              <a:buChar char="•"/>
            </a:pPr>
            <a:endParaRPr lang="en-US" dirty="0">
              <a:solidFill>
                <a:schemeClr val="tx1"/>
              </a:solidFill>
            </a:endParaRPr>
          </a:p>
          <a:p>
            <a:pPr marL="1085850" lvl="2" indent="-285750">
              <a:spcBef>
                <a:spcPts val="0"/>
              </a:spcBef>
              <a:spcAft>
                <a:spcPts val="0"/>
              </a:spcAft>
              <a:buFont typeface="Arial" panose="020B0604020202020204" pitchFamily="34" charset="0"/>
              <a:buChar char="•"/>
            </a:pPr>
            <a:r>
              <a:rPr lang="en-US" b="1" dirty="0">
                <a:solidFill>
                  <a:schemeClr val="tx1"/>
                </a:solidFill>
              </a:rPr>
              <a:t>$400 until Friday, January 28, 2022 (fully refundable. </a:t>
            </a:r>
            <a:r>
              <a:rPr lang="en-US" sz="1800" b="1" dirty="0">
                <a:solidFill>
                  <a:schemeClr val="tx1"/>
                </a:solidFill>
                <a:effectLst/>
                <a:latin typeface="Times New Roman" panose="02020603050405020304" pitchFamily="18" charset="0"/>
                <a:ea typeface="Calibri" panose="020F0502020204030204" pitchFamily="34" charset="0"/>
              </a:rPr>
              <a:t>until January 28</a:t>
            </a:r>
            <a:r>
              <a:rPr lang="en-US" sz="1800" b="1" baseline="30000" dirty="0">
                <a:solidFill>
                  <a:schemeClr val="tx1"/>
                </a:solidFill>
                <a:effectLst/>
                <a:latin typeface="Times New Roman" panose="02020603050405020304" pitchFamily="18" charset="0"/>
                <a:ea typeface="Calibri" panose="020F0502020204030204" pitchFamily="34" charset="0"/>
              </a:rPr>
              <a:t>th</a:t>
            </a:r>
            <a:r>
              <a:rPr lang="en-US" b="1"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$600 until Friday, February 25, 2022 (refundable with cancellation fee. </a:t>
            </a:r>
            <a:r>
              <a:rPr lang="en-US" sz="1800" dirty="0">
                <a:solidFill>
                  <a:schemeClr val="tx1"/>
                </a:solidFill>
                <a:effectLst/>
                <a:latin typeface="Times New Roman" panose="02020603050405020304" pitchFamily="18" charset="0"/>
                <a:ea typeface="Calibri" panose="020F0502020204030204" pitchFamily="34" charset="0"/>
              </a:rPr>
              <a:t>January 28th to February 25</a:t>
            </a:r>
            <a:r>
              <a:rPr lang="en-US" sz="1800" baseline="30000" dirty="0">
                <a:solidFill>
                  <a:schemeClr val="tx1"/>
                </a:solidFill>
                <a:effectLst/>
                <a:latin typeface="Times New Roman" panose="02020603050405020304" pitchFamily="18" charset="0"/>
                <a:ea typeface="Calibri" panose="020F0502020204030204" pitchFamily="34" charset="0"/>
              </a:rPr>
              <a:t>th</a:t>
            </a:r>
            <a:r>
              <a:rPr lang="en-US" sz="1800" dirty="0">
                <a:solidFill>
                  <a:schemeClr val="tx1"/>
                </a:solidFill>
                <a:effectLst/>
                <a:latin typeface="Times New Roman" panose="02020603050405020304" pitchFamily="18" charset="0"/>
                <a:ea typeface="Calibri" panose="020F0502020204030204" pitchFamily="34" charset="0"/>
              </a:rPr>
              <a:t>)</a:t>
            </a:r>
            <a:r>
              <a:rPr lang="en-US"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$800 after Friday, February 25, 2022 (non-refundable. after February 25</a:t>
            </a:r>
            <a:r>
              <a:rPr lang="en-US" baseline="30000" dirty="0">
                <a:solidFill>
                  <a:schemeClr val="tx1"/>
                </a:solidFill>
              </a:rPr>
              <a:t>th</a:t>
            </a:r>
            <a:r>
              <a:rPr lang="en-US" dirty="0">
                <a:solidFill>
                  <a:schemeClr val="tx1"/>
                </a:solidFill>
              </a:rPr>
              <a:t>)</a:t>
            </a:r>
            <a:endParaRPr lang="en-US" sz="1400" b="1" dirty="0">
              <a:solidFill>
                <a:schemeClr val="tx1"/>
              </a:solidFill>
              <a:effectLst/>
              <a:ea typeface="Calibri" panose="020F0502020204030204" pitchFamily="34" charset="0"/>
              <a:cs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note: </a:t>
            </a:r>
            <a:r>
              <a:rPr lang="en-US" sz="1600" dirty="0">
                <a:solidFill>
                  <a:schemeClr val="tx1"/>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endParaRPr lang="en-US" sz="1600" dirty="0">
              <a:solidFill>
                <a:schemeClr val="tx1"/>
              </a:solidFill>
              <a:effectLst/>
              <a:latin typeface="Calibri" panose="020F0502020204030204" pitchFamily="34" charset="0"/>
              <a:ea typeface="Calibri" panose="020F0502020204030204" pitchFamily="34" charset="0"/>
            </a:endParaRPr>
          </a:p>
          <a:p>
            <a:pPr marL="2000250" lvl="4">
              <a:spcBef>
                <a:spcPts val="0"/>
              </a:spcBef>
              <a:spcAft>
                <a:spcPts val="0"/>
              </a:spcAft>
              <a:buFont typeface="Arial" panose="020B0604020202020204" pitchFamily="34" charset="0"/>
              <a:buChar char="•"/>
            </a:pPr>
            <a:endParaRPr lang="en-US" sz="1400" b="1" dirty="0"/>
          </a:p>
          <a:p>
            <a:pPr marL="685800" lvl="1">
              <a:spcBef>
                <a:spcPts val="0"/>
              </a:spcBef>
              <a:spcAft>
                <a:spcPts val="0"/>
              </a:spcAft>
              <a:buFont typeface="Arial" panose="020B0604020202020204" pitchFamily="34" charset="0"/>
              <a:buChar char="•"/>
            </a:pPr>
            <a:r>
              <a:rPr lang="en-US" sz="1800" b="1" dirty="0"/>
              <a:t>Plenary info: </a:t>
            </a:r>
            <a:r>
              <a:rPr lang="en-US" sz="1800" b="1" dirty="0">
                <a:hlinkClick r:id="rId3"/>
              </a:rPr>
              <a:t>http://802world.org/plenary/</a:t>
            </a:r>
            <a:r>
              <a:rPr lang="en-US" sz="1800" b="1" dirty="0"/>
              <a:t> </a:t>
            </a: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a:t>
            </a:r>
            <a:r>
              <a:rPr lang="en-US" sz="18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b="1" dirty="0"/>
              <a:t>Plenary dates to be 04-18 March (</a:t>
            </a:r>
            <a:r>
              <a:rPr lang="en-US" sz="1800" dirty="0"/>
              <a:t>Avoids conflict with IEEE-SA Meetings March 22-24.)</a:t>
            </a:r>
          </a:p>
          <a:p>
            <a:pPr marL="1085850" lvl="2">
              <a:spcBef>
                <a:spcPts val="0"/>
              </a:spcBef>
              <a:spcAft>
                <a:spcPts val="0"/>
              </a:spcAft>
              <a:buFont typeface="Arial" panose="020B0604020202020204" pitchFamily="34" charset="0"/>
              <a:buChar char="•"/>
            </a:pPr>
            <a:r>
              <a:rPr lang="en-US" dirty="0">
                <a:ea typeface="Calibri" panose="020F0502020204030204" pitchFamily="34" charset="0"/>
              </a:rPr>
              <a:t>.18 will be our normal weekly times and call-in, Thursday’s 10</a:t>
            </a:r>
            <a:r>
              <a:rPr lang="en-US" baseline="30000" dirty="0">
                <a:ea typeface="Calibri" panose="020F0502020204030204" pitchFamily="34" charset="0"/>
              </a:rPr>
              <a:t>th</a:t>
            </a:r>
            <a:r>
              <a:rPr lang="en-US" dirty="0">
                <a:ea typeface="Calibri" panose="020F0502020204030204" pitchFamily="34" charset="0"/>
              </a:rPr>
              <a:t> and 17</a:t>
            </a:r>
            <a:r>
              <a:rPr lang="en-US" baseline="30000" dirty="0">
                <a:ea typeface="Calibri" panose="020F0502020204030204" pitchFamily="34" charset="0"/>
              </a:rPr>
              <a:t>th</a:t>
            </a:r>
            <a:r>
              <a:rPr lang="en-US" dirty="0">
                <a:ea typeface="Calibri" panose="020F0502020204030204" pitchFamily="34" charset="0"/>
              </a:rPr>
              <a:t> March2022. </a:t>
            </a:r>
          </a:p>
          <a:p>
            <a:pPr marL="1543050" lvl="3">
              <a:spcBef>
                <a:spcPts val="0"/>
              </a:spcBef>
              <a:buFont typeface="Arial" panose="020B0604020202020204" pitchFamily="34" charset="0"/>
              <a:buChar char="•"/>
            </a:pPr>
            <a:endParaRPr lang="en-US" sz="1000" dirty="0">
              <a:solidFill>
                <a:schemeClr val="tx1"/>
              </a:solidFill>
              <a:ea typeface="Calibri" panose="020F0502020204030204" pitchFamily="34" charset="0"/>
            </a:endParaRPr>
          </a:p>
          <a:p>
            <a:pPr marL="0" indent="0">
              <a:spcBef>
                <a:spcPts val="0"/>
              </a:spcBef>
              <a:spcAft>
                <a:spcPts val="0"/>
              </a:spcAft>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74753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2022 </a:t>
            </a:r>
            <a:r>
              <a:rPr lang="en-US" altLang="en-US" sz="1800" b="0" dirty="0">
                <a:solidFill>
                  <a:schemeClr val="tx1"/>
                </a:solidFill>
              </a:rPr>
              <a:t>Wireless Interim – Warsaw, Poland</a:t>
            </a:r>
          </a:p>
          <a:p>
            <a:pPr marL="685800" lvl="1">
              <a:spcBef>
                <a:spcPts val="0"/>
              </a:spcBef>
              <a:buFont typeface="Arial" panose="020B0604020202020204" pitchFamily="34" charset="0"/>
              <a:buChar char="•"/>
            </a:pPr>
            <a:r>
              <a:rPr lang="en-US" sz="1800" dirty="0">
                <a:ea typeface="Calibri" panose="020F0502020204030204" pitchFamily="34" charset="0"/>
              </a:rPr>
              <a:t>Will have two </a:t>
            </a:r>
            <a:r>
              <a:rPr lang="en-US" sz="1800" b="1" dirty="0">
                <a:ea typeface="Calibri" panose="020F0502020204030204" pitchFamily="34" charset="0"/>
              </a:rPr>
              <a:t>Mentor </a:t>
            </a:r>
            <a:r>
              <a:rPr lang="en-US" sz="1800" b="1" dirty="0" err="1">
                <a:ea typeface="Calibri" panose="020F0502020204030204" pitchFamily="34" charset="0"/>
              </a:rPr>
              <a:t>epolls</a:t>
            </a:r>
            <a:r>
              <a:rPr lang="en-US" sz="1800" b="1" dirty="0">
                <a:ea typeface="Calibri" panose="020F0502020204030204" pitchFamily="34" charset="0"/>
              </a:rPr>
              <a:t>: </a:t>
            </a:r>
            <a:r>
              <a:rPr lang="en-US" sz="1800" b="1" dirty="0">
                <a:solidFill>
                  <a:schemeClr val="tx1"/>
                </a:solidFill>
              </a:rPr>
              <a:t> </a:t>
            </a:r>
            <a:r>
              <a:rPr lang="en-US" sz="1800" dirty="0">
                <a:solidFill>
                  <a:schemeClr val="tx1"/>
                </a:solidFill>
              </a:rPr>
              <a:t>			</a:t>
            </a:r>
            <a:r>
              <a:rPr lang="en-US" sz="1800" dirty="0">
                <a:solidFill>
                  <a:srgbClr val="000000"/>
                </a:solidFill>
                <a:effectLst/>
                <a:ea typeface="Times New Roman" panose="02020603050405020304" pitchFamily="18" charset="0"/>
              </a:rPr>
              <a:t>starting Thursday 20jan22 and ending Wednesday 26jan22</a:t>
            </a:r>
          </a:p>
          <a:p>
            <a:pPr marL="685800" lvl="1">
              <a:spcBef>
                <a:spcPts val="0"/>
              </a:spcBef>
              <a:buFont typeface="Arial" panose="020B0604020202020204" pitchFamily="34" charset="0"/>
              <a:buChar char="•"/>
            </a:pPr>
            <a:r>
              <a:rPr lang="en-US" sz="1800" dirty="0">
                <a:ea typeface="Calibri" panose="020F0502020204030204" pitchFamily="34" charset="0"/>
              </a:rPr>
              <a:t> 									</a:t>
            </a:r>
            <a:r>
              <a:rPr lang="en-US" sz="1800" dirty="0">
                <a:effectLst/>
                <a:latin typeface="Times New Roman" panose="02020603050405020304" pitchFamily="18" charset="0"/>
                <a:ea typeface="SimSun" panose="02010600030101010101" pitchFamily="2" charset="-122"/>
              </a:rPr>
              <a:t> (back up is </a:t>
            </a:r>
            <a:r>
              <a:rPr lang="en-US" sz="1800" dirty="0" err="1">
                <a:effectLst/>
                <a:latin typeface="Times New Roman" panose="02020603050405020304" pitchFamily="18" charset="0"/>
                <a:ea typeface="SimSun" panose="02010600030101010101" pitchFamily="2" charset="-122"/>
              </a:rPr>
              <a:t>webex</a:t>
            </a:r>
            <a:r>
              <a:rPr lang="en-US" sz="1800" dirty="0">
                <a:effectLst/>
                <a:latin typeface="Times New Roman" panose="02020603050405020304" pitchFamily="18" charset="0"/>
                <a:ea typeface="SimSun" panose="02010600030101010101" pitchFamily="2" charset="-122"/>
              </a:rPr>
              <a:t> poll next week, </a:t>
            </a:r>
            <a:r>
              <a:rPr lang="en-US" sz="1800" dirty="0">
                <a:latin typeface="Times New Roman" panose="02020603050405020304" pitchFamily="18" charset="0"/>
                <a:ea typeface="SimSun" panose="02010600030101010101" pitchFamily="2" charset="-122"/>
              </a:rPr>
              <a:t>27jan22)</a:t>
            </a:r>
            <a:endParaRPr lang="en-US" sz="1800" dirty="0">
              <a:effectLst/>
              <a:latin typeface="Times New Roman" panose="02020603050405020304" pitchFamily="18" charset="0"/>
              <a:ea typeface="SimSun" panose="02010600030101010101" pitchFamily="2" charset="-122"/>
            </a:endParaRPr>
          </a:p>
          <a:p>
            <a:pPr marL="800100" lvl="2">
              <a:spcBef>
                <a:spcPts val="0"/>
              </a:spcBef>
              <a:spcAft>
                <a:spcPts val="0"/>
              </a:spcAft>
              <a:buFont typeface="Arial" panose="020B0604020202020204" pitchFamily="34" charset="0"/>
              <a:buChar char="•"/>
            </a:pPr>
            <a:r>
              <a:rPr lang="en-US" dirty="0">
                <a:ea typeface="Calibri" panose="020F0502020204030204" pitchFamily="34" charset="0"/>
              </a:rPr>
              <a:t>This is </a:t>
            </a:r>
            <a:r>
              <a:rPr lang="en-US" b="0" dirty="0">
                <a:effectLst/>
                <a:ea typeface="Calibri" panose="020F0502020204030204" pitchFamily="34" charset="0"/>
              </a:rPr>
              <a:t>to help IEEE 802 WCSC </a:t>
            </a:r>
            <a:r>
              <a:rPr lang="en-US" dirty="0">
                <a:ea typeface="Calibri" panose="020F0502020204030204" pitchFamily="34" charset="0"/>
              </a:rPr>
              <a:t>at </a:t>
            </a:r>
            <a:r>
              <a:rPr lang="en-US" b="0" dirty="0">
                <a:effectLst/>
                <a:ea typeface="Calibri" panose="020F0502020204030204" pitchFamily="34" charset="0"/>
              </a:rPr>
              <a:t>their 02feb22 call to determine if the May 2022 Wireless Interim should be electronic/virtual, mixed—mode or face-to-face in Warsaw, Poland (poll like we did before) </a:t>
            </a:r>
          </a:p>
          <a:p>
            <a:pPr marL="1257300" lvl="3">
              <a:spcBef>
                <a:spcPts val="0"/>
              </a:spcBef>
              <a:spcAft>
                <a:spcPts val="0"/>
              </a:spcAft>
              <a:buFont typeface="Arial" panose="020B0604020202020204" pitchFamily="34" charset="0"/>
              <a:buChar char="•"/>
            </a:pPr>
            <a:r>
              <a:rPr lang="en-US" b="0" dirty="0">
                <a:effectLst/>
                <a:ea typeface="Calibri" panose="020F0502020204030204" pitchFamily="34" charset="0"/>
              </a:rPr>
              <a:t>everyone can vote being a straw poll.</a:t>
            </a:r>
          </a:p>
          <a:p>
            <a:pPr lvl="1">
              <a:buFont typeface="Arial" panose="020B0604020202020204" pitchFamily="34" charset="0"/>
              <a:buChar char="•"/>
            </a:pPr>
            <a:r>
              <a:rPr lang="en-US" b="1" dirty="0"/>
              <a:t>Note:  </a:t>
            </a:r>
            <a:r>
              <a:rPr lang="en-US" b="1" i="1" u="sng" dirty="0"/>
              <a:t>Expectations</a:t>
            </a:r>
            <a:r>
              <a:rPr lang="en-US" b="1" dirty="0"/>
              <a:t> for May and Sept 2022 registration fees (similar to pre-pandemic) : </a:t>
            </a:r>
          </a:p>
          <a:p>
            <a:pPr marL="1200150" lvl="2" indent="-342900">
              <a:buFont typeface="Arial" panose="020B0604020202020204" pitchFamily="34" charset="0"/>
              <a:buChar char="•"/>
            </a:pPr>
            <a:r>
              <a:rPr lang="en-US" b="1" dirty="0"/>
              <a:t>$850/$1,100/$1,350 in person  (+$300 not in hotel)</a:t>
            </a:r>
          </a:p>
          <a:p>
            <a:pPr marL="1200150" lvl="2" indent="-342900">
              <a:buFont typeface="Arial" panose="020B0604020202020204" pitchFamily="34" charset="0"/>
              <a:buChar char="•"/>
            </a:pPr>
            <a:r>
              <a:rPr lang="en-US" b="1" dirty="0"/>
              <a:t>$950/$1450 Mixed Mode							 </a:t>
            </a:r>
          </a:p>
          <a:p>
            <a:pPr marL="1200150" lvl="2" indent="-342900">
              <a:buFont typeface="Arial" panose="020B0604020202020204" pitchFamily="34" charset="0"/>
              <a:buChar char="•"/>
            </a:pPr>
            <a:r>
              <a:rPr lang="en-US" b="1" dirty="0"/>
              <a:t>$400/600/800 Electronic/Virtual					</a:t>
            </a:r>
            <a:r>
              <a:rPr lang="en-US" b="1" dirty="0">
                <a:solidFill>
                  <a:srgbClr val="00B0F0"/>
                </a:solidFill>
              </a:rPr>
              <a:t>? what time zone</a:t>
            </a:r>
          </a:p>
          <a:p>
            <a:pPr marL="0" marR="0">
              <a:spcBef>
                <a:spcPts val="0"/>
              </a:spcBef>
              <a:spcAft>
                <a:spcPts val="0"/>
              </a:spcAft>
            </a:pPr>
            <a:r>
              <a:rPr lang="en-US" sz="1800" b="0" dirty="0">
                <a:effectLst/>
                <a:ea typeface="Calibri" panose="020F0502020204030204" pitchFamily="34" charset="0"/>
              </a:rPr>
              <a:t>---</a:t>
            </a:r>
          </a:p>
          <a:p>
            <a:pPr marL="0" marR="0">
              <a:spcBef>
                <a:spcPts val="0"/>
              </a:spcBef>
              <a:spcAft>
                <a:spcPts val="0"/>
              </a:spcAft>
            </a:pPr>
            <a:r>
              <a:rPr lang="en-US" sz="1800" b="0" dirty="0">
                <a:effectLst/>
                <a:ea typeface="Calibri" panose="020F0502020204030204" pitchFamily="34" charset="0"/>
              </a:rPr>
              <a:t>1. If the 2022 May Wireless Interim Session is held in Warsaw, Poland as an in-person only session, will you attend:</a:t>
            </a:r>
          </a:p>
          <a:p>
            <a:pPr marL="1143000" marR="0" lvl="2" indent="-228600">
              <a:spcBef>
                <a:spcPts val="0"/>
              </a:spcBef>
              <a:spcAft>
                <a:spcPts val="0"/>
              </a:spcAft>
              <a:buFont typeface="Times New Roman" panose="02020603050405020304" pitchFamily="18" charset="0"/>
              <a:buChar char="•"/>
              <a:tabLst>
                <a:tab pos="1371600" algn="l"/>
              </a:tabLst>
            </a:pPr>
            <a:r>
              <a:rPr lang="en-US" dirty="0">
                <a:effectLst/>
                <a:ea typeface="Calibri" panose="020F0502020204030204" pitchFamily="34" charset="0"/>
              </a:rPr>
              <a:t>Yes/No									(802.15 - 30/37 -22dnv) (802.24 - 5/3 -2dnv)</a:t>
            </a:r>
          </a:p>
          <a:p>
            <a:pPr marL="0" marR="0">
              <a:spcBef>
                <a:spcPts val="0"/>
              </a:spcBef>
              <a:spcAft>
                <a:spcPts val="0"/>
              </a:spcAft>
            </a:pPr>
            <a:r>
              <a:rPr lang="en-US" sz="1800" b="0" dirty="0">
                <a:effectLst/>
                <a:ea typeface="Calibri" panose="020F0502020204030204" pitchFamily="34" charset="0"/>
              </a:rPr>
              <a:t>---</a:t>
            </a:r>
          </a:p>
          <a:p>
            <a:pPr marL="0" marR="0">
              <a:spcBef>
                <a:spcPts val="0"/>
              </a:spcBef>
              <a:spcAft>
                <a:spcPts val="0"/>
              </a:spcAft>
            </a:pPr>
            <a:r>
              <a:rPr lang="en-US" sz="1800" b="0" dirty="0">
                <a:effectLst/>
                <a:ea typeface="Calibri" panose="020F0502020204030204" pitchFamily="34" charset="0"/>
              </a:rPr>
              <a:t>2. If the 2022 May Wireless Interim Session is held in Warsaw, Poland as a mixed-mode session, will you attend:</a:t>
            </a:r>
          </a:p>
          <a:p>
            <a:pPr marL="1143000" marR="0" lvl="2" indent="-228600">
              <a:spcBef>
                <a:spcPts val="0"/>
              </a:spcBef>
              <a:spcAft>
                <a:spcPts val="0"/>
              </a:spcAft>
              <a:buFont typeface="Times New Roman" panose="02020603050405020304" pitchFamily="18" charset="0"/>
              <a:buChar char="•"/>
              <a:tabLst>
                <a:tab pos="1371600" algn="l"/>
              </a:tabLst>
            </a:pPr>
            <a:r>
              <a:rPr lang="en-US" dirty="0">
                <a:effectLst/>
                <a:ea typeface="Calibri" panose="020F0502020204030204" pitchFamily="34" charset="0"/>
              </a:rPr>
              <a:t>1-Attend In-person</a:t>
            </a:r>
          </a:p>
          <a:p>
            <a:pPr marL="1143000" marR="0" lvl="2" indent="-228600">
              <a:spcBef>
                <a:spcPts val="0"/>
              </a:spcBef>
              <a:spcAft>
                <a:spcPts val="0"/>
              </a:spcAft>
              <a:buFont typeface="Times New Roman" panose="02020603050405020304" pitchFamily="18" charset="0"/>
              <a:buChar char="•"/>
              <a:tabLst>
                <a:tab pos="1371600" algn="l"/>
              </a:tabLst>
            </a:pPr>
            <a:r>
              <a:rPr lang="en-US" dirty="0">
                <a:effectLst/>
                <a:ea typeface="Calibri" panose="020F0502020204030204" pitchFamily="34" charset="0"/>
              </a:rPr>
              <a:t>2-Attend Virtually (remotely)</a:t>
            </a:r>
          </a:p>
          <a:p>
            <a:pPr marL="1143000" marR="0" lvl="2" indent="-228600">
              <a:spcBef>
                <a:spcPts val="0"/>
              </a:spcBef>
              <a:spcAft>
                <a:spcPts val="0"/>
              </a:spcAft>
              <a:buFont typeface="Times New Roman" panose="02020603050405020304" pitchFamily="18" charset="0"/>
              <a:buChar char="•"/>
              <a:tabLst>
                <a:tab pos="1371600" algn="l"/>
              </a:tabLst>
            </a:pPr>
            <a:r>
              <a:rPr lang="en-US" dirty="0">
                <a:effectLst/>
                <a:ea typeface="Calibri" panose="020F0502020204030204" pitchFamily="34" charset="0"/>
              </a:rPr>
              <a:t>3-Will not attend plenary 						(802.15 - 28/37/8 -17dnv) (802.24 - </a:t>
            </a:r>
            <a:r>
              <a:rPr lang="en-US" dirty="0">
                <a:ea typeface="Calibri" panose="020F0502020204030204" pitchFamily="34" charset="0"/>
              </a:rPr>
              <a:t>4</a:t>
            </a:r>
            <a:r>
              <a:rPr lang="en-US" dirty="0">
                <a:effectLst/>
                <a:ea typeface="Calibri" panose="020F0502020204030204" pitchFamily="34" charset="0"/>
              </a:rPr>
              <a:t>/4/0 -2dnv)</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59071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Administrative–elections in March</a:t>
            </a:r>
            <a:endParaRPr lang="en-US" altLang="en-US" sz="2400" i="1" u="sng" dirty="0">
              <a:solidFill>
                <a:srgbClr val="00B050"/>
              </a:solidFill>
            </a:endParaRPr>
          </a:p>
        </p:txBody>
      </p:sp>
      <p:sp>
        <p:nvSpPr>
          <p:cNvPr id="16387" name="Content Placeholder 2"/>
          <p:cNvSpPr>
            <a:spLocks noGrp="1"/>
          </p:cNvSpPr>
          <p:nvPr>
            <p:ph idx="1"/>
          </p:nvPr>
        </p:nvSpPr>
        <p:spPr>
          <a:xfrm>
            <a:off x="914400" y="913533"/>
            <a:ext cx="10896600" cy="5561881"/>
          </a:xfrm>
        </p:spPr>
        <p:txBody>
          <a:bodyPr/>
          <a:lstStyle/>
          <a:p>
            <a:pPr>
              <a:buFont typeface="Arial" panose="020B0604020202020204" pitchFamily="34" charset="0"/>
              <a:buChar char="•"/>
            </a:pPr>
            <a:r>
              <a:rPr lang="en-US" sz="2000" dirty="0"/>
              <a:t>LMSC P&amp;P sections 3.1 and 4.0: 802 EC election/appointments</a:t>
            </a:r>
          </a:p>
          <a:p>
            <a:pPr lvl="1">
              <a:buFont typeface="Arial" panose="020B0604020202020204" pitchFamily="34" charset="0"/>
              <a:buChar char="•"/>
            </a:pPr>
            <a:r>
              <a:rPr lang="en-US" sz="1800" dirty="0"/>
              <a:t>All 802 executive committee members are elected or appointed and confirmed at the first Plenary session of each even numbered year. </a:t>
            </a:r>
          </a:p>
          <a:p>
            <a:pPr>
              <a:buFont typeface="Arial" panose="020B0604020202020204" pitchFamily="34" charset="0"/>
              <a:buChar char="•"/>
            </a:pPr>
            <a:r>
              <a:rPr lang="en-US" sz="2000" dirty="0"/>
              <a:t>For anyone to be considered for the 802.18 Chair, Vice Chairs or the appointed positions</a:t>
            </a:r>
          </a:p>
          <a:p>
            <a:pPr lvl="1">
              <a:buFont typeface="Arial" panose="020B0604020202020204" pitchFamily="34" charset="0"/>
              <a:buChar char="•"/>
            </a:pPr>
            <a:r>
              <a:rPr lang="en-US" b="1" i="1" u="sng" dirty="0"/>
              <a:t>Please send nominations or self nominations to the .18 Chair before </a:t>
            </a:r>
            <a:r>
              <a:rPr lang="en-US" sz="1800" b="1" i="1" u="sng" dirty="0">
                <a:effectLst/>
                <a:latin typeface="Times New Roman" panose="02020603050405020304" pitchFamily="18" charset="0"/>
                <a:ea typeface="SimSun" panose="02010600030101010101" pitchFamily="2" charset="-122"/>
              </a:rPr>
              <a:t>Wednesday 02 March 2022 </a:t>
            </a:r>
            <a:r>
              <a:rPr lang="en-US" b="1" i="1" u="sng" dirty="0"/>
              <a:t>- end of day </a:t>
            </a:r>
            <a:r>
              <a:rPr lang="en-US" b="1" i="1" u="sng" dirty="0" err="1"/>
              <a:t>aoe</a:t>
            </a:r>
            <a:r>
              <a:rPr lang="en-US" b="1" i="1" u="sng" dirty="0"/>
              <a:t>.</a:t>
            </a:r>
          </a:p>
          <a:p>
            <a:pPr lvl="1">
              <a:buFont typeface="Arial" panose="020B0604020202020204" pitchFamily="34" charset="0"/>
              <a:buChar char="•"/>
            </a:pPr>
            <a:r>
              <a:rPr lang="en-US" sz="1800" dirty="0"/>
              <a:t>802.18 elections will be at the first 802.18 </a:t>
            </a:r>
            <a:r>
              <a:rPr lang="en-US" sz="1800" dirty="0">
                <a:solidFill>
                  <a:schemeClr val="tx1"/>
                </a:solidFill>
              </a:rPr>
              <a:t>meeting of the Plenary, 10mar22.</a:t>
            </a:r>
          </a:p>
          <a:p>
            <a:pPr>
              <a:buFont typeface="Arial" panose="020B0604020202020204" pitchFamily="34" charset="0"/>
              <a:buChar char="•"/>
            </a:pPr>
            <a:r>
              <a:rPr lang="en-US" sz="2000" dirty="0">
                <a:solidFill>
                  <a:schemeClr val="tx1"/>
                </a:solidFill>
              </a:rPr>
              <a:t>The .18 Chair position is open;  </a:t>
            </a:r>
          </a:p>
          <a:p>
            <a:pPr>
              <a:buFont typeface="Arial" panose="020B0604020202020204" pitchFamily="34" charset="0"/>
              <a:buChar char="•"/>
            </a:pPr>
            <a:r>
              <a:rPr lang="en-US" sz="2000" dirty="0">
                <a:solidFill>
                  <a:schemeClr val="tx1"/>
                </a:solidFill>
              </a:rPr>
              <a:t>The .18 Vice-Chairs Stuart Kerry and Al Petrick are </a:t>
            </a:r>
            <a:r>
              <a:rPr lang="en-US" altLang="en-US" sz="2000" dirty="0"/>
              <a:t>seeking re-election</a:t>
            </a:r>
            <a:r>
              <a:rPr lang="en-US" sz="2000" dirty="0">
                <a:solidFill>
                  <a:schemeClr val="tx1"/>
                </a:solidFill>
              </a:rPr>
              <a:t>. </a:t>
            </a:r>
          </a:p>
          <a:p>
            <a:pPr>
              <a:buFont typeface="Arial" panose="020B0604020202020204" pitchFamily="34" charset="0"/>
              <a:buChar char="•"/>
            </a:pPr>
            <a:r>
              <a:rPr lang="en-US" sz="2000" dirty="0"/>
              <a:t>All potential EC members, Chair and Vice Chairs</a:t>
            </a:r>
          </a:p>
          <a:p>
            <a:pPr lvl="1">
              <a:buFont typeface="Arial" panose="020B0604020202020204" pitchFamily="34" charset="0"/>
              <a:buChar char="•"/>
            </a:pPr>
            <a:r>
              <a:rPr lang="en-US" sz="1800" dirty="0"/>
              <a:t>Please remember to submit your letters of endorsement and disclosure of affiliation to the IEEE 802 Recording Secretary, John </a:t>
            </a:r>
            <a:r>
              <a:rPr lang="en-US" sz="1800" dirty="0" err="1"/>
              <a:t>D’Ambrosia</a:t>
            </a:r>
            <a:r>
              <a:rPr lang="en-US" sz="1800" dirty="0"/>
              <a:t>, as soon as possible, but no later than the call to order of the March 2020 opening LMSC meeting. </a:t>
            </a:r>
          </a:p>
          <a:p>
            <a:pPr lvl="1">
              <a:buFont typeface="Arial" panose="020B0604020202020204" pitchFamily="34" charset="0"/>
              <a:buChar char="•"/>
            </a:pPr>
            <a:r>
              <a:rPr lang="en-US" sz="1800" dirty="0"/>
              <a:t>For Chair, Vice Chair and Secretary, you need to be a member of the IEEE SA</a:t>
            </a:r>
          </a:p>
          <a:p>
            <a:pPr lvl="1">
              <a:buFont typeface="Arial" panose="020B0604020202020204" pitchFamily="34" charset="0"/>
              <a:buChar char="•"/>
            </a:pPr>
            <a:r>
              <a:rPr lang="en-GB" altLang="en-US" dirty="0"/>
              <a:t>The TAG/WG chair &amp; vice chairs are subject to confirmation by IEEE 802 EC.</a:t>
            </a:r>
            <a:endParaRPr lang="en-US" sz="1800" dirty="0"/>
          </a:p>
          <a:p>
            <a:pPr>
              <a:buFont typeface="Arial" panose="020B0604020202020204" pitchFamily="34" charset="0"/>
              <a:buChar char="•"/>
            </a:pPr>
            <a:r>
              <a:rPr lang="en-US" sz="2000" dirty="0">
                <a:solidFill>
                  <a:schemeClr val="tx1"/>
                </a:solidFill>
              </a:rPr>
              <a:t>Responsibilities / expectations for all offices are in the back up slides in this slide deck</a:t>
            </a: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15291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1131888"/>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latin typeface="Times New Roman" panose="02020603050405020304" pitchFamily="18" charset="0"/>
                <a:ea typeface="SimSun" panose="02010600030101010101" pitchFamily="2" charset="-122"/>
              </a:rPr>
              <a:t>#113, 04-14feb22 (dates are set through 2024.) Many other calls also setup.</a:t>
            </a:r>
            <a:endParaRPr lang="en-US" sz="1400" b="1" dirty="0">
              <a:solidFill>
                <a:schemeClr val="tx1"/>
              </a:solidFill>
            </a:endParaRP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cs typeface="Times New Roman" panose="02020603050405020304" pitchFamily="18" charset="0"/>
              </a:rPr>
              <a:t>Have had 1 ad hoc on 5 &amp; 6 GHz stds so far this year.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Next Monday is a focused 6 GHz standard ad hoc, with several contributions, w/goal to have ready for #113. </a:t>
            </a:r>
          </a:p>
          <a:p>
            <a:pPr lvl="2">
              <a:spcBef>
                <a:spcPts val="0"/>
              </a:spcBef>
              <a:buFont typeface="Arial" panose="020B0604020202020204" pitchFamily="34" charset="0"/>
              <a:buChar char="•"/>
            </a:pPr>
            <a:r>
              <a:rPr lang="en-US" sz="1600" b="0" dirty="0">
                <a:solidFill>
                  <a:schemeClr val="tx1"/>
                </a:solidFill>
                <a:effectLst/>
                <a:ea typeface="Calibri" panose="020F0502020204030204" pitchFamily="34" charset="0"/>
                <a:cs typeface="Times New Roman" panose="02020603050405020304" pitchFamily="18" charset="0"/>
              </a:rPr>
              <a:t>Client to client </a:t>
            </a:r>
            <a:r>
              <a:rPr lang="en-US" sz="1600" dirty="0">
                <a:solidFill>
                  <a:schemeClr val="tx1"/>
                </a:solidFill>
                <a:ea typeface="Calibri" panose="020F0502020204030204" pitchFamily="34" charset="0"/>
                <a:cs typeface="Times New Roman" panose="02020603050405020304" pitchFamily="18" charset="0"/>
              </a:rPr>
              <a:t>is the main topic to work out. </a:t>
            </a:r>
            <a:endParaRPr lang="en-US" sz="1600" b="0" dirty="0">
              <a:solidFill>
                <a:schemeClr val="tx1"/>
              </a:solidFill>
              <a:effectLst/>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 </a:t>
            </a:r>
            <a:r>
              <a:rPr lang="en-US" sz="1400" b="0" dirty="0">
                <a:solidFill>
                  <a:schemeClr val="tx1"/>
                </a:solidFill>
                <a:effectLst/>
                <a:ea typeface="Calibri" panose="020F0502020204030204" pitchFamily="34" charset="0"/>
                <a:cs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7"/>
              </a:rPr>
              <a:t>&lt;TG-UWB&gt;</a:t>
            </a:r>
            <a:r>
              <a:rPr lang="en-US" sz="1800" b="0" dirty="0">
                <a:solidFill>
                  <a:schemeClr val="tx1"/>
                </a:solidFill>
              </a:rPr>
              <a:t> </a:t>
            </a:r>
            <a:r>
              <a:rPr lang="en-US" sz="1800" dirty="0">
                <a:solidFill>
                  <a:schemeClr val="tx1"/>
                </a:solidFill>
              </a:rPr>
              <a:t> next call, meeting #54,  22-23Jul20</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rPr>
              <a:t>Use cases documents to finish mid-year, to extend the band above, 8.5GHz to 10.6 or 12.4GHz.</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w/notch from 10.6 to 10.7GHz being discussed, as this is a passive band.  This is for terrestrial.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2000" dirty="0">
                <a:solidFill>
                  <a:schemeClr val="tx1"/>
                </a:solidFill>
                <a:ea typeface="Calibri" panose="020F0502020204030204" pitchFamily="34" charset="0"/>
                <a:cs typeface="Times New Roman" panose="02020603050405020304" pitchFamily="18" charset="0"/>
              </a:rPr>
              <a:t>At 5 GHz passive is over oceans, fyi. </a:t>
            </a: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cs typeface="Times New Roman" panose="02020603050405020304" pitchFamily="18" charset="0"/>
              </a:rPr>
              <a:t> </a:t>
            </a:r>
            <a:endParaRPr lang="en-US" sz="12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01400" cy="5791200"/>
          </a:xfrm>
        </p:spPr>
        <p:txBody>
          <a:bodyPr/>
          <a:lstStyle/>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#58  01-04mar22, hybrid/ECO/tbd</a:t>
            </a:r>
            <a:endParaRPr lang="en-GB" sz="1400" dirty="0">
              <a:ea typeface="SimSun" panose="02010600030101010101" pitchFamily="2" charset="-122"/>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#15, 03-04mar22, web-meeting</a:t>
            </a:r>
          </a:p>
          <a:p>
            <a:pPr marL="0" indent="0">
              <a:spcBef>
                <a:spcPts val="0"/>
              </a:spcBef>
              <a:spcAft>
                <a:spcPts val="0"/>
              </a:spcAft>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meeting #101 07-11Feb22, web or hybrid/ECO</a:t>
            </a:r>
          </a:p>
          <a:p>
            <a:pPr lvl="1">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&lt;CG-UWB&gt;</a:t>
            </a:r>
            <a:r>
              <a:rPr lang="en-US" sz="1800" dirty="0">
                <a:solidFill>
                  <a:schemeClr val="tx1"/>
                </a:solidFill>
              </a:rPr>
              <a:t>  next meeting #4, 04Feb22</a:t>
            </a: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CG-UWB as part of SRDMG has prepared draft versions of the updated UWB regulation and CEPT Report to the EU commission</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Plan: finalize draft regulation (update of ECC Decision (06)04) and a CEPT Report for May/June WGFM meeting.</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Next meeting 4. February 2022</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Main points in draft regulation:</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-&gt; Fixed outdoor usage in the band 6GHz to 8.5GHz for some application</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—&gt; Indoor higher power of -31.3dBm/MHz in the band 6GHz to 8.5GHz mainly for location tracking and sensing application </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—&gt; Vehicular usage in cars with -41.3dBm/MHz </a:t>
            </a:r>
            <a:endParaRPr lang="en-US" sz="14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Link: </a:t>
            </a:r>
            <a:r>
              <a:rPr lang="en-US" sz="1600" u="sng" dirty="0">
                <a:solidFill>
                  <a:srgbClr val="0000FF"/>
                </a:solidFill>
                <a:effectLst/>
                <a:ea typeface="Times New Roman" panose="02020603050405020304" pitchFamily="18" charset="0"/>
                <a:hlinkClick r:id="rId6"/>
              </a:rPr>
              <a:t>https://cept.org/ecc/groups/ecc/wg-fm/srdmg/cg-uwb/client/introduction/</a:t>
            </a:r>
            <a:r>
              <a:rPr lang="en-US" sz="1600" dirty="0">
                <a:effectLst/>
                <a:ea typeface="Times New Roman" panose="02020603050405020304" pitchFamily="18" charset="0"/>
              </a:rPr>
              <a:t> </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Further planning:</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Updated regulation on CEPT level until end 2022</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Updated EU harmonized regulation end 2022/beginning 2023</a:t>
            </a:r>
            <a:endParaRPr lang="en-US" sz="20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14400" y="5916816"/>
            <a:ext cx="9563515" cy="984885"/>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285750">
              <a:buFont typeface="Wingdings" panose="05000000000000000000" pitchFamily="2" charset="2"/>
              <a:buChar char="Ø"/>
            </a:pPr>
            <a:r>
              <a:rPr lang="en-US" sz="1600" dirty="0">
                <a:solidFill>
                  <a:schemeClr val="tx1"/>
                </a:solidFill>
              </a:rPr>
              <a:t>16dec: showing 3 -4 countries   note, updating this site is very slow, beware. </a:t>
            </a:r>
            <a:endParaRPr lang="en-US" sz="1600" dirty="0"/>
          </a:p>
          <a:p>
            <a:pPr marL="285750" indent="-285750">
              <a:buFont typeface="Wingdings" panose="05000000000000000000" pitchFamily="2" charset="2"/>
              <a:buChar char="Ø"/>
            </a:pP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5937837"/>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13159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a:buFont typeface="Arial" panose="020B0604020202020204" pitchFamily="34" charset="0"/>
              <a:buChar char="•"/>
            </a:pPr>
            <a:r>
              <a:rPr lang="en-US" sz="1800" b="0" dirty="0">
                <a:latin typeface="Times New Roman" panose="02020603050405020304" pitchFamily="18" charset="0"/>
                <a:ea typeface="SimSun" panose="02010600030101010101" pitchFamily="2" charset="-122"/>
              </a:rPr>
              <a:t>APAC update: </a:t>
            </a:r>
          </a:p>
          <a:p>
            <a:pPr>
              <a:buFont typeface="Arial" panose="020B0604020202020204" pitchFamily="34" charset="0"/>
              <a:buChar char="•"/>
            </a:pPr>
            <a:r>
              <a:rPr lang="en-US" sz="1800" b="0" dirty="0">
                <a:latin typeface="Times New Roman" panose="02020603050405020304" pitchFamily="18" charset="0"/>
                <a:ea typeface="SimSun" panose="02010600030101010101" pitchFamily="2" charset="-122"/>
                <a:hlinkClick r:id="rId3"/>
              </a:rPr>
              <a:t>https://mentor.ieee.org/802.18/dcn/22/18-22-0001-00-0000-apac-update-january-2022.pptx</a:t>
            </a:r>
            <a:r>
              <a:rPr lang="en-US" sz="1800" b="0" dirty="0">
                <a:latin typeface="Times New Roman" panose="02020603050405020304" pitchFamily="18" charset="0"/>
                <a:ea typeface="SimSun" panose="02010600030101010101" pitchFamily="2" charset="-122"/>
              </a:rPr>
              <a:t> </a:t>
            </a:r>
            <a:endParaRPr lang="en-US" sz="1800" b="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latin typeface="Times New Roman" panose="02020603050405020304" pitchFamily="18" charset="0"/>
              <a:ea typeface="SimSun" panose="02010600030101010101" pitchFamily="2" charset="-122"/>
            </a:endParaRPr>
          </a:p>
          <a:p>
            <a:pPr>
              <a:buFont typeface="Arial" panose="020B0604020202020204" pitchFamily="34" charset="0"/>
              <a:buChar char="•"/>
            </a:pPr>
            <a:r>
              <a:rPr lang="en-US" sz="2000" dirty="0">
                <a:solidFill>
                  <a:schemeClr val="tx1"/>
                </a:solidFill>
              </a:rPr>
              <a:t>Next week could see:  </a:t>
            </a:r>
            <a:r>
              <a:rPr lang="en-US" sz="2000" b="0" dirty="0">
                <a:solidFill>
                  <a:schemeClr val="tx1"/>
                </a:solidFill>
              </a:rPr>
              <a:t>UK – 802.15 SC THz response to Ofcom paper on THz. </a:t>
            </a:r>
          </a:p>
          <a:p>
            <a:pPr lvl="1">
              <a:buFont typeface="Arial" panose="020B0604020202020204" pitchFamily="34" charset="0"/>
              <a:buChar char="•"/>
            </a:pPr>
            <a:r>
              <a:rPr lang="en-US" sz="1600" b="0" i="0" u="none" strike="noStrike" baseline="0" dirty="0">
                <a:solidFill>
                  <a:schemeClr val="tx1"/>
                </a:solidFill>
                <a:hlinkClick r:id="rId4"/>
              </a:rPr>
              <a:t>https://mentor.ieee.org/802.18/dcn/21/18-21-0134-00-0000-uk-ofcom-terahertz-spectrum-paper.docx</a:t>
            </a:r>
            <a:r>
              <a:rPr lang="en-US" sz="1600" b="0" i="0" u="none" strike="noStrike" baseline="0" dirty="0">
                <a:solidFill>
                  <a:schemeClr val="tx1"/>
                </a:solidFill>
              </a:rPr>
              <a:t> </a:t>
            </a:r>
            <a:endParaRPr lang="en-US" sz="1600" b="0" dirty="0">
              <a:effectLst/>
              <a:ea typeface="SimSun" panose="02010600030101010101" pitchFamily="2" charset="-122"/>
            </a:endParaRPr>
          </a:p>
          <a:p>
            <a:pPr lvl="1">
              <a:buFont typeface="Arial" panose="020B0604020202020204" pitchFamily="34" charset="0"/>
              <a:buChar char="•"/>
            </a:pPr>
            <a:r>
              <a:rPr lang="en-US" sz="1600" b="0" i="0" u="none" strike="noStrike" baseline="0" dirty="0">
                <a:solidFill>
                  <a:srgbClr val="000000"/>
                </a:solidFill>
              </a:rPr>
              <a:t>One point is sharing with passive services. </a:t>
            </a:r>
          </a:p>
          <a:p>
            <a:pPr lvl="1">
              <a:buFont typeface="Arial" panose="020B0604020202020204" pitchFamily="34" charset="0"/>
              <a:buChar char="•"/>
            </a:pPr>
            <a:r>
              <a:rPr lang="en-US" sz="1600" dirty="0"/>
              <a:t>Range target is &gt; 275GHz, though do mention above 100GHz.</a:t>
            </a:r>
          </a:p>
          <a:p>
            <a:pPr lvl="1">
              <a:buFont typeface="Arial" panose="020B0604020202020204" pitchFamily="34" charset="0"/>
              <a:buChar char="•"/>
            </a:pPr>
            <a:r>
              <a:rPr lang="en-US" sz="1600" dirty="0"/>
              <a:t>UWB is looking at 100-260GHz. </a:t>
            </a:r>
          </a:p>
          <a:p>
            <a:pPr lvl="1">
              <a:buFont typeface="Arial" panose="020B0604020202020204" pitchFamily="34" charset="0"/>
              <a:buChar char="•"/>
            </a:pPr>
            <a:endParaRPr lang="en-US" sz="1400" b="0" i="0" u="none" strike="noStrike" baseline="0" dirty="0">
              <a:solidFill>
                <a:srgbClr val="000000"/>
              </a:solidFill>
            </a:endParaRPr>
          </a:p>
          <a:p>
            <a:pPr>
              <a:buFont typeface="Arial" panose="020B0604020202020204" pitchFamily="34" charset="0"/>
              <a:buChar char="•"/>
            </a:pPr>
            <a:endParaRPr lang="en-US" sz="1800" b="0" i="0" u="none" strike="noStrike" baseline="0" dirty="0">
              <a:solidFill>
                <a:srgbClr val="000000"/>
              </a:solidFill>
            </a:endParaRPr>
          </a:p>
          <a:p>
            <a:pPr marL="0">
              <a:spcBef>
                <a:spcPts val="0"/>
              </a:spcBef>
              <a:spcAft>
                <a:spcPts val="0"/>
              </a:spcAft>
              <a:buFont typeface="Arial" panose="020B0604020202020204" pitchFamily="34" charset="0"/>
              <a:buChar char="•"/>
            </a:pPr>
            <a:r>
              <a:rPr lang="en-US" sz="1800" b="0" dirty="0">
                <a:latin typeface="Times New Roman" panose="02020603050405020304" pitchFamily="18" charset="0"/>
                <a:ea typeface="SimSun" panose="02010600030101010101" pitchFamily="2" charset="-122"/>
              </a:rPr>
              <a:t>Anything else to share today for other regions? nothing heard</a:t>
            </a:r>
          </a:p>
          <a:p>
            <a:pPr marL="0">
              <a:spcBef>
                <a:spcPts val="0"/>
              </a:spcBef>
              <a:spcAft>
                <a:spcPts val="0"/>
              </a:spcAft>
              <a:buFont typeface="Arial" panose="020B0604020202020204" pitchFamily="34" charset="0"/>
              <a:buChar char="•"/>
            </a:pPr>
            <a:endParaRPr lang="en-US" sz="1200" b="0" i="0" u="none" strike="noStrike" baseline="0" dirty="0">
              <a:solidFill>
                <a:srgbClr val="00000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endParaRPr lang="en-US" sz="1800" b="0" dirty="0">
              <a:effectLst/>
              <a:latin typeface="Times New Roman" panose="02020603050405020304" pitchFamily="18" charset="0"/>
              <a:ea typeface="Calibri" panose="020F0502020204030204" pitchFamily="34" charset="0"/>
            </a:endParaRPr>
          </a:p>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nothing heard. </a:t>
            </a: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ea typeface="Calibri" panose="020F0502020204030204" pitchFamily="34" charset="0"/>
              </a:rPr>
              <a:t>standing by for this spring (2022):  </a:t>
            </a:r>
            <a:r>
              <a:rPr lang="en-US" sz="1800" b="0" dirty="0">
                <a:ea typeface="Calibri" panose="020F0502020204030204" pitchFamily="34" charset="0"/>
              </a:rPr>
              <a:t>Additional WP 1A light communications and 2 WP 5A submissions from IEEE 802. </a:t>
            </a: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r>
              <a:rPr lang="en-US" sz="18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IEEE 802 viewpoints on WRC-23 agenda items. </a:t>
            </a:r>
            <a:endParaRPr lang="en-US" sz="1600" b="0" dirty="0">
              <a:solidFill>
                <a:schemeClr val="tx1"/>
              </a:solidFill>
            </a:endParaRPr>
          </a:p>
          <a:p>
            <a:pPr lvl="2">
              <a:spcBef>
                <a:spcPts val="0"/>
              </a:spcBef>
              <a:buFont typeface="Arial" panose="020B0604020202020204" pitchFamily="34" charset="0"/>
              <a:buChar char="•"/>
            </a:pPr>
            <a:r>
              <a:rPr lang="en-US" dirty="0">
                <a:solidFill>
                  <a:schemeClr val="tx1"/>
                </a:solidFill>
              </a:rPr>
              <a:t>Doc for viewpoints updated (</a:t>
            </a:r>
            <a:r>
              <a:rPr lang="en-US" dirty="0">
                <a:solidFill>
                  <a:srgbClr val="00B0F0"/>
                </a:solidFill>
              </a:rPr>
              <a:t>actions items in notes on this slide</a:t>
            </a:r>
            <a:r>
              <a:rPr lang="en-US"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rPr>
              <a:t>Soon, will review actions </a:t>
            </a:r>
            <a:r>
              <a:rPr lang="en-US" sz="1400" b="0" dirty="0">
                <a:solidFill>
                  <a:schemeClr val="tx1"/>
                </a:solidFill>
                <a:ea typeface="Calibri" panose="020F0502020204030204" pitchFamily="34" charset="0"/>
              </a:rPr>
              <a:t>noted at the July Plenary. </a:t>
            </a:r>
            <a:endParaRPr lang="en-US" sz="14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a:buFont typeface="Arial" panose="020B0604020202020204" pitchFamily="34" charset="0"/>
              <a:buChar char="•"/>
            </a:pPr>
            <a:r>
              <a:rPr lang="en-US" sz="2000" dirty="0">
                <a:solidFill>
                  <a:schemeClr val="tx1"/>
                </a:solidFill>
              </a:rPr>
              <a:t>USA-</a:t>
            </a:r>
            <a:r>
              <a:rPr lang="en-US" sz="2000" i="0" dirty="0">
                <a:solidFill>
                  <a:schemeClr val="tx1"/>
                </a:solidFill>
                <a:effectLst/>
              </a:rPr>
              <a:t>FCC Open Commission Meeting; 27jan22-10:30 am – 12:30 pm EST</a:t>
            </a:r>
            <a:r>
              <a:rPr lang="en-US" sz="2000" dirty="0">
                <a:solidFill>
                  <a:schemeClr val="tx1"/>
                </a:solidFill>
                <a:ea typeface="Times New Roman" panose="02020603050405020304" pitchFamily="18" charset="0"/>
              </a:rPr>
              <a:t>, one of the topics: </a:t>
            </a:r>
          </a:p>
          <a:p>
            <a:pPr>
              <a:buFont typeface="Arial" panose="020B0604020202020204" pitchFamily="34" charset="0"/>
              <a:buChar char="•"/>
            </a:pPr>
            <a:r>
              <a:rPr lang="en-US" sz="2000" b="0" i="0" dirty="0">
                <a:solidFill>
                  <a:schemeClr val="tx1"/>
                </a:solidFill>
                <a:effectLst/>
              </a:rPr>
              <a:t>Facilitating Better Use of 'White Space' Spectrum; </a:t>
            </a:r>
            <a:r>
              <a:rPr lang="en-US" sz="1600" b="0" i="0" dirty="0">
                <a:solidFill>
                  <a:srgbClr val="1D2B3E"/>
                </a:solidFill>
                <a:effectLst/>
                <a:hlinkClick r:id="rId3"/>
              </a:rPr>
              <a:t>https://www.fcc.gov/document/facilitating-better-use-white-space-spectrum</a:t>
            </a:r>
            <a:r>
              <a:rPr lang="en-US" altLang="en-US" sz="2000" dirty="0"/>
              <a:t> </a:t>
            </a:r>
          </a:p>
          <a:p>
            <a:pPr lvl="1">
              <a:buFont typeface="Arial" panose="020B0604020202020204" pitchFamily="34" charset="0"/>
              <a:buChar char="•"/>
            </a:pPr>
            <a:r>
              <a:rPr lang="en-US" altLang="en-US" sz="1800" dirty="0"/>
              <a:t>Much on the data base operation and working with wireless microphones.  	</a:t>
            </a:r>
            <a:r>
              <a:rPr lang="en-US" sz="2000" b="1" dirty="0">
                <a:solidFill>
                  <a:srgbClr val="333333"/>
                </a:solidFill>
                <a:effectLst/>
                <a:ea typeface="Times New Roman" panose="02020603050405020304" pitchFamily="18" charset="0"/>
              </a:rPr>
              <a:t> </a:t>
            </a:r>
          </a:p>
          <a:p>
            <a:pPr marL="238125" marR="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 </a:t>
            </a:r>
            <a:endParaRPr lang="en-US" sz="12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032375" cy="5379391"/>
          </a:xfrm>
        </p:spPr>
        <p:txBody>
          <a:bodyPr/>
          <a:lstStyle/>
          <a:p>
            <a:pPr>
              <a:buFont typeface="Arial" panose="020B0604020202020204" pitchFamily="34" charset="0"/>
              <a:buChar char="•"/>
            </a:pPr>
            <a:r>
              <a:rPr lang="en-US" sz="1600" dirty="0"/>
              <a:t> </a:t>
            </a:r>
            <a:r>
              <a:rPr lang="en-US" sz="1400" dirty="0"/>
              <a:t>1</a:t>
            </a:r>
            <a:r>
              <a:rPr lang="en-US" sz="1600" dirty="0"/>
              <a:t>.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(168 people);            		</a:t>
            </a:r>
            <a:r>
              <a:rPr lang="en-US" sz="1400" dirty="0"/>
              <a:t>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spcBef>
                <a:spcPts val="0"/>
              </a:spcBef>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General activity picking up.  will discuss next week.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13jan: </a:t>
            </a:r>
            <a:r>
              <a:rPr lang="en-GB" sz="1600" dirty="0">
                <a:solidFill>
                  <a:schemeClr val="tx1"/>
                </a:solidFill>
                <a:ea typeface="Calibri" panose="020F0502020204030204" pitchFamily="34" charset="0"/>
              </a:rPr>
              <a:t>Test and Cert WG met this week, decided go forward w/path previously discussed for equipment certification – bringing devices to test labs, then field trails, then to public.   Similar to CBRS/3.6 GHz equipment (not the SASs).   How this will work is yet to be seen. </a:t>
            </a:r>
          </a:p>
          <a:p>
            <a:pPr marL="1323975" lvl="3">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WFA is looking to go to the cloud for the testing, not the bench.   And, this is not with AFC yet. </a:t>
            </a:r>
            <a:endParaRPr lang="en-GB" sz="1600"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5"/>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General activity picking up.  will discuss next week.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10dec meeting was only 28mins.  The RLAN signal characteristics input was moved back to WS1 which met yesterday to work on putting into the final report. </a:t>
            </a:r>
          </a:p>
          <a:p>
            <a:pPr marL="1323975" lvl="3">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With that effort is still trying to get the final report done, to get to the FCC.   The details are taking more time. </a:t>
            </a:r>
            <a:endParaRPr lang="en-US" sz="10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endParaRPr lang="en-US" sz="16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rPr>
              <a:t>General:</a:t>
            </a:r>
            <a:r>
              <a:rPr lang="en-GB" sz="1600" b="1" dirty="0">
                <a:solidFill>
                  <a:schemeClr val="tx1"/>
                </a:solidFill>
                <a:ea typeface="Calibri" panose="020F0502020204030204" pitchFamily="34" charset="0"/>
              </a:rPr>
              <a:t> </a:t>
            </a:r>
            <a:r>
              <a:rPr lang="en-GB" sz="1600" dirty="0">
                <a:solidFill>
                  <a:schemeClr val="tx1"/>
                </a:solidFill>
                <a:ea typeface="Calibri" panose="020F0502020204030204" pitchFamily="34" charset="0"/>
              </a:rPr>
              <a:t>16dec: </a:t>
            </a:r>
            <a:r>
              <a:rPr lang="en-GB" sz="1600" b="1" dirty="0">
                <a:solidFill>
                  <a:schemeClr val="tx1"/>
                </a:solidFill>
                <a:ea typeface="Calibri" panose="020F0502020204030204" pitchFamily="34" charset="0"/>
              </a:rPr>
              <a:t>A </a:t>
            </a:r>
            <a:r>
              <a:rPr lang="en-GB" sz="1600" dirty="0">
                <a:solidFill>
                  <a:schemeClr val="tx1"/>
                </a:solidFill>
                <a:ea typeface="Calibri" panose="020F0502020204030204" pitchFamily="34" charset="0"/>
              </a:rPr>
              <a:t>public notice is expected in January about work needed on improving the ULS data.  </a:t>
            </a:r>
          </a:p>
        </p:txBody>
      </p:sp>
    </p:spTree>
    <p:extLst>
      <p:ext uri="{BB962C8B-B14F-4D97-AF65-F5344CB8AC3E}">
        <p14:creationId xmlns:p14="http://schemas.microsoft.com/office/powerpoint/2010/main" val="1385928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AFBDCB-7A11-4CF2-A8EE-5B8ED8662359}"/>
              </a:ext>
            </a:extLst>
          </p:cNvPr>
          <p:cNvSpPr>
            <a:spLocks noGrp="1"/>
          </p:cNvSpPr>
          <p:nvPr>
            <p:ph type="dt" idx="10"/>
          </p:nvPr>
        </p:nvSpPr>
        <p:spPr>
          <a:xfrm>
            <a:off x="914400" y="322265"/>
            <a:ext cx="2948516" cy="273050"/>
          </a:xfrm>
        </p:spPr>
        <p:txBody>
          <a:bodyPr/>
          <a:lstStyle/>
          <a:p>
            <a:r>
              <a:rPr lang="en-US"/>
              <a:t>20-27jan22</a:t>
            </a:r>
            <a:endParaRPr lang="en-GB" dirty="0"/>
          </a:p>
        </p:txBody>
      </p:sp>
      <p:sp>
        <p:nvSpPr>
          <p:cNvPr id="3" name="Footer Placeholder 2">
            <a:extLst>
              <a:ext uri="{FF2B5EF4-FFF2-40B4-BE49-F238E27FC236}">
                <a16:creationId xmlns:a16="http://schemas.microsoft.com/office/drawing/2014/main" id="{2793D228-C473-466A-9116-516748A18135}"/>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6896544-41EA-49A0-8871-C6E3AF10AAE7}"/>
              </a:ext>
            </a:extLst>
          </p:cNvPr>
          <p:cNvSpPr>
            <a:spLocks noGrp="1"/>
          </p:cNvSpPr>
          <p:nvPr>
            <p:ph type="sldNum" idx="12"/>
          </p:nvPr>
        </p:nvSpPr>
        <p:spPr/>
        <p:txBody>
          <a:bodyPr/>
          <a:lstStyle/>
          <a:p>
            <a:r>
              <a:rPr lang="en-GB"/>
              <a:t>Slide </a:t>
            </a:r>
            <a:fld id="{F5D8E26B-7BCF-4D25-9C89-0168A6618F18}" type="slidenum">
              <a:rPr lang="en-GB" smtClean="0"/>
              <a:pPr/>
              <a:t>2</a:t>
            </a:fld>
            <a:endParaRPr lang="en-GB" dirty="0"/>
          </a:p>
        </p:txBody>
      </p:sp>
      <p:sp>
        <p:nvSpPr>
          <p:cNvPr id="9" name="Content Placeholder 2">
            <a:extLst>
              <a:ext uri="{FF2B5EF4-FFF2-40B4-BE49-F238E27FC236}">
                <a16:creationId xmlns:a16="http://schemas.microsoft.com/office/drawing/2014/main" id="{C28CAD39-B762-4911-93B8-8D26C7BDD79F}"/>
              </a:ext>
            </a:extLst>
          </p:cNvPr>
          <p:cNvSpPr txBox="1">
            <a:spLocks/>
          </p:cNvSpPr>
          <p:nvPr/>
        </p:nvSpPr>
        <p:spPr>
          <a:xfrm>
            <a:off x="914399" y="1371600"/>
            <a:ext cx="10838873" cy="5103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kern="0" dirty="0"/>
              <a:t>This meeting is part of IEEE 802 electronic January 2022 wireless interim session</a:t>
            </a:r>
          </a:p>
          <a:p>
            <a:pPr lvl="5">
              <a:buFont typeface="Arial" panose="020B0604020202020204" pitchFamily="34" charset="0"/>
              <a:buChar char="•"/>
            </a:pPr>
            <a:endParaRPr lang="en-US" sz="1100" kern="0" dirty="0"/>
          </a:p>
          <a:p>
            <a:pPr>
              <a:buFont typeface="Arial" panose="020B0604020202020204" pitchFamily="34" charset="0"/>
              <a:buChar char="•"/>
            </a:pPr>
            <a:r>
              <a:rPr lang="en-US" sz="2000" kern="0" dirty="0"/>
              <a:t>You must pay the registration fee in order to attend</a:t>
            </a:r>
          </a:p>
          <a:p>
            <a:pPr lvl="5">
              <a:buFont typeface="Arial" panose="020B0604020202020204" pitchFamily="34" charset="0"/>
              <a:buChar char="•"/>
            </a:pPr>
            <a:endParaRPr lang="en-US" sz="1100" kern="0" dirty="0"/>
          </a:p>
          <a:p>
            <a:pPr>
              <a:buFont typeface="Arial" panose="020B0604020202020204" pitchFamily="34" charset="0"/>
              <a:buChar char="•"/>
            </a:pPr>
            <a:r>
              <a:rPr lang="en-US" sz="2000" kern="0" dirty="0"/>
              <a:t>If you have not already done so, you can register w/MTG Events – Registration website at:  </a:t>
            </a:r>
            <a:r>
              <a:rPr lang="en-US" sz="2000" kern="0" dirty="0">
                <a:hlinkClick r:id="rId2"/>
              </a:rPr>
              <a:t>https://touchpoint.eventsair.com/ieee-802-wireless-interim-session-jan-2022</a:t>
            </a:r>
            <a:r>
              <a:rPr lang="en-US" sz="2000" kern="0" dirty="0"/>
              <a:t> </a:t>
            </a:r>
          </a:p>
          <a:p>
            <a:pPr>
              <a:buFont typeface="Arial" panose="020B0604020202020204" pitchFamily="34" charset="0"/>
              <a:buChar char="•"/>
            </a:pPr>
            <a:endParaRPr lang="en-US" sz="1400" kern="0" dirty="0">
              <a:effectLst/>
              <a:latin typeface="Tahoma" panose="020B0604030504040204" pitchFamily="34" charset="0"/>
              <a:ea typeface="Calibri" panose="020F0502020204030204" pitchFamily="34" charset="0"/>
            </a:endParaRPr>
          </a:p>
          <a:p>
            <a:pPr>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t>
            </a:r>
            <a:r>
              <a:rPr lang="en-US" sz="1600" b="1" dirty="0">
                <a:effectLst/>
                <a:latin typeface="Tahoma" panose="020B0604030504040204" pitchFamily="34" charset="0"/>
                <a:ea typeface="Calibri" panose="020F0502020204030204" pitchFamily="34" charset="0"/>
              </a:rPr>
              <a:t>After Friday 23:59 et 14 January 2022 	</a:t>
            </a:r>
            <a:r>
              <a:rPr lang="en-US" sz="1600" b="1" dirty="0">
                <a:latin typeface="Tahoma" panose="020B0604030504040204" pitchFamily="34" charset="0"/>
                <a:ea typeface="Calibri" panose="020F0502020204030204" pitchFamily="34" charset="0"/>
              </a:rPr>
              <a:t>    </a:t>
            </a:r>
            <a:r>
              <a:rPr lang="en-US" sz="1600" b="1" dirty="0">
                <a:effectLst/>
                <a:latin typeface="Tahoma" panose="020B0604030504040204" pitchFamily="34" charset="0"/>
                <a:ea typeface="Calibri" panose="020F0502020204030204" pitchFamily="34" charset="0"/>
              </a:rPr>
              <a:t>* $US 125.00 for all attendees</a:t>
            </a:r>
            <a:endParaRPr lang="en-US" sz="1600" kern="0" dirty="0"/>
          </a:p>
          <a:p>
            <a:pPr lvl="5">
              <a:buFont typeface="Arial" panose="020B0604020202020204" pitchFamily="34" charset="0"/>
              <a:buChar char="•"/>
            </a:pPr>
            <a:endParaRPr lang="en-US" sz="1100" kern="0" dirty="0"/>
          </a:p>
          <a:p>
            <a:pPr>
              <a:buFont typeface="Arial" panose="020B0604020202020204" pitchFamily="34" charset="0"/>
              <a:buChar char="•"/>
            </a:pPr>
            <a:r>
              <a:rPr lang="en-US" sz="2000" kern="0" dirty="0"/>
              <a:t>If you do not intend to register for this session you must leave this meeting and, if you have logged attendance on IMAT, please email the 802.18 chair or a vice chair to have your attendance cancelled</a:t>
            </a:r>
          </a:p>
          <a:p>
            <a:pPr>
              <a:buFont typeface="Arial" panose="020B0604020202020204" pitchFamily="34" charset="0"/>
              <a:buChar char="•"/>
            </a:pPr>
            <a:endParaRPr lang="en-US" sz="2000" kern="0" dirty="0"/>
          </a:p>
          <a:p>
            <a:pPr>
              <a:buFont typeface="Arial" panose="020B0604020202020204" pitchFamily="34" charset="0"/>
              <a:buChar char="•"/>
            </a:pPr>
            <a:r>
              <a:rPr lang="en-US" sz="2000" kern="0" dirty="0"/>
              <a:t>At conclusion of each of the 802.18 calls, the Webex log and IMAT will be reviewed.  </a:t>
            </a:r>
          </a:p>
          <a:p>
            <a:pPr>
              <a:buFont typeface="Arial" panose="020B0604020202020204" pitchFamily="34" charset="0"/>
              <a:buChar char="•"/>
            </a:pPr>
            <a:r>
              <a:rPr lang="en-US" sz="2000" kern="0" dirty="0"/>
              <a:t>No payment, become dead beat and lose voting rights in all groups, after 60-day grace. </a:t>
            </a:r>
          </a:p>
        </p:txBody>
      </p:sp>
      <p:sp>
        <p:nvSpPr>
          <p:cNvPr id="10" name="Title 1">
            <a:extLst>
              <a:ext uri="{FF2B5EF4-FFF2-40B4-BE49-F238E27FC236}">
                <a16:creationId xmlns:a16="http://schemas.microsoft.com/office/drawing/2014/main" id="{886B307F-3FE4-42EE-B629-B078D1407BE3}"/>
              </a:ext>
            </a:extLst>
          </p:cNvPr>
          <p:cNvSpPr txBox="1">
            <a:spLocks/>
          </p:cNvSpPr>
          <p:nvPr/>
        </p:nvSpPr>
        <p:spPr>
          <a:xfrm>
            <a:off x="0" y="685801"/>
            <a:ext cx="12192000"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t>Registration for the Jan ‘22 IEEE 802 electronic wireless interim session</a:t>
            </a:r>
          </a:p>
        </p:txBody>
      </p:sp>
    </p:spTree>
    <p:extLst>
      <p:ext uri="{BB962C8B-B14F-4D97-AF65-F5344CB8AC3E}">
        <p14:creationId xmlns:p14="http://schemas.microsoft.com/office/powerpoint/2010/main" val="4165773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1900"/>
            <a:ext cx="110490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https://mentor.ieee.org/802.18/dcn/21/18-21-0036-10-0000-frequency-table-template.xlsx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11jan22</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Filled in a few spots for 802.11 and added an index column on the main tables.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Moving forward have copied into a new 2022 document, </a:t>
            </a:r>
            <a:r>
              <a:rPr lang="en-US" sz="1600" dirty="0">
                <a:solidFill>
                  <a:srgbClr val="333333"/>
                </a:solidFill>
                <a:ea typeface="Times New Roman" panose="02020603050405020304" pitchFamily="18" charset="0"/>
                <a:hlinkClick r:id="rId4"/>
              </a:rPr>
              <a:t>https://mentor.ieee.org/802.18/dcn/22/18-22-0009-00-0000-ieee-802-wireless-standards-table-of-frequency-ranges.xlsx</a:t>
            </a:r>
            <a:r>
              <a:rPr lang="en-US" sz="1600" dirty="0">
                <a:solidFill>
                  <a:srgbClr val="333333"/>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And, working on a process to get comment collection on the spreadsheet from other IEEE 802 members. </a:t>
            </a: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23nov21</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Updates a few UWB ranges and </a:t>
            </a:r>
            <a:r>
              <a:rPr lang="en-US" sz="1600" b="1" dirty="0">
                <a:solidFill>
                  <a:srgbClr val="333333"/>
                </a:solidFill>
                <a:ea typeface="Times New Roman" panose="02020603050405020304" pitchFamily="18" charset="0"/>
              </a:rPr>
              <a:t>added the Light-Ranges Sheet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22feb22.  </a:t>
            </a:r>
            <a:r>
              <a:rPr lang="en-US" sz="1800" b="0" dirty="0">
                <a:solidFill>
                  <a:schemeClr val="tx1"/>
                </a:solidFill>
                <a:ea typeface="Times New Roman" panose="02020603050405020304" pitchFamily="18" charset="0"/>
              </a:rPr>
              <a:t>(call-in in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1028701" y="966787"/>
            <a:ext cx="10475384" cy="5508627"/>
          </a:xfrm>
        </p:spPr>
        <p:txBody>
          <a:bodyPr/>
          <a:lstStyle/>
          <a:p>
            <a:pPr>
              <a:buFont typeface="Arial" panose="020B0604020202020204" pitchFamily="34" charset="0"/>
              <a:buChar char="•"/>
            </a:pPr>
            <a:r>
              <a:rPr lang="en-US" altLang="en-US" sz="2000" dirty="0"/>
              <a:t>Actions required: </a:t>
            </a:r>
          </a:p>
          <a:p>
            <a:pPr marL="285750" indent="-285750">
              <a:buClr>
                <a:schemeClr val="tx1"/>
              </a:buClr>
              <a:buFont typeface="Wingdings" panose="05000000000000000000" pitchFamily="2" charset="2"/>
              <a:buChar char=""/>
            </a:pPr>
            <a:r>
              <a:rPr lang="en-US" altLang="en-US" sz="1800" b="0" dirty="0">
                <a:solidFill>
                  <a:srgbClr val="00B0F0"/>
                </a:solidFill>
              </a:rPr>
              <a:t> </a:t>
            </a:r>
            <a:r>
              <a:rPr lang="en-US" altLang="en-US" sz="1800" b="0" dirty="0">
                <a:solidFill>
                  <a:schemeClr val="tx1"/>
                </a:solidFill>
              </a:rPr>
              <a:t>chair – start mentor </a:t>
            </a:r>
            <a:r>
              <a:rPr lang="en-US" altLang="en-US" sz="1800" b="0" dirty="0" err="1">
                <a:solidFill>
                  <a:schemeClr val="tx1"/>
                </a:solidFill>
              </a:rPr>
              <a:t>epoll</a:t>
            </a:r>
            <a:r>
              <a:rPr lang="en-US" altLang="en-US" sz="1800" b="0" dirty="0">
                <a:solidFill>
                  <a:schemeClr val="tx1"/>
                </a:solidFill>
              </a:rPr>
              <a:t> on May ‘22 wireless interim. </a:t>
            </a:r>
          </a:p>
          <a:p>
            <a:pPr marL="285750" indent="-285750">
              <a:buClr>
                <a:srgbClr val="00B0F0"/>
              </a:buClr>
              <a:buFont typeface="Wingdings" panose="05000000000000000000" pitchFamily="2" charset="2"/>
              <a:buChar char="q"/>
            </a:pPr>
            <a:r>
              <a:rPr lang="en-US" altLang="en-US" sz="1800" b="0" dirty="0">
                <a:solidFill>
                  <a:srgbClr val="00B0F0"/>
                </a:solidFill>
              </a:rPr>
              <a:t> chair – at 02feb22  WCSC, ask about what time zone if May Wireless Interim is electronic?</a:t>
            </a:r>
            <a:endParaRPr lang="en-US" altLang="en-US" sz="1400" b="0" dirty="0">
              <a:solidFill>
                <a:srgbClr val="00B0F0"/>
              </a:solidFill>
            </a:endParaRPr>
          </a:p>
          <a:p>
            <a:pPr lvl="4">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AOB before recess to next Thursday, 27jan22?	</a:t>
            </a:r>
            <a:endParaRPr lang="en-US" sz="1800" dirty="0">
              <a:latin typeface="Times New Roman" panose="02020603050405020304" pitchFamily="18" charset="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Lawsuit</a:t>
            </a:r>
            <a:r>
              <a:rPr lang="en-US" sz="1800" dirty="0">
                <a:effectLst/>
                <a:ea typeface="Calibri" panose="020F0502020204030204" pitchFamily="34" charset="0"/>
              </a:rPr>
              <a:t> against the FCC, could not take the 40 MHz away from ITS. </a:t>
            </a:r>
          </a:p>
          <a:p>
            <a:pPr marL="400050" lvl="1">
              <a:spcBef>
                <a:spcPts val="0"/>
              </a:spcBef>
              <a:spcAft>
                <a:spcPts val="0"/>
              </a:spcAft>
              <a:buFont typeface="Arial" panose="020B0604020202020204" pitchFamily="34" charset="0"/>
              <a:buChar char="•"/>
            </a:pPr>
            <a:r>
              <a:rPr lang="en-US" sz="1800" dirty="0">
                <a:solidFill>
                  <a:schemeClr val="tx1"/>
                </a:solidFill>
                <a:latin typeface="Times New Roman" panose="02020603050405020304" pitchFamily="18" charset="0"/>
                <a:ea typeface="SimSun" panose="02010600030101010101" pitchFamily="2" charset="-122"/>
              </a:rPr>
              <a:t>DC Court of Appeals on 25jan22 – there are oral arguments. </a:t>
            </a:r>
            <a:endParaRPr lang="en-US" sz="1800" dirty="0">
              <a:solidFill>
                <a:schemeClr val="tx1"/>
              </a:solidFill>
              <a:effectLst/>
              <a:latin typeface="Times New Roman" panose="02020603050405020304" pitchFamily="18" charset="0"/>
              <a:ea typeface="SimSun" panose="02010600030101010101" pitchFamily="2" charset="-122"/>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r>
              <a:rPr lang="en-US" sz="1800" b="0" dirty="0">
                <a:solidFill>
                  <a:schemeClr val="tx1"/>
                </a:solidFill>
              </a:rPr>
              <a:t>Remember, must be registered and to log attendance in</a:t>
            </a:r>
            <a:r>
              <a:rPr lang="en-US" sz="1800" dirty="0">
                <a:solidFill>
                  <a:schemeClr val="tx1"/>
                </a:solidFill>
              </a:rPr>
              <a:t> IMAT</a:t>
            </a:r>
            <a:r>
              <a:rPr lang="en-US" sz="1800" b="0" dirty="0">
                <a:solidFill>
                  <a:schemeClr val="tx1"/>
                </a:solidFill>
              </a:rPr>
              <a:t> (and participation credit available) </a:t>
            </a:r>
          </a:p>
          <a:p>
            <a:pPr>
              <a:buFont typeface="Arial" panose="020B0604020202020204" pitchFamily="34" charset="0"/>
              <a:buChar char="•"/>
            </a:pPr>
            <a:r>
              <a:rPr lang="en-US" sz="1800" b="0" dirty="0">
                <a:solidFill>
                  <a:schemeClr val="tx1"/>
                </a:solidFill>
              </a:rPr>
              <a:t>Attendance on-line today:  _37__  and voters on-line:  _29 __</a:t>
            </a:r>
          </a:p>
          <a:p>
            <a:pPr lvl="4">
              <a:buFont typeface="Arial" panose="020B0604020202020204" pitchFamily="34" charset="0"/>
              <a:buChar char="•"/>
            </a:pPr>
            <a:endParaRPr lang="en-US" sz="600" b="0" dirty="0">
              <a:solidFill>
                <a:schemeClr val="tx1"/>
              </a:solidFill>
            </a:endParaRPr>
          </a:p>
          <a:p>
            <a:pPr>
              <a:buFont typeface="Arial" panose="020B0604020202020204" pitchFamily="34" charset="0"/>
              <a:buChar char="•"/>
            </a:pPr>
            <a:r>
              <a:rPr lang="en-US" altLang="en-US" sz="1800" dirty="0">
                <a:solidFill>
                  <a:schemeClr val="tx1"/>
                </a:solidFill>
              </a:rPr>
              <a:t>Recessed at 15:57 until next Thursday 27Jan22, 15:00et/19:00utc</a:t>
            </a: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631751"/>
          </a:xfrm>
        </p:spPr>
        <p:txBody>
          <a:bodyPr/>
          <a:lstStyle/>
          <a:p>
            <a:r>
              <a:rPr lang="en-US" altLang="en-US" sz="2400" dirty="0"/>
              <a:t>2</a:t>
            </a:r>
            <a:r>
              <a:rPr lang="en-US" altLang="en-US" sz="2400" baseline="30000" dirty="0"/>
              <a:t>nd</a:t>
            </a:r>
            <a:r>
              <a:rPr lang="en-US" altLang="en-US" sz="2400" dirty="0"/>
              <a:t> – call - Thursday </a:t>
            </a:r>
            <a:r>
              <a:rPr lang="en-US" altLang="en-US" sz="2000" dirty="0"/>
              <a:t>(27jan22) </a:t>
            </a:r>
            <a:r>
              <a:rPr lang="en-US" altLang="en-US" sz="2400" dirty="0"/>
              <a:t>Agenda</a:t>
            </a:r>
            <a:endParaRPr lang="en-US" sz="2400" dirty="0"/>
          </a:p>
        </p:txBody>
      </p:sp>
      <p:sp>
        <p:nvSpPr>
          <p:cNvPr id="3" name="Content Placeholder 2"/>
          <p:cNvSpPr>
            <a:spLocks noGrp="1"/>
          </p:cNvSpPr>
          <p:nvPr>
            <p:ph idx="1"/>
          </p:nvPr>
        </p:nvSpPr>
        <p:spPr>
          <a:xfrm>
            <a:off x="914400" y="1263650"/>
            <a:ext cx="10475384" cy="5211763"/>
          </a:xfrm>
        </p:spPr>
        <p:txBody>
          <a:bodyPr/>
          <a:lstStyle/>
          <a:p>
            <a:pPr>
              <a:buFont typeface="Arial" panose="020B0604020202020204" pitchFamily="34" charset="0"/>
              <a:buChar char="•"/>
            </a:pPr>
            <a:r>
              <a:rPr lang="en-US" altLang="en-US" sz="1800" dirty="0"/>
              <a:t>Reminder we are still under all IEEE policies as shown last Thursday </a:t>
            </a:r>
            <a:r>
              <a:rPr lang="en-US" altLang="en-US" sz="1600" dirty="0"/>
              <a:t>(20jan22)</a:t>
            </a:r>
          </a:p>
          <a:p>
            <a:pPr lvl="1">
              <a:spcBef>
                <a:spcPts val="0"/>
              </a:spcBef>
              <a:buFont typeface="Arial" panose="020B0604020202020204" pitchFamily="34" charset="0"/>
              <a:buChar char="•"/>
            </a:pPr>
            <a:r>
              <a:rPr lang="en-US" altLang="en-US" sz="1800" b="1" u="sng" dirty="0">
                <a:solidFill>
                  <a:schemeClr val="tx1"/>
                </a:solidFill>
              </a:rPr>
              <a:t>Attendance is on IMAT (w/VC and </a:t>
            </a:r>
            <a:r>
              <a:rPr lang="en-US" altLang="en-US" sz="1800" b="1" u="sng" dirty="0" err="1">
                <a:solidFill>
                  <a:schemeClr val="tx1"/>
                </a:solidFill>
              </a:rPr>
              <a:t>webex</a:t>
            </a:r>
            <a:r>
              <a:rPr lang="en-US" altLang="en-US" sz="1800" b="1" u="sng" dirty="0">
                <a:solidFill>
                  <a:schemeClr val="tx1"/>
                </a:solidFill>
              </a:rPr>
              <a:t> checks)</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lvl="1">
              <a:spcBef>
                <a:spcPts val="0"/>
              </a:spcBef>
              <a:buFont typeface="Arial" panose="020B0604020202020204" pitchFamily="34" charset="0"/>
              <a:buChar char="•"/>
            </a:pPr>
            <a:r>
              <a:rPr lang="en-US" altLang="en-US" sz="1600" dirty="0"/>
              <a:t>Someone to take a few notes</a:t>
            </a:r>
            <a:r>
              <a:rPr lang="en-US" altLang="en-US" sz="1600" dirty="0">
                <a:solidFill>
                  <a:schemeClr val="tx1"/>
                </a:solidFill>
              </a:rPr>
              <a:t>:   _Peter E._</a:t>
            </a:r>
          </a:p>
          <a:p>
            <a:pPr lvl="1">
              <a:spcBef>
                <a:spcPts val="0"/>
              </a:spcBef>
              <a:buFont typeface="Arial" panose="020B0604020202020204" pitchFamily="34" charset="0"/>
              <a:buChar char="•"/>
            </a:pPr>
            <a:r>
              <a:rPr lang="en-US" altLang="en-US" sz="1600" dirty="0">
                <a:solidFill>
                  <a:schemeClr val="tx1"/>
                </a:solidFill>
              </a:rPr>
              <a:t>Attendance and request queue in chat window, Stuart K. </a:t>
            </a:r>
          </a:p>
          <a:p>
            <a:pPr>
              <a:buFont typeface="Arial" panose="020B0604020202020204" pitchFamily="34" charset="0"/>
              <a:buChar char="•"/>
            </a:pPr>
            <a:r>
              <a:rPr lang="en-US" altLang="en-US" sz="1800" dirty="0"/>
              <a:t>Routine items or from last week or new</a:t>
            </a:r>
          </a:p>
          <a:p>
            <a:pPr>
              <a:spcBef>
                <a:spcPts val="0"/>
              </a:spcBef>
              <a:buFont typeface="Arial" panose="020B0604020202020204" pitchFamily="34" charset="0"/>
              <a:buChar char="•"/>
            </a:pPr>
            <a:r>
              <a:rPr lang="en-US" altLang="en-US" sz="1600" dirty="0">
                <a:solidFill>
                  <a:schemeClr val="tx1"/>
                </a:solidFill>
              </a:rPr>
              <a:t>Other Regions Items		 (note: order)</a:t>
            </a:r>
          </a:p>
          <a:p>
            <a:pPr>
              <a:spcBef>
                <a:spcPts val="0"/>
              </a:spcBef>
              <a:buFont typeface="Arial" panose="020B0604020202020204" pitchFamily="34" charset="0"/>
              <a:buChar char="•"/>
            </a:pPr>
            <a:r>
              <a:rPr lang="en-US" altLang="en-US" sz="1600" dirty="0">
                <a:solidFill>
                  <a:schemeClr val="tx1"/>
                </a:solidFill>
              </a:rPr>
              <a:t>Administration items</a:t>
            </a: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ITU-R Items w/liaisons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6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6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 </a:t>
            </a:r>
          </a:p>
          <a:p>
            <a:pPr>
              <a:buFont typeface="Arial" panose="020B0604020202020204" pitchFamily="34" charset="0"/>
              <a:buChar char="•"/>
            </a:pPr>
            <a:r>
              <a:rPr lang="en-US" altLang="en-US" sz="1600" dirty="0">
                <a:solidFill>
                  <a:schemeClr val="tx1"/>
                </a:solidFill>
              </a:rPr>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6828370" y="1768122"/>
            <a:ext cx="4876800" cy="3724096"/>
          </a:xfrm>
          <a:prstGeom prst="rect">
            <a:avLst/>
          </a:prstGeom>
          <a:noFill/>
        </p:spPr>
        <p:txBody>
          <a:bodyPr wrap="square" rtlCol="0">
            <a:spAutoFit/>
          </a:bodyPr>
          <a:lstStyle/>
          <a:p>
            <a:pPr lvl="1" indent="0"/>
            <a:endParaRPr lang="en-US" altLang="en-US" sz="1600" dirty="0">
              <a:solidFill>
                <a:schemeClr val="tx1"/>
              </a:solidFill>
            </a:endParaRPr>
          </a:p>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Other regions</a:t>
            </a:r>
          </a:p>
          <a:p>
            <a:pPr marL="800100" lvl="2">
              <a:spcBef>
                <a:spcPts val="0"/>
              </a:spcBef>
              <a:spcAft>
                <a:spcPts val="0"/>
              </a:spcAft>
              <a:buFont typeface="Arial" panose="020B0604020202020204" pitchFamily="34" charset="0"/>
              <a:buChar char="•"/>
            </a:pPr>
            <a:r>
              <a:rPr lang="en-US" altLang="en-US" sz="1600" dirty="0">
                <a:solidFill>
                  <a:schemeClr val="tx1"/>
                </a:solidFill>
              </a:rPr>
              <a:t>Ballot on response to Ofcom THz paper </a:t>
            </a:r>
            <a:r>
              <a:rPr lang="en-US" sz="1600" dirty="0">
                <a:solidFill>
                  <a:schemeClr val="tx1"/>
                </a:solidFill>
                <a:latin typeface="Times New Roman" panose="02020603050405020304" pitchFamily="18" charset="0"/>
                <a:ea typeface="Calibri" panose="020F0502020204030204" pitchFamily="34" charset="0"/>
              </a:rPr>
              <a:t> </a:t>
            </a:r>
          </a:p>
          <a:p>
            <a:pPr marL="400050" lvl="1">
              <a:spcBef>
                <a:spcPts val="0"/>
              </a:spcBef>
              <a:spcAft>
                <a:spcPts val="0"/>
              </a:spcAft>
              <a:buFont typeface="Arial" panose="020B0604020202020204" pitchFamily="34" charset="0"/>
              <a:buChar char="•"/>
            </a:pPr>
            <a:endParaRPr lang="en-US" sz="1600" dirty="0">
              <a:solidFill>
                <a:schemeClr val="bg1">
                  <a:lumMod val="75000"/>
                </a:schemeClr>
              </a:solidFill>
              <a:effectLst/>
            </a:endParaRPr>
          </a:p>
          <a:p>
            <a:pPr marL="400050" lvl="1">
              <a:spcBef>
                <a:spcPts val="0"/>
              </a:spcBef>
              <a:spcAft>
                <a:spcPts val="0"/>
              </a:spcAft>
              <a:buFont typeface="Arial" panose="020B0604020202020204" pitchFamily="34" charset="0"/>
              <a:buChar char="•"/>
            </a:pPr>
            <a:r>
              <a:rPr lang="en-US" sz="1600" dirty="0">
                <a:solidFill>
                  <a:schemeClr val="tx1"/>
                </a:solidFill>
              </a:rPr>
              <a:t>General Discussion Items</a:t>
            </a:r>
            <a:endParaRPr lang="en-US" sz="1600" dirty="0">
              <a:solidFill>
                <a:schemeClr val="tx1"/>
              </a:solidFill>
              <a:effectLst/>
            </a:endParaRPr>
          </a:p>
          <a:p>
            <a:pPr marL="800100" lvl="2">
              <a:spcBef>
                <a:spcPts val="0"/>
              </a:spcBef>
              <a:spcAft>
                <a:spcPts val="0"/>
              </a:spcAft>
              <a:buFont typeface="Arial" panose="020B0604020202020204" pitchFamily="34" charset="0"/>
              <a:buChar char="•"/>
            </a:pPr>
            <a:r>
              <a:rPr lang="en-US" altLang="en-US" sz="1600" kern="0" dirty="0">
                <a:solidFill>
                  <a:schemeClr val="tx1"/>
                </a:solidFill>
              </a:rPr>
              <a:t> </a:t>
            </a:r>
          </a:p>
          <a:p>
            <a:pPr marL="400050" lvl="1">
              <a:spcBef>
                <a:spcPts val="0"/>
              </a:spcBef>
              <a:spcAft>
                <a:spcPts val="0"/>
              </a:spcAft>
              <a:buFont typeface="Arial" panose="020B0604020202020204" pitchFamily="34" charset="0"/>
              <a:buChar char="•"/>
            </a:pPr>
            <a:endParaRPr lang="en-US" altLang="en-US" sz="1600" dirty="0">
              <a:solidFill>
                <a:schemeClr val="tx1"/>
              </a:solidFill>
              <a:latin typeface="Times New Roman" panose="02020603050405020304" pitchFamily="18" charset="0"/>
            </a:endParaRPr>
          </a:p>
          <a:p>
            <a:endParaRPr lang="en-US" sz="1600" b="1" dirty="0">
              <a:solidFill>
                <a:schemeClr val="tx1"/>
              </a:solidFill>
            </a:endParaRPr>
          </a:p>
          <a:p>
            <a:endParaRPr lang="en-US" sz="1600" b="1" dirty="0">
              <a:solidFill>
                <a:schemeClr val="tx1"/>
              </a:solidFill>
            </a:endParaRPr>
          </a:p>
          <a:p>
            <a:r>
              <a:rPr lang="en-US" sz="2000" b="1" dirty="0">
                <a:solidFill>
                  <a:schemeClr val="tx1"/>
                </a:solidFill>
              </a:rPr>
              <a:t>Any objections to accepting the agenda?</a:t>
            </a:r>
          </a:p>
          <a:p>
            <a:pPr marL="285750" indent="-285750">
              <a:buFont typeface="Arial" panose="020B0604020202020204" pitchFamily="34" charset="0"/>
              <a:buChar char="•"/>
            </a:pPr>
            <a:r>
              <a:rPr lang="en-US" sz="1800" dirty="0">
                <a:solidFill>
                  <a:schemeClr val="tx1"/>
                </a:solidFill>
              </a:rPr>
              <a:t>None heard</a:t>
            </a:r>
          </a:p>
          <a:p>
            <a:endParaRPr lang="en-US" altLang="en-US" sz="2000" b="1" dirty="0">
              <a:solidFill>
                <a:schemeClr val="tx1"/>
              </a:solidFill>
            </a:endParaRPr>
          </a:p>
          <a:p>
            <a:r>
              <a:rPr lang="en-US" altLang="en-US" sz="1800" b="1" dirty="0">
                <a:solidFill>
                  <a:schemeClr val="tx1"/>
                </a:solidFill>
              </a:rPr>
              <a:t>Results:  </a:t>
            </a:r>
            <a:r>
              <a:rPr lang="en-US" altLang="en-US" sz="1800" dirty="0">
                <a:solidFill>
                  <a:schemeClr val="tx1"/>
                </a:solidFill>
              </a:rPr>
              <a:t>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125200" cy="5667376"/>
          </a:xfrm>
        </p:spPr>
        <p:txBody>
          <a:bodyPr/>
          <a:lstStyle/>
          <a:p>
            <a:pPr>
              <a:spcBef>
                <a:spcPts val="0"/>
              </a:spcBef>
              <a:spcAft>
                <a:spcPts val="0"/>
              </a:spcAft>
              <a:buFont typeface="Arial" panose="020B0604020202020204" pitchFamily="34" charset="0"/>
              <a:buChar char="•"/>
            </a:pPr>
            <a:r>
              <a:rPr lang="en-US" altLang="en-US" sz="1800" dirty="0">
                <a:solidFill>
                  <a:schemeClr val="tx1"/>
                </a:solidFill>
              </a:rPr>
              <a:t>The ad hoc on how to do sessions long-term has some questions for 802 members</a:t>
            </a:r>
            <a:r>
              <a:rPr lang="en-US" altLang="en-US" sz="1800" b="0" dirty="0">
                <a:solidFill>
                  <a:schemeClr val="tx1"/>
                </a:solidFill>
              </a:rPr>
              <a:t>.  </a:t>
            </a:r>
            <a:r>
              <a:rPr lang="en-US" altLang="en-US" sz="1600" b="0" dirty="0">
                <a:solidFill>
                  <a:schemeClr val="tx1"/>
                </a:solidFill>
              </a:rPr>
              <a:t>Will spend no more than 3-4 mins on each.  Just high-level points, anyone can send Andrew more detail.  Then need to move on. </a:t>
            </a:r>
            <a:endParaRPr lang="en-US" altLang="en-US" sz="1600" dirty="0">
              <a:solidFill>
                <a:schemeClr val="tx1"/>
              </a:solidFill>
            </a:endParaRPr>
          </a:p>
          <a:p>
            <a:pPr lvl="1" indent="-342900">
              <a:spcBef>
                <a:spcPts val="0"/>
              </a:spcBef>
              <a:spcAft>
                <a:spcPts val="0"/>
              </a:spcAft>
              <a:buFont typeface="Symbol" panose="05050102010706020507" pitchFamily="18" charset="2"/>
              <a:buChar char=""/>
            </a:pPr>
            <a:r>
              <a:rPr lang="en-US" sz="1800" b="1" dirty="0">
                <a:solidFill>
                  <a:srgbClr val="26282A"/>
                </a:solidFill>
                <a:effectLst/>
                <a:ea typeface="Times New Roman" panose="02020603050405020304" pitchFamily="18" charset="0"/>
              </a:rPr>
              <a:t>What aspects of remote operation have worked during COVID?</a:t>
            </a:r>
            <a:endParaRPr lang="en-US" sz="18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Highlight real examples</a:t>
            </a:r>
            <a:endParaRPr lang="en-US"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Identify why remote operation was successful in these cases</a:t>
            </a:r>
          </a:p>
          <a:p>
            <a:pPr marL="1600200" marR="0" lvl="3" indent="-228600">
              <a:spcBef>
                <a:spcPts val="0"/>
              </a:spcBef>
              <a:spcAft>
                <a:spcPts val="0"/>
              </a:spcAft>
              <a:buFont typeface="Arial" panose="020B0604020202020204" pitchFamily="34" charset="0"/>
              <a:buChar char="•"/>
              <a:tabLst>
                <a:tab pos="1828800" algn="l"/>
              </a:tabLst>
            </a:pPr>
            <a:r>
              <a:rPr lang="en-US" dirty="0">
                <a:effectLst/>
                <a:ea typeface="Calibri" panose="020F0502020204030204" pitchFamily="34" charset="0"/>
                <a:cs typeface="Times New Roman" panose="02020603050405020304" pitchFamily="18" charset="0"/>
              </a:rPr>
              <a:t>Smaller groups like .18 </a:t>
            </a:r>
            <a:r>
              <a:rPr lang="en-US" dirty="0">
                <a:ea typeface="Calibri" panose="020F0502020204030204" pitchFamily="34" charset="0"/>
                <a:cs typeface="Times New Roman" panose="02020603050405020304" pitchFamily="18" charset="0"/>
              </a:rPr>
              <a:t>normally have calls and </a:t>
            </a:r>
            <a:r>
              <a:rPr lang="en-US" dirty="0">
                <a:effectLst/>
                <a:ea typeface="Calibri" panose="020F0502020204030204" pitchFamily="34" charset="0"/>
                <a:cs typeface="Times New Roman" panose="02020603050405020304" pitchFamily="18" charset="0"/>
              </a:rPr>
              <a:t>have been able to conduct business efficiently, and not much difference from pre-covid days. </a:t>
            </a:r>
          </a:p>
          <a:p>
            <a:pPr marL="1600200" marR="0" lvl="3" indent="-228600">
              <a:spcBef>
                <a:spcPts val="0"/>
              </a:spcBef>
              <a:spcAft>
                <a:spcPts val="0"/>
              </a:spcAft>
              <a:buFont typeface="Arial" panose="020B0604020202020204" pitchFamily="34" charset="0"/>
              <a:buChar char="•"/>
              <a:tabLst>
                <a:tab pos="1828800" algn="l"/>
              </a:tabLst>
            </a:pPr>
            <a:r>
              <a:rPr lang="en-US" dirty="0">
                <a:effectLst/>
                <a:ea typeface="Calibri" panose="020F0502020204030204" pitchFamily="34" charset="0"/>
                <a:cs typeface="Times New Roman" panose="02020603050405020304" pitchFamily="18" charset="0"/>
              </a:rPr>
              <a:t>For .18, we have had less conflicts that need to be worked out, </a:t>
            </a:r>
            <a:r>
              <a:rPr lang="en-US" dirty="0">
                <a:ea typeface="Calibri" panose="020F0502020204030204" pitchFamily="34" charset="0"/>
                <a:cs typeface="Times New Roman" panose="02020603050405020304" pitchFamily="18" charset="0"/>
              </a:rPr>
              <a:t>therefore conference calls are easier </a:t>
            </a:r>
            <a:r>
              <a:rPr lang="en-US" dirty="0">
                <a:effectLst/>
                <a:ea typeface="Calibri" panose="020F0502020204030204" pitchFamily="34" charset="0"/>
                <a:cs typeface="Times New Roman" panose="02020603050405020304" pitchFamily="18" charset="0"/>
              </a:rPr>
              <a:t>in general. </a:t>
            </a:r>
          </a:p>
          <a:p>
            <a:pPr marL="1600200" marR="0" lvl="3" indent="-228600">
              <a:spcBef>
                <a:spcPts val="0"/>
              </a:spcBef>
              <a:spcAft>
                <a:spcPts val="0"/>
              </a:spcAft>
              <a:buFont typeface="Arial" panose="020B0604020202020204" pitchFamily="34" charset="0"/>
              <a:buChar char="•"/>
              <a:tabLst>
                <a:tab pos="1828800" algn="l"/>
              </a:tabLst>
            </a:pPr>
            <a:r>
              <a:rPr lang="en-US" dirty="0">
                <a:effectLst/>
                <a:ea typeface="Calibri" panose="020F0502020204030204" pitchFamily="34" charset="0"/>
                <a:cs typeface="Times New Roman" panose="02020603050405020304" pitchFamily="18" charset="0"/>
              </a:rPr>
              <a:t>New folks have come on board and seems easier to join in for what .18 does and how it operates with calls, list server emails, and all. </a:t>
            </a:r>
          </a:p>
          <a:p>
            <a:pPr marL="2057400" marR="0" lvl="4" indent="-228600">
              <a:spcBef>
                <a:spcPts val="0"/>
              </a:spcBef>
              <a:spcAft>
                <a:spcPts val="0"/>
              </a:spcAft>
              <a:buFont typeface="Arial" panose="020B0604020202020204" pitchFamily="34" charset="0"/>
              <a:buChar char="•"/>
              <a:tabLst>
                <a:tab pos="2286000" algn="l"/>
              </a:tabLst>
            </a:pPr>
            <a:r>
              <a:rPr lang="en-US" dirty="0">
                <a:effectLst/>
                <a:ea typeface="Calibri" panose="020F0502020204030204" pitchFamily="34" charset="0"/>
                <a:cs typeface="Times New Roman" panose="02020603050405020304" pitchFamily="18" charset="0"/>
              </a:rPr>
              <a:t>Also considering, they do not have the experience of in-person sessions to compare to. </a:t>
            </a:r>
          </a:p>
          <a:p>
            <a:pPr marL="1600200" marR="0" lvl="3" indent="-228600">
              <a:spcBef>
                <a:spcPts val="0"/>
              </a:spcBef>
              <a:spcAft>
                <a:spcPts val="0"/>
              </a:spcAft>
              <a:buFont typeface="Arial" panose="020B0604020202020204" pitchFamily="34" charset="0"/>
              <a:buChar char="•"/>
              <a:tabLst>
                <a:tab pos="1828800" algn="l"/>
              </a:tabLst>
            </a:pPr>
            <a:r>
              <a:rPr lang="en-US" dirty="0">
                <a:effectLst/>
                <a:ea typeface="Calibri" panose="020F0502020204030204" pitchFamily="34" charset="0"/>
                <a:cs typeface="Times New Roman" panose="02020603050405020304" pitchFamily="18" charset="0"/>
              </a:rPr>
              <a:t>For other folks, most already knew each other from (many) prior in-person sessions, so can operate well on conference calls. </a:t>
            </a:r>
          </a:p>
          <a:p>
            <a:pPr lvl="1" indent="-342900">
              <a:spcBef>
                <a:spcPts val="0"/>
              </a:spcBef>
              <a:spcAft>
                <a:spcPts val="0"/>
              </a:spcAft>
              <a:buFont typeface="Symbol" panose="05050102010706020507" pitchFamily="18" charset="2"/>
              <a:buChar char=""/>
            </a:pPr>
            <a:r>
              <a:rPr lang="en-US" sz="1100" b="1" dirty="0">
                <a:solidFill>
                  <a:srgbClr val="26282A"/>
                </a:solidFill>
                <a:effectLst/>
                <a:ea typeface="Times New Roman" panose="02020603050405020304" pitchFamily="18" charset="0"/>
              </a:rPr>
              <a:t>What aspects of remote operation have NOT worked during COVID? </a:t>
            </a:r>
            <a:r>
              <a:rPr lang="en-US" sz="1200" dirty="0">
                <a:effectLst/>
                <a:latin typeface="Times New Roman" panose="02020603050405020304" pitchFamily="18" charset="0"/>
                <a:ea typeface="Calibri" panose="020F0502020204030204" pitchFamily="34" charset="0"/>
              </a:rPr>
              <a:t>Nothing came up in the short time allowed, with focus on above.</a:t>
            </a:r>
            <a:endParaRPr lang="en-US" sz="12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100" dirty="0">
                <a:solidFill>
                  <a:srgbClr val="26282A"/>
                </a:solidFill>
                <a:effectLst/>
                <a:ea typeface="Times New Roman" panose="02020603050405020304" pitchFamily="18" charset="0"/>
              </a:rPr>
              <a:t>Highlight real examples</a:t>
            </a:r>
            <a:endParaRPr lang="en-US" sz="11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100" dirty="0">
                <a:solidFill>
                  <a:srgbClr val="26282A"/>
                </a:solidFill>
                <a:effectLst/>
                <a:ea typeface="Times New Roman" panose="02020603050405020304" pitchFamily="18" charset="0"/>
              </a:rPr>
              <a:t>Identify why remote operation was NOT successful in these cases</a:t>
            </a:r>
          </a:p>
          <a:p>
            <a:pPr lvl="1" indent="-342900">
              <a:spcBef>
                <a:spcPts val="0"/>
              </a:spcBef>
              <a:spcAft>
                <a:spcPts val="0"/>
              </a:spcAft>
              <a:buFont typeface="Symbol" panose="05050102010706020507" pitchFamily="18" charset="2"/>
              <a:buChar char=""/>
            </a:pPr>
            <a:r>
              <a:rPr lang="en-US" sz="1100" b="1" dirty="0">
                <a:solidFill>
                  <a:srgbClr val="26282A"/>
                </a:solidFill>
                <a:effectLst/>
                <a:ea typeface="Times New Roman" panose="02020603050405020304" pitchFamily="18" charset="0"/>
              </a:rPr>
              <a:t>What could be done to turn any failures into successes?		</a:t>
            </a:r>
            <a:r>
              <a:rPr lang="en-US" sz="1100" dirty="0">
                <a:effectLst/>
                <a:latin typeface="Times New Roman" panose="02020603050405020304" pitchFamily="18" charset="0"/>
                <a:ea typeface="Calibri" panose="020F0502020204030204" pitchFamily="34" charset="0"/>
              </a:rPr>
              <a:t>Nothing came up in the short time allowed, with focus on above.</a:t>
            </a:r>
            <a:endParaRPr lang="en-US" sz="11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100" dirty="0">
                <a:solidFill>
                  <a:srgbClr val="26282A"/>
                </a:solidFill>
                <a:effectLst/>
                <a:ea typeface="Times New Roman" panose="02020603050405020304" pitchFamily="18" charset="0"/>
              </a:rPr>
              <a:t>Describe some real turnaround examples (if any)</a:t>
            </a:r>
            <a:endParaRPr lang="en-US" sz="11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100" dirty="0">
                <a:solidFill>
                  <a:srgbClr val="26282A"/>
                </a:solidFill>
                <a:effectLst/>
                <a:ea typeface="Times New Roman" panose="02020603050405020304" pitchFamily="18" charset="0"/>
              </a:rPr>
              <a:t>… or hypothesize about how this could be done</a:t>
            </a:r>
            <a:r>
              <a:rPr lang="en-US" sz="1100" dirty="0">
                <a:solidFill>
                  <a:srgbClr val="26282A"/>
                </a:solidFill>
                <a:ea typeface="Times New Roman" panose="02020603050405020304" pitchFamily="18" charset="0"/>
              </a:rPr>
              <a:t> </a:t>
            </a:r>
          </a:p>
          <a:p>
            <a:pPr>
              <a:spcBef>
                <a:spcPts val="0"/>
              </a:spcBef>
              <a:spcAft>
                <a:spcPts val="0"/>
              </a:spcAft>
              <a:buFont typeface="Arial" panose="020B0604020202020204" pitchFamily="34" charset="0"/>
              <a:buChar char="•"/>
              <a:tabLst>
                <a:tab pos="1828800" algn="l"/>
              </a:tabLst>
            </a:pPr>
            <a:r>
              <a:rPr lang="en-AU" sz="1800" b="1" dirty="0">
                <a:effectLst/>
                <a:ea typeface="Calibri" panose="020F0502020204030204" pitchFamily="34" charset="0"/>
                <a:cs typeface="Times New Roman" panose="02020603050405020304" pitchFamily="18" charset="0"/>
              </a:rPr>
              <a:t>other inputs that came up, not fitting into above, so FYI: </a:t>
            </a:r>
            <a:endParaRPr lang="en-US" sz="1800" dirty="0">
              <a:effectLst/>
              <a:ea typeface="Calibri" panose="020F0502020204030204" pitchFamily="34" charset="0"/>
              <a:cs typeface="Times New Roman" panose="02020603050405020304" pitchFamily="18" charset="0"/>
            </a:endParaRPr>
          </a:p>
          <a:p>
            <a:pPr lvl="1">
              <a:spcBef>
                <a:spcPts val="0"/>
              </a:spcBef>
              <a:spcAft>
                <a:spcPts val="0"/>
              </a:spcAft>
              <a:buFont typeface="Symbol" panose="05050102010706020507" pitchFamily="18" charset="2"/>
              <a:buChar char=""/>
              <a:tabLst>
                <a:tab pos="914400" algn="l"/>
              </a:tabLst>
            </a:pPr>
            <a:r>
              <a:rPr lang="en-US" sz="1400" dirty="0">
                <a:effectLst/>
                <a:ea typeface="Calibri" panose="020F0502020204030204" pitchFamily="34" charset="0"/>
                <a:cs typeface="Times New Roman" panose="02020603050405020304" pitchFamily="18" charset="0"/>
              </a:rPr>
              <a:t>EC meetings have worked well.</a:t>
            </a:r>
          </a:p>
          <a:p>
            <a:pPr marL="742950" marR="0" lvl="1" indent="-285750">
              <a:spcBef>
                <a:spcPts val="0"/>
              </a:spcBef>
              <a:spcAft>
                <a:spcPts val="0"/>
              </a:spcAft>
              <a:buFont typeface="Symbol" panose="05050102010706020507" pitchFamily="18" charset="2"/>
              <a:buChar char=""/>
              <a:tabLst>
                <a:tab pos="914400" algn="l"/>
              </a:tabLst>
            </a:pPr>
            <a:r>
              <a:rPr lang="en-AU" sz="1400" dirty="0">
                <a:effectLst/>
                <a:ea typeface="Calibri" panose="020F0502020204030204" pitchFamily="34" charset="0"/>
              </a:rPr>
              <a:t>Do other questions need to be asked, e.g. financial? </a:t>
            </a:r>
            <a:endParaRPr lang="en-US" sz="1400" dirty="0">
              <a:effectLst/>
              <a:ea typeface="Calibri" panose="020F0502020204030204" pitchFamily="34" charset="0"/>
            </a:endParaRPr>
          </a:p>
          <a:p>
            <a:pPr marL="742950" marR="0" lvl="1" indent="-285750">
              <a:spcBef>
                <a:spcPts val="0"/>
              </a:spcBef>
              <a:spcAft>
                <a:spcPts val="0"/>
              </a:spcAft>
              <a:buFont typeface="Symbol" panose="05050102010706020507" pitchFamily="18" charset="2"/>
              <a:buChar char=""/>
              <a:tabLst>
                <a:tab pos="914400" algn="l"/>
              </a:tabLst>
            </a:pPr>
            <a:r>
              <a:rPr lang="en-AU" sz="1400" dirty="0">
                <a:effectLst/>
                <a:ea typeface="Calibri" panose="020F0502020204030204" pitchFamily="34" charset="0"/>
              </a:rPr>
              <a:t>Is 6 in-person meetings a year really needed?  </a:t>
            </a:r>
            <a:endParaRPr lang="en-US" sz="1400" dirty="0">
              <a:effectLst/>
              <a:ea typeface="Calibri" panose="020F0502020204030204" pitchFamily="34" charset="0"/>
            </a:endParaRPr>
          </a:p>
          <a:p>
            <a:pPr marL="1143000" marR="0" lvl="2" indent="-228600">
              <a:spcBef>
                <a:spcPts val="0"/>
              </a:spcBef>
              <a:spcAft>
                <a:spcPts val="0"/>
              </a:spcAft>
              <a:buFont typeface="Courier New" panose="02070309020205020404" pitchFamily="49" charset="0"/>
              <a:buChar char="o"/>
              <a:tabLst>
                <a:tab pos="1371600" algn="l"/>
              </a:tabLst>
            </a:pPr>
            <a:r>
              <a:rPr lang="en-AU" sz="1400" dirty="0">
                <a:effectLst/>
                <a:ea typeface="Calibri" panose="020F0502020204030204" pitchFamily="34" charset="0"/>
                <a:cs typeface="Times New Roman" panose="02020603050405020304" pitchFamily="18" charset="0"/>
              </a:rPr>
              <a:t>in other words, how many is needed to gain and maintain the personal connections and what is gained/needed by in-person sessions? </a:t>
            </a:r>
            <a:endParaRPr lang="en-US" sz="1400" dirty="0">
              <a:effectLst/>
              <a:ea typeface="Calibri" panose="020F0502020204030204" pitchFamily="34" charset="0"/>
              <a:cs typeface="Times New Roman" panose="02020603050405020304" pitchFamily="18" charset="0"/>
            </a:endParaRPr>
          </a:p>
          <a:p>
            <a:pPr>
              <a:spcBef>
                <a:spcPts val="0"/>
              </a:spcBef>
              <a:spcAft>
                <a:spcPts val="0"/>
              </a:spcAft>
              <a:buFont typeface="Arial" panose="020B0604020202020204" pitchFamily="34" charset="0"/>
              <a:buChar char="•"/>
            </a:pPr>
            <a:r>
              <a:rPr lang="en-AU" sz="1600" b="1" dirty="0">
                <a:effectLst/>
                <a:ea typeface="Times New Roman" panose="02020603050405020304" pitchFamily="18" charset="0"/>
                <a:cs typeface="Times New Roman" panose="02020603050405020304" pitchFamily="18" charset="0"/>
              </a:rPr>
              <a:t>For anyone with thoughts they might like to share, please pass on to Andrew Myles (in any form/</a:t>
            </a:r>
            <a:r>
              <a:rPr lang="en-AU" sz="1600" b="1" u="sng" dirty="0">
                <a:solidFill>
                  <a:srgbClr val="0000FF"/>
                </a:solidFill>
                <a:effectLst/>
                <a:ea typeface="Times New Roman" panose="02020603050405020304" pitchFamily="18" charset="0"/>
                <a:cs typeface="Times New Roman" panose="02020603050405020304" pitchFamily="18" charset="0"/>
                <a:hlinkClick r:id="rId3"/>
              </a:rPr>
              <a:t>amyles@cisco.com</a:t>
            </a:r>
            <a:r>
              <a:rPr lang="en-AU" sz="1600" b="1" u="sng" dirty="0">
                <a:solidFill>
                  <a:srgbClr val="0000FF"/>
                </a:solidFill>
                <a:effectLst/>
                <a:ea typeface="Times New Roman" panose="02020603050405020304" pitchFamily="18" charset="0"/>
                <a:cs typeface="Times New Roman" panose="02020603050405020304" pitchFamily="18" charset="0"/>
              </a:rPr>
              <a:t>.) </a:t>
            </a:r>
            <a:endParaRPr lang="en-US" sz="1600" b="1" dirty="0">
              <a:solidFill>
                <a:srgbClr val="26282A"/>
              </a:solidFill>
              <a:effectLst/>
              <a:ea typeface="Calibri" panose="020F0502020204030204" pitchFamily="34" charset="0"/>
            </a:endParaRPr>
          </a:p>
          <a:p>
            <a:pPr>
              <a:spcBef>
                <a:spcPts val="0"/>
              </a:spcBef>
              <a:spcAft>
                <a:spcPts val="0"/>
              </a:spcAft>
              <a:buFont typeface="Arial" panose="020B0604020202020204" pitchFamily="34" charset="0"/>
              <a:buChar char="•"/>
            </a:pPr>
            <a:r>
              <a:rPr lang="en-US" altLang="en-US" sz="1800" dirty="0">
                <a:solidFill>
                  <a:srgbClr val="00B0F0"/>
                </a:solidFill>
              </a:rPr>
              <a:t>Will send to SEC for all. </a:t>
            </a:r>
          </a:p>
          <a:p>
            <a:pPr>
              <a:spcBef>
                <a:spcPts val="0"/>
              </a:spcBef>
              <a:spcAft>
                <a:spcPts val="0"/>
              </a:spcAft>
              <a:buFont typeface="Arial" panose="020B0604020202020204" pitchFamily="34" charset="0"/>
              <a:buChar char="•"/>
            </a:pPr>
            <a:endParaRPr lang="en-US" sz="18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indent="-285750">
              <a:buFont typeface="Arial" panose="020B0604020202020204" pitchFamily="34" charset="0"/>
              <a:buChar char="•"/>
            </a:pPr>
            <a:endParaRPr lang="en-US" altLang="en-US" sz="1800" b="0" dirty="0">
              <a:solidFill>
                <a:schemeClr val="tx1"/>
              </a:solidFill>
            </a:endParaRPr>
          </a:p>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lvl="1">
              <a:spcBef>
                <a:spcPts val="0"/>
              </a:spcBef>
              <a:buFont typeface="Arial" panose="020B0604020202020204" pitchFamily="34" charset="0"/>
              <a:buChar char="•"/>
            </a:pPr>
            <a:r>
              <a:rPr lang="en-US" sz="1800" i="0" dirty="0">
                <a:solidFill>
                  <a:srgbClr val="7030A0"/>
                </a:solidFill>
                <a:effectLst/>
              </a:rPr>
              <a:t>However, contract </a:t>
            </a:r>
            <a:r>
              <a:rPr lang="en-US" sz="1800" dirty="0">
                <a:solidFill>
                  <a:srgbClr val="7030A0"/>
                </a:solidFill>
              </a:rPr>
              <a:t>n</a:t>
            </a:r>
            <a:r>
              <a:rPr lang="en-US" sz="1800"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2000250" lvl="4" indent="-285750">
              <a:spcBef>
                <a:spcPts val="0"/>
              </a:spcBef>
              <a:spcAft>
                <a:spcPts val="0"/>
              </a:spcAft>
              <a:buFont typeface="Arial" panose="020B0604020202020204" pitchFamily="34" charset="0"/>
              <a:buChar char="•"/>
            </a:pPr>
            <a:endParaRPr lang="en-US" dirty="0">
              <a:solidFill>
                <a:schemeClr val="tx1"/>
              </a:solidFill>
            </a:endParaRPr>
          </a:p>
          <a:p>
            <a:pPr marL="1085850" lvl="2" indent="-285750">
              <a:spcBef>
                <a:spcPts val="0"/>
              </a:spcBef>
              <a:spcAft>
                <a:spcPts val="0"/>
              </a:spcAft>
              <a:buFont typeface="Arial" panose="020B0604020202020204" pitchFamily="34" charset="0"/>
              <a:buChar char="•"/>
            </a:pPr>
            <a:r>
              <a:rPr lang="en-US" b="1" dirty="0">
                <a:solidFill>
                  <a:schemeClr val="tx1"/>
                </a:solidFill>
                <a:highlight>
                  <a:srgbClr val="FFFF00"/>
                </a:highlight>
              </a:rPr>
              <a:t>$400 until Friday, January 28, 2022 (fully refundable. </a:t>
            </a:r>
            <a:r>
              <a:rPr lang="en-US" sz="1800" b="1" dirty="0">
                <a:solidFill>
                  <a:schemeClr val="tx1"/>
                </a:solidFill>
                <a:effectLst/>
                <a:highlight>
                  <a:srgbClr val="FFFF00"/>
                </a:highlight>
                <a:latin typeface="Times New Roman" panose="02020603050405020304" pitchFamily="18" charset="0"/>
                <a:ea typeface="Calibri" panose="020F0502020204030204" pitchFamily="34" charset="0"/>
              </a:rPr>
              <a:t>until January 28</a:t>
            </a:r>
            <a:r>
              <a:rPr lang="en-US" sz="1800" b="1" baseline="30000" dirty="0">
                <a:solidFill>
                  <a:schemeClr val="tx1"/>
                </a:solidFill>
                <a:effectLst/>
                <a:highlight>
                  <a:srgbClr val="FFFF00"/>
                </a:highlight>
                <a:latin typeface="Times New Roman" panose="02020603050405020304" pitchFamily="18" charset="0"/>
                <a:ea typeface="Calibri" panose="020F0502020204030204" pitchFamily="34" charset="0"/>
              </a:rPr>
              <a:t>th</a:t>
            </a:r>
            <a:r>
              <a:rPr lang="en-US" b="1" dirty="0">
                <a:solidFill>
                  <a:schemeClr val="tx1"/>
                </a:solidFill>
                <a:highlight>
                  <a:srgbClr val="FFFF00"/>
                </a:highlight>
              </a:rPr>
              <a:t>) </a:t>
            </a:r>
          </a:p>
          <a:p>
            <a:pPr marL="1085850" lvl="2" indent="-285750">
              <a:spcBef>
                <a:spcPts val="0"/>
              </a:spcBef>
              <a:spcAft>
                <a:spcPts val="0"/>
              </a:spcAft>
              <a:buFont typeface="Arial" panose="020B0604020202020204" pitchFamily="34" charset="0"/>
              <a:buChar char="•"/>
            </a:pPr>
            <a:r>
              <a:rPr lang="en-US" dirty="0">
                <a:solidFill>
                  <a:schemeClr val="tx1"/>
                </a:solidFill>
              </a:rPr>
              <a:t>$600 until Friday, February 25, 2022 (refundable with cancellation fee. </a:t>
            </a:r>
            <a:r>
              <a:rPr lang="en-US" sz="1800" dirty="0">
                <a:solidFill>
                  <a:schemeClr val="tx1"/>
                </a:solidFill>
                <a:effectLst/>
                <a:latin typeface="Times New Roman" panose="02020603050405020304" pitchFamily="18" charset="0"/>
                <a:ea typeface="Calibri" panose="020F0502020204030204" pitchFamily="34" charset="0"/>
              </a:rPr>
              <a:t>January 28th to February 25</a:t>
            </a:r>
            <a:r>
              <a:rPr lang="en-US" sz="1800" baseline="30000" dirty="0">
                <a:solidFill>
                  <a:schemeClr val="tx1"/>
                </a:solidFill>
                <a:effectLst/>
                <a:latin typeface="Times New Roman" panose="02020603050405020304" pitchFamily="18" charset="0"/>
                <a:ea typeface="Calibri" panose="020F0502020204030204" pitchFamily="34" charset="0"/>
              </a:rPr>
              <a:t>th</a:t>
            </a:r>
            <a:r>
              <a:rPr lang="en-US" sz="1800" dirty="0">
                <a:solidFill>
                  <a:schemeClr val="tx1"/>
                </a:solidFill>
                <a:effectLst/>
                <a:latin typeface="Times New Roman" panose="02020603050405020304" pitchFamily="18" charset="0"/>
                <a:ea typeface="Calibri" panose="020F0502020204030204" pitchFamily="34" charset="0"/>
              </a:rPr>
              <a:t>)</a:t>
            </a:r>
            <a:r>
              <a:rPr lang="en-US"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$800 after Friday, February 25, 2022 (non-refundable. after February 25</a:t>
            </a:r>
            <a:r>
              <a:rPr lang="en-US" baseline="30000" dirty="0">
                <a:solidFill>
                  <a:schemeClr val="tx1"/>
                </a:solidFill>
              </a:rPr>
              <a:t>th</a:t>
            </a:r>
            <a:r>
              <a:rPr lang="en-US" dirty="0">
                <a:solidFill>
                  <a:schemeClr val="tx1"/>
                </a:solidFill>
              </a:rPr>
              <a:t>)</a:t>
            </a:r>
            <a:endParaRPr lang="en-US" sz="1400" b="1" dirty="0">
              <a:solidFill>
                <a:schemeClr val="tx1"/>
              </a:solidFill>
              <a:effectLst/>
              <a:ea typeface="Calibri" panose="020F0502020204030204" pitchFamily="34" charset="0"/>
              <a:cs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note: </a:t>
            </a:r>
            <a:r>
              <a:rPr lang="en-US" sz="1600" dirty="0">
                <a:solidFill>
                  <a:schemeClr val="tx1"/>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endParaRPr lang="en-US" sz="1600" dirty="0">
              <a:solidFill>
                <a:schemeClr val="tx1"/>
              </a:solidFill>
              <a:effectLst/>
              <a:latin typeface="Calibri" panose="020F0502020204030204" pitchFamily="34" charset="0"/>
              <a:ea typeface="Calibri" panose="020F0502020204030204" pitchFamily="34" charset="0"/>
            </a:endParaRPr>
          </a:p>
          <a:p>
            <a:pPr marL="2000250" lvl="4">
              <a:spcBef>
                <a:spcPts val="0"/>
              </a:spcBef>
              <a:spcAft>
                <a:spcPts val="0"/>
              </a:spcAft>
              <a:buFont typeface="Arial" panose="020B0604020202020204" pitchFamily="34" charset="0"/>
              <a:buChar char="•"/>
            </a:pPr>
            <a:endParaRPr lang="en-US" sz="1400" b="1" dirty="0"/>
          </a:p>
          <a:p>
            <a:pPr marL="685800" lvl="1">
              <a:spcBef>
                <a:spcPts val="0"/>
              </a:spcBef>
              <a:spcAft>
                <a:spcPts val="0"/>
              </a:spcAft>
              <a:buFont typeface="Arial" panose="020B0604020202020204" pitchFamily="34" charset="0"/>
              <a:buChar char="•"/>
            </a:pPr>
            <a:r>
              <a:rPr lang="en-US" sz="1800" dirty="0"/>
              <a:t>Plenary info: </a:t>
            </a:r>
            <a:r>
              <a:rPr lang="en-US" sz="1800" dirty="0">
                <a:hlinkClick r:id="rId3"/>
              </a:rPr>
              <a:t>http://802world.org/plenary/</a:t>
            </a:r>
            <a:r>
              <a:rPr lang="en-US" sz="1800" dirty="0"/>
              <a:t> </a:t>
            </a: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a:t>
            </a:r>
            <a:r>
              <a:rPr lang="en-US" sz="18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t>Plenary dates to be 04-18 March (Avoids conflict with IEEE-SA Meetings March 22-24.)</a:t>
            </a:r>
          </a:p>
          <a:p>
            <a:pPr marL="1085850" lvl="2">
              <a:spcBef>
                <a:spcPts val="0"/>
              </a:spcBef>
              <a:spcAft>
                <a:spcPts val="0"/>
              </a:spcAft>
              <a:buFont typeface="Arial" panose="020B0604020202020204" pitchFamily="34" charset="0"/>
              <a:buChar char="•"/>
            </a:pPr>
            <a:r>
              <a:rPr lang="en-US" dirty="0">
                <a:ea typeface="Calibri" panose="020F0502020204030204" pitchFamily="34" charset="0"/>
              </a:rPr>
              <a:t>.18 will be our normal weekly times and call-in, Thursday’s 10</a:t>
            </a:r>
            <a:r>
              <a:rPr lang="en-US" baseline="30000" dirty="0">
                <a:ea typeface="Calibri" panose="020F0502020204030204" pitchFamily="34" charset="0"/>
              </a:rPr>
              <a:t>th</a:t>
            </a:r>
            <a:r>
              <a:rPr lang="en-US" dirty="0">
                <a:ea typeface="Calibri" panose="020F0502020204030204" pitchFamily="34" charset="0"/>
              </a:rPr>
              <a:t> and 17</a:t>
            </a:r>
            <a:r>
              <a:rPr lang="en-US" baseline="30000" dirty="0">
                <a:ea typeface="Calibri" panose="020F0502020204030204" pitchFamily="34" charset="0"/>
              </a:rPr>
              <a:t>th</a:t>
            </a:r>
            <a:r>
              <a:rPr lang="en-US" dirty="0">
                <a:ea typeface="Calibri" panose="020F0502020204030204" pitchFamily="34" charset="0"/>
              </a:rPr>
              <a:t> March2022. </a:t>
            </a:r>
          </a:p>
          <a:p>
            <a:pPr marL="1543050" lvl="3">
              <a:spcBef>
                <a:spcPts val="0"/>
              </a:spcBef>
              <a:buFont typeface="Arial" panose="020B0604020202020204" pitchFamily="34" charset="0"/>
              <a:buChar char="•"/>
            </a:pPr>
            <a:endParaRPr lang="en-US" sz="1000" dirty="0">
              <a:solidFill>
                <a:schemeClr val="tx1"/>
              </a:solidFill>
              <a:ea typeface="Calibri" panose="020F0502020204030204" pitchFamily="34" charset="0"/>
            </a:endParaRPr>
          </a:p>
          <a:p>
            <a:pPr marL="0" indent="0">
              <a:spcBef>
                <a:spcPts val="0"/>
              </a:spcBef>
              <a:spcAft>
                <a:spcPts val="0"/>
              </a:spcAft>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991617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2022 Wireless Interim  </a:t>
            </a:r>
            <a:r>
              <a:rPr lang="en-US" altLang="en-US" sz="1800" b="0" dirty="0">
                <a:solidFill>
                  <a:schemeClr val="tx1"/>
                </a:solidFill>
              </a:rPr>
              <a:t>– (Warsaw-tbd) – results of the straw poll: </a:t>
            </a:r>
          </a:p>
          <a:p>
            <a:pPr marL="800100" lvl="2">
              <a:spcBef>
                <a:spcPts val="0"/>
              </a:spcBef>
              <a:spcAft>
                <a:spcPts val="0"/>
              </a:spcAft>
              <a:buFont typeface="Arial" panose="020B0604020202020204" pitchFamily="34" charset="0"/>
              <a:buChar char="•"/>
            </a:pPr>
            <a:endParaRPr lang="en-US"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dirty="0">
                <a:ea typeface="Calibri" panose="020F0502020204030204" pitchFamily="34" charset="0"/>
              </a:rPr>
              <a:t>This is </a:t>
            </a:r>
            <a:r>
              <a:rPr lang="en-US" b="0" dirty="0">
                <a:effectLst/>
                <a:ea typeface="Calibri" panose="020F0502020204030204" pitchFamily="34" charset="0"/>
              </a:rPr>
              <a:t>to help IEEE 802 WCSC on their 02feb call to determine if the May 2022 Wireless Interim should be electronic/virtual, mixed—mode or face-to-face in Warsaw, Poland (like we did before) </a:t>
            </a:r>
          </a:p>
          <a:p>
            <a:pPr marL="1257300" lvl="3">
              <a:spcBef>
                <a:spcPts val="0"/>
              </a:spcBef>
              <a:spcAft>
                <a:spcPts val="0"/>
              </a:spcAft>
              <a:buFont typeface="Arial" panose="020B0604020202020204" pitchFamily="34" charset="0"/>
              <a:buChar char="•"/>
            </a:pPr>
            <a:r>
              <a:rPr lang="en-US" b="0" dirty="0">
                <a:effectLst/>
                <a:ea typeface="Calibri" panose="020F0502020204030204" pitchFamily="34" charset="0"/>
              </a:rPr>
              <a:t>everyone can vote being a straw poll.</a:t>
            </a:r>
          </a:p>
          <a:p>
            <a:pPr lvl="1">
              <a:buFont typeface="Arial" panose="020B0604020202020204" pitchFamily="34" charset="0"/>
              <a:buChar char="•"/>
            </a:pPr>
            <a:r>
              <a:rPr lang="en-US" dirty="0"/>
              <a:t>Note:  Expectations for May and Sept 2022 registration fees (similar to pre-pandemic) : </a:t>
            </a:r>
          </a:p>
          <a:p>
            <a:pPr marL="1200150" lvl="2" indent="-342900">
              <a:buFont typeface="Arial" panose="020B0604020202020204" pitchFamily="34" charset="0"/>
              <a:buChar char="•"/>
            </a:pPr>
            <a:r>
              <a:rPr lang="en-US" dirty="0"/>
              <a:t>$850/$1,100/$1,350 in person  (+$300 not in hotel)</a:t>
            </a:r>
          </a:p>
          <a:p>
            <a:pPr marL="1200150" lvl="2" indent="-342900">
              <a:buFont typeface="Arial" panose="020B0604020202020204" pitchFamily="34" charset="0"/>
              <a:buChar char="•"/>
            </a:pPr>
            <a:r>
              <a:rPr lang="en-US" dirty="0"/>
              <a:t>$950/$1450 Mixed Mode</a:t>
            </a:r>
          </a:p>
          <a:p>
            <a:pPr marL="1200150" lvl="2" indent="-342900">
              <a:buFont typeface="Arial" panose="020B0604020202020204" pitchFamily="34" charset="0"/>
              <a:buChar char="•"/>
            </a:pPr>
            <a:r>
              <a:rPr lang="en-US" dirty="0"/>
              <a:t>$400/600/800 Electronic					</a:t>
            </a:r>
            <a:r>
              <a:rPr lang="en-US" b="1" dirty="0">
                <a:solidFill>
                  <a:srgbClr val="00B0F0"/>
                </a:solidFill>
              </a:rPr>
              <a:t>? what time zone</a:t>
            </a:r>
            <a:endParaRPr lang="en-US" dirty="0"/>
          </a:p>
          <a:p>
            <a:pPr marL="0" marR="0">
              <a:spcBef>
                <a:spcPts val="0"/>
              </a:spcBef>
              <a:spcAft>
                <a:spcPts val="0"/>
              </a:spcAft>
            </a:pPr>
            <a:r>
              <a:rPr lang="en-US" sz="1800" b="0" dirty="0">
                <a:effectLst/>
                <a:ea typeface="Calibri" panose="020F0502020204030204" pitchFamily="34" charset="0"/>
              </a:rPr>
              <a:t>---</a:t>
            </a:r>
          </a:p>
          <a:p>
            <a:pPr marL="0" marR="0">
              <a:spcBef>
                <a:spcPts val="0"/>
              </a:spcBef>
              <a:spcAft>
                <a:spcPts val="0"/>
              </a:spcAft>
            </a:pPr>
            <a:r>
              <a:rPr lang="en-US" sz="1800" b="0" dirty="0">
                <a:effectLst/>
                <a:ea typeface="Calibri" panose="020F0502020204030204" pitchFamily="34" charset="0"/>
              </a:rPr>
              <a:t>1. If the 2022 May Wireless Interim Session is held in Warsaw, Poland as an in-person only session, will you at</a:t>
            </a: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Yes	.					</a:t>
            </a:r>
            <a:r>
              <a:rPr lang="en-US" sz="1800" b="1" dirty="0">
                <a:effectLst/>
                <a:ea typeface="Calibri" panose="020F0502020204030204" pitchFamily="34" charset="0"/>
              </a:rPr>
              <a:t>14</a:t>
            </a:r>
            <a:r>
              <a:rPr lang="en-US" sz="1800" dirty="0">
                <a:effectLst/>
                <a:ea typeface="Calibri" panose="020F0502020204030204" pitchFamily="34" charset="0"/>
              </a:rPr>
              <a:t>		.11;	65		.15; 30		.19;	19		.24; 5</a:t>
            </a: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No	.					</a:t>
            </a:r>
            <a:r>
              <a:rPr lang="en-US" sz="1800" b="1" dirty="0">
                <a:effectLst/>
                <a:ea typeface="Calibri" panose="020F0502020204030204" pitchFamily="34" charset="0"/>
              </a:rPr>
              <a:t>14</a:t>
            </a:r>
            <a:r>
              <a:rPr lang="en-US" sz="1800" dirty="0">
                <a:effectLst/>
                <a:ea typeface="Calibri" panose="020F0502020204030204" pitchFamily="34" charset="0"/>
              </a:rPr>
              <a:t>			99			37			 15			3</a:t>
            </a:r>
          </a:p>
          <a:p>
            <a:pPr marL="0" marR="0">
              <a:spcBef>
                <a:spcPts val="0"/>
              </a:spcBef>
              <a:spcAft>
                <a:spcPts val="0"/>
              </a:spcAft>
            </a:pPr>
            <a:r>
              <a:rPr lang="en-US" sz="1800" b="0" dirty="0">
                <a:effectLst/>
                <a:ea typeface="Calibri" panose="020F0502020204030204" pitchFamily="34" charset="0"/>
              </a:rPr>
              <a:t> ---										     abs11 (54dnv)         (22dnv) </a:t>
            </a:r>
          </a:p>
          <a:p>
            <a:pPr marL="0" marR="0">
              <a:spcBef>
                <a:spcPts val="0"/>
              </a:spcBef>
              <a:spcAft>
                <a:spcPts val="0"/>
              </a:spcAft>
            </a:pPr>
            <a:r>
              <a:rPr lang="en-US" sz="1800" b="0" dirty="0">
                <a:effectLst/>
                <a:ea typeface="Calibri" panose="020F0502020204030204" pitchFamily="34" charset="0"/>
              </a:rPr>
              <a:t>2. If the 2022 May Wireless Interim Session is held in Warsaw, Poland as a mixed-mode session, will you attend:</a:t>
            </a: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1-Attend In-person			</a:t>
            </a:r>
            <a:r>
              <a:rPr lang="en-US" sz="1800" b="1" dirty="0">
                <a:effectLst/>
                <a:ea typeface="Calibri" panose="020F0502020204030204" pitchFamily="34" charset="0"/>
              </a:rPr>
              <a:t>11</a:t>
            </a:r>
            <a:r>
              <a:rPr lang="en-US" sz="1800" dirty="0">
                <a:effectLst/>
                <a:ea typeface="Calibri" panose="020F0502020204030204" pitchFamily="34" charset="0"/>
              </a:rPr>
              <a:t>		.11;	55		.15; 28		.19;	16		.24; 4</a:t>
            </a: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2-Attend Virtually (remotely)	</a:t>
            </a:r>
            <a:r>
              <a:rPr lang="en-US" sz="1800" b="1" dirty="0">
                <a:effectLst/>
                <a:ea typeface="Calibri" panose="020F0502020204030204" pitchFamily="34" charset="0"/>
              </a:rPr>
              <a:t>14</a:t>
            </a:r>
            <a:r>
              <a:rPr lang="en-US" sz="1800" dirty="0">
                <a:effectLst/>
                <a:ea typeface="Calibri" panose="020F0502020204030204" pitchFamily="34" charset="0"/>
              </a:rPr>
              <a:t>			107			</a:t>
            </a:r>
            <a:r>
              <a:rPr lang="en-US" sz="1800" dirty="0">
                <a:ea typeface="Calibri" panose="020F0502020204030204" pitchFamily="34" charset="0"/>
              </a:rPr>
              <a:t>37			15			4</a:t>
            </a:r>
            <a:endParaRPr lang="en-US" sz="1800" dirty="0">
              <a:effectLst/>
              <a:ea typeface="Calibri" panose="020F0502020204030204" pitchFamily="34" charset="0"/>
            </a:endParaRP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3-Will not attend plenary 		</a:t>
            </a:r>
            <a:r>
              <a:rPr lang="en-US" sz="1800" b="1" dirty="0">
                <a:effectLst/>
                <a:ea typeface="Calibri" panose="020F0502020204030204" pitchFamily="34" charset="0"/>
              </a:rPr>
              <a:t>3</a:t>
            </a:r>
            <a:r>
              <a:rPr lang="en-US" sz="1800" dirty="0">
                <a:effectLst/>
                <a:ea typeface="Calibri" panose="020F0502020204030204" pitchFamily="34" charset="0"/>
              </a:rPr>
              <a:t>			13 (58dnv)	  8 (17dnv)	3			0</a:t>
            </a:r>
          </a:p>
          <a:p>
            <a:pPr marL="0" marR="0">
              <a:spcBef>
                <a:spcPts val="0"/>
              </a:spcBef>
              <a:spcAft>
                <a:spcPts val="0"/>
              </a:spcAft>
            </a:pPr>
            <a:r>
              <a:rPr lang="en-US" sz="1800" b="0" dirty="0">
                <a:effectLst/>
                <a:ea typeface="Calibri" panose="020F0502020204030204" pitchFamily="34" charset="0"/>
              </a:rPr>
              <a:t> </a:t>
            </a:r>
          </a:p>
          <a:p>
            <a:pPr>
              <a:spcBef>
                <a:spcPts val="0"/>
              </a:spcBef>
              <a:spcAft>
                <a:spcPts val="0"/>
              </a:spcAft>
              <a:buFont typeface="Arial" panose="020B0604020202020204" pitchFamily="34" charset="0"/>
              <a:buChar char="•"/>
            </a:pPr>
            <a:endParaRPr lang="en-US" sz="1800" b="0" dirty="0">
              <a:ea typeface="Calibri" panose="020F0502020204030204" pitchFamily="34" charset="0"/>
            </a:endParaRPr>
          </a:p>
          <a:p>
            <a:pPr marL="0" indent="0">
              <a:spcBef>
                <a:spcPts val="0"/>
              </a:spcBef>
              <a:spcAft>
                <a:spcPts val="0"/>
              </a:spcAft>
            </a:pPr>
            <a:endParaRPr lang="en-US" altLang="en-US"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42512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Administrative–elections in March - reminder</a:t>
            </a:r>
            <a:endParaRPr lang="en-US" altLang="en-US" sz="2400" i="1" u="sng" dirty="0">
              <a:solidFill>
                <a:srgbClr val="00B050"/>
              </a:solidFill>
            </a:endParaRPr>
          </a:p>
        </p:txBody>
      </p:sp>
      <p:sp>
        <p:nvSpPr>
          <p:cNvPr id="16387" name="Content Placeholder 2"/>
          <p:cNvSpPr>
            <a:spLocks noGrp="1"/>
          </p:cNvSpPr>
          <p:nvPr>
            <p:ph idx="1"/>
          </p:nvPr>
        </p:nvSpPr>
        <p:spPr>
          <a:xfrm>
            <a:off x="914400" y="904297"/>
            <a:ext cx="10896600" cy="5561881"/>
          </a:xfrm>
        </p:spPr>
        <p:txBody>
          <a:bodyPr/>
          <a:lstStyle/>
          <a:p>
            <a:pPr>
              <a:buFont typeface="Arial" panose="020B0604020202020204" pitchFamily="34" charset="0"/>
              <a:buChar char="•"/>
            </a:pPr>
            <a:r>
              <a:rPr lang="en-US" sz="2000" dirty="0"/>
              <a:t>LMSC P&amp;P sections 3.1 and 4.0: 802 EC election/appointments</a:t>
            </a:r>
          </a:p>
          <a:p>
            <a:pPr lvl="1">
              <a:buFont typeface="Arial" panose="020B0604020202020204" pitchFamily="34" charset="0"/>
              <a:buChar char="•"/>
            </a:pPr>
            <a:r>
              <a:rPr lang="en-US" sz="1800" dirty="0"/>
              <a:t>all 802 executive committee members are elected or appointed and confirmed at the first Plenary session of each even numbered year. </a:t>
            </a:r>
          </a:p>
          <a:p>
            <a:pPr>
              <a:buFont typeface="Arial" panose="020B0604020202020204" pitchFamily="34" charset="0"/>
              <a:buChar char="•"/>
            </a:pPr>
            <a:r>
              <a:rPr lang="en-US" sz="2000" dirty="0"/>
              <a:t>For anyone to be considered for the 802.18 Chair, Vice Chairs or the appointed positions</a:t>
            </a:r>
          </a:p>
          <a:p>
            <a:pPr lvl="1">
              <a:buFont typeface="Arial" panose="020B0604020202020204" pitchFamily="34" charset="0"/>
              <a:buChar char="•"/>
            </a:pPr>
            <a:r>
              <a:rPr lang="en-US" b="1" i="1" u="sng" dirty="0"/>
              <a:t>Please send nominations or self nominations to the .18 Chair before </a:t>
            </a:r>
            <a:r>
              <a:rPr lang="en-US" sz="1800" b="1" i="1" u="sng" dirty="0">
                <a:effectLst/>
                <a:latin typeface="Times New Roman" panose="02020603050405020304" pitchFamily="18" charset="0"/>
                <a:ea typeface="SimSun" panose="02010600030101010101" pitchFamily="2" charset="-122"/>
              </a:rPr>
              <a:t>Wednesday 02 March 2022 </a:t>
            </a:r>
            <a:r>
              <a:rPr lang="en-US" b="1" i="1" u="sng" dirty="0"/>
              <a:t>- end of day </a:t>
            </a:r>
            <a:r>
              <a:rPr lang="en-US" b="1" i="1" u="sng" dirty="0" err="1"/>
              <a:t>aoe</a:t>
            </a:r>
            <a:r>
              <a:rPr lang="en-US" b="1" i="1" u="sng" dirty="0"/>
              <a:t>.</a:t>
            </a:r>
          </a:p>
          <a:p>
            <a:pPr lvl="1">
              <a:buFont typeface="Arial" panose="020B0604020202020204" pitchFamily="34" charset="0"/>
              <a:buChar char="•"/>
            </a:pPr>
            <a:r>
              <a:rPr lang="en-US" sz="1800" dirty="0"/>
              <a:t>802.18 elections will be at the first 802.18 </a:t>
            </a:r>
            <a:r>
              <a:rPr lang="en-US" sz="1800" dirty="0">
                <a:solidFill>
                  <a:schemeClr val="tx1"/>
                </a:solidFill>
              </a:rPr>
              <a:t>meeting of the Plenary, 10mar22.</a:t>
            </a:r>
          </a:p>
          <a:p>
            <a:pPr lvl="3">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solidFill>
                  <a:schemeClr val="tx1"/>
                </a:solidFill>
              </a:rPr>
              <a:t>The .18 Chair position is open;  </a:t>
            </a:r>
          </a:p>
          <a:p>
            <a:pPr>
              <a:buFont typeface="Arial" panose="020B0604020202020204" pitchFamily="34" charset="0"/>
              <a:buChar char="•"/>
            </a:pPr>
            <a:r>
              <a:rPr lang="en-US" sz="2000" dirty="0">
                <a:solidFill>
                  <a:schemeClr val="tx1"/>
                </a:solidFill>
              </a:rPr>
              <a:t>Th .18 Vice-Chairs Stuart Kerry and Al Petrick are </a:t>
            </a:r>
            <a:r>
              <a:rPr lang="en-US" altLang="en-US" sz="2000" dirty="0"/>
              <a:t>seeking re-election</a:t>
            </a:r>
            <a:r>
              <a:rPr lang="en-US" sz="2000" dirty="0">
                <a:solidFill>
                  <a:schemeClr val="tx1"/>
                </a:solidFill>
              </a:rPr>
              <a:t>. </a:t>
            </a:r>
          </a:p>
          <a:p>
            <a:pPr>
              <a:buFont typeface="Arial" panose="020B0604020202020204" pitchFamily="34" charset="0"/>
              <a:buChar char="•"/>
            </a:pPr>
            <a:r>
              <a:rPr lang="en-US" sz="2000" dirty="0"/>
              <a:t>All potential EC members, Chair and Vice Chairs</a:t>
            </a:r>
          </a:p>
          <a:p>
            <a:pPr lvl="1">
              <a:buFont typeface="Arial" panose="020B0604020202020204" pitchFamily="34" charset="0"/>
              <a:buChar char="•"/>
            </a:pPr>
            <a:r>
              <a:rPr lang="en-US" sz="1800" dirty="0"/>
              <a:t>Please remember to submit your letters of endorsement and disclosure of affiliation to the IEEE 802 Recording Secretary, John </a:t>
            </a:r>
            <a:r>
              <a:rPr lang="en-US" sz="1800" dirty="0" err="1"/>
              <a:t>D’Ambrosia</a:t>
            </a:r>
            <a:r>
              <a:rPr lang="en-US" sz="1800" dirty="0"/>
              <a:t>, as soon as possible, but no later than the call to order of the March 2022 opening LMSC meeting. </a:t>
            </a:r>
          </a:p>
          <a:p>
            <a:pPr lvl="1">
              <a:spcBef>
                <a:spcPts val="0"/>
              </a:spcBef>
              <a:buFont typeface="Arial" panose="020B0604020202020204" pitchFamily="34" charset="0"/>
              <a:buChar char="•"/>
            </a:pPr>
            <a:r>
              <a:rPr lang="en-US" sz="1800" dirty="0"/>
              <a:t>For Chair, Vice Chair and Secretary, you need to be a member of the IEEE SA</a:t>
            </a:r>
          </a:p>
          <a:p>
            <a:pPr lvl="1">
              <a:spcBef>
                <a:spcPts val="0"/>
              </a:spcBef>
              <a:buFont typeface="Arial" panose="020B0604020202020204" pitchFamily="34" charset="0"/>
              <a:buChar char="•"/>
            </a:pPr>
            <a:r>
              <a:rPr lang="en-GB" altLang="en-US" sz="2000" dirty="0"/>
              <a:t>The TAG/WG chair &amp; vice chairs are subject to confirmation by IEEE 802 EC.</a:t>
            </a:r>
            <a:endParaRPr lang="en-US" sz="1800" dirty="0"/>
          </a:p>
          <a:p>
            <a:pPr>
              <a:buFont typeface="Arial" panose="020B0604020202020204" pitchFamily="34" charset="0"/>
              <a:buChar char="•"/>
            </a:pPr>
            <a:r>
              <a:rPr lang="en-US" sz="2000" dirty="0">
                <a:solidFill>
                  <a:schemeClr val="tx1"/>
                </a:solidFill>
              </a:rPr>
              <a:t>Responsibilities / expectations for all offices are in the back up slides in this slide deck</a:t>
            </a:r>
          </a:p>
          <a:p>
            <a:pPr marL="0" indent="0">
              <a:spcBef>
                <a:spcPts val="0"/>
              </a:spcBef>
              <a:spcAft>
                <a:spcPts val="0"/>
              </a:spcAft>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3419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1196976"/>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 not.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latin typeface="Times New Roman" panose="02020603050405020304" pitchFamily="18" charset="0"/>
                <a:ea typeface="SimSun" panose="02010600030101010101" pitchFamily="2" charset="-122"/>
              </a:rPr>
              <a:t>#113, 04-14feb22 (dates are set through 2024.) Many other calls also setup.</a:t>
            </a:r>
            <a:endParaRPr lang="en-US" sz="1400" b="1" dirty="0">
              <a:solidFill>
                <a:schemeClr val="tx1"/>
              </a:solidFill>
            </a:endParaRP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2 more calls this </a:t>
            </a:r>
            <a:r>
              <a:rPr lang="en-US" sz="1600" dirty="0" err="1">
                <a:solidFill>
                  <a:schemeClr val="tx1"/>
                </a:solidFill>
                <a:effectLst/>
                <a:ea typeface="Calibri" panose="020F0502020204030204" pitchFamily="34" charset="0"/>
                <a:cs typeface="Times New Roman" panose="02020603050405020304" pitchFamily="18" charset="0"/>
              </a:rPr>
              <a:t>wek</a:t>
            </a:r>
            <a:r>
              <a:rPr lang="en-US" sz="1600" dirty="0">
                <a:solidFill>
                  <a:schemeClr val="tx1"/>
                </a:solidFill>
                <a:effectLst/>
                <a:ea typeface="Calibri" panose="020F0502020204030204" pitchFamily="34" charset="0"/>
                <a:cs typeface="Times New Roman" panose="02020603050405020304" pitchFamily="18" charset="0"/>
              </a:rPr>
              <a:t> on 5 &amp; 6 GHz and making good progress, going thought the clauses and cleaning up inconsistencies.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5GHz still discussing 5.8 GHz in the standard.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6GHz still discussing remaining technical items, in particular client-to-client operation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The co-existence report for 5.8GHz doing well.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New item:  funding for EC assessment for harmonized  standards is a concern,  is assessment required or volunteer?</a:t>
            </a:r>
          </a:p>
          <a:p>
            <a:pPr lvl="2">
              <a:spcBef>
                <a:spcPts val="0"/>
              </a:spcBef>
              <a:buFont typeface="Arial" panose="020B0604020202020204" pitchFamily="34" charset="0"/>
              <a:buChar char="•"/>
            </a:pPr>
            <a:endParaRPr lang="en-US" sz="1400" dirty="0">
              <a:solidFill>
                <a:schemeClr val="tx1"/>
              </a:solidFill>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20jan:</a:t>
            </a:r>
            <a:r>
              <a:rPr lang="en-US" sz="1600" b="0" dirty="0">
                <a:solidFill>
                  <a:schemeClr val="tx1"/>
                </a:solidFill>
                <a:effectLst/>
                <a:ea typeface="Calibri" panose="020F0502020204030204" pitchFamily="34" charset="0"/>
                <a:cs typeface="Times New Roman" panose="02020603050405020304" pitchFamily="18" charset="0"/>
              </a:rPr>
              <a:t> Have had 1 ad hoc on 5 &amp; 6 GHz stds so far this year.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Next Monday is a focused 6 GHz standard ad hoc, with several contributions, w/goal to have ready for #113. </a:t>
            </a:r>
          </a:p>
          <a:p>
            <a:pPr lvl="2">
              <a:spcBef>
                <a:spcPts val="0"/>
              </a:spcBef>
              <a:buFont typeface="Arial" panose="020B0604020202020204" pitchFamily="34" charset="0"/>
              <a:buChar char="•"/>
            </a:pPr>
            <a:r>
              <a:rPr lang="en-US" sz="1600" b="0" dirty="0">
                <a:solidFill>
                  <a:schemeClr val="tx1"/>
                </a:solidFill>
                <a:effectLst/>
                <a:ea typeface="Calibri" panose="020F0502020204030204" pitchFamily="34" charset="0"/>
                <a:cs typeface="Times New Roman" panose="02020603050405020304" pitchFamily="18" charset="0"/>
              </a:rPr>
              <a:t>Client to client </a:t>
            </a:r>
            <a:r>
              <a:rPr lang="en-US" sz="1600" dirty="0">
                <a:solidFill>
                  <a:schemeClr val="tx1"/>
                </a:solidFill>
                <a:ea typeface="Calibri" panose="020F0502020204030204" pitchFamily="34" charset="0"/>
                <a:cs typeface="Times New Roman" panose="02020603050405020304" pitchFamily="18" charset="0"/>
              </a:rPr>
              <a:t>is the main topic to work out. </a:t>
            </a:r>
            <a:endParaRPr lang="en-US" sz="1600" b="0" dirty="0">
              <a:solidFill>
                <a:schemeClr val="tx1"/>
              </a:solidFill>
              <a:effectLst/>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 </a:t>
            </a:r>
            <a:r>
              <a:rPr lang="en-US" sz="1400" b="0" dirty="0">
                <a:solidFill>
                  <a:schemeClr val="tx1"/>
                </a:solidFill>
                <a:effectLst/>
                <a:ea typeface="Calibri" panose="020F0502020204030204" pitchFamily="34" charset="0"/>
                <a:cs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7"/>
              </a:rPr>
              <a:t>&lt;TG-UWB&gt;</a:t>
            </a:r>
            <a:r>
              <a:rPr lang="en-US" sz="1800" b="0" dirty="0">
                <a:solidFill>
                  <a:schemeClr val="tx1"/>
                </a:solidFill>
              </a:rPr>
              <a:t> </a:t>
            </a:r>
            <a:r>
              <a:rPr lang="en-US" sz="1800" dirty="0">
                <a:solidFill>
                  <a:schemeClr val="tx1"/>
                </a:solidFill>
              </a:rPr>
              <a:t> next call, meeting #60,  14-16feb22</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rPr>
              <a:t> </a:t>
            </a:r>
            <a:r>
              <a:rPr lang="en-US" sz="1800" b="1" dirty="0">
                <a:solidFill>
                  <a:schemeClr val="tx1"/>
                </a:solidFill>
                <a:ea typeface="Calibri" panose="020F0502020204030204" pitchFamily="34" charset="0"/>
                <a:cs typeface="Times New Roman" panose="02020603050405020304" pitchFamily="18" charset="0"/>
              </a:rPr>
              <a:t>20jan:</a:t>
            </a:r>
            <a:r>
              <a:rPr lang="en-US" sz="1800" dirty="0">
                <a:solidFill>
                  <a:schemeClr val="tx1"/>
                </a:solidFill>
                <a:ea typeface="Calibri" panose="020F0502020204030204" pitchFamily="34" charset="0"/>
                <a:cs typeface="Times New Roman" panose="02020603050405020304" pitchFamily="18" charset="0"/>
              </a:rPr>
              <a:t> Use cases documents to finish mid-year, to extend the band above, 8.5GHz to 10.6 or 12.4GHz.</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w/notch from 10.6 to 10.7GHz being discussed, as this is a passive band.  This is for terrestrial.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1611210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1277600" cy="5791200"/>
          </a:xfrm>
        </p:spPr>
        <p:txBody>
          <a:bodyPr/>
          <a:lstStyle/>
          <a:p>
            <a:pPr lvl="3">
              <a:buFont typeface="Arial" panose="020B0604020202020204" pitchFamily="34" charset="0"/>
              <a:buChar char="•"/>
            </a:pPr>
            <a:endParaRPr lang="en-US" sz="600" dirty="0">
              <a:solidFill>
                <a:schemeClr val="tx1"/>
              </a:solidFill>
            </a:endParaRPr>
          </a:p>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#58  01-04mar22, hybrid/ECO/tbd</a:t>
            </a:r>
            <a:endParaRPr lang="en-GB" sz="1400" dirty="0">
              <a:ea typeface="SimSun" panose="02010600030101010101" pitchFamily="2" charset="-122"/>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#15, 03-04mar22, web-meeting</a:t>
            </a:r>
          </a:p>
          <a:p>
            <a:pPr marL="0" indent="0">
              <a:spcBef>
                <a:spcPts val="0"/>
              </a:spcBef>
              <a:spcAft>
                <a:spcPts val="0"/>
              </a:spcAft>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meeting #101 07-11Feb22, web or hybrid/ECO</a:t>
            </a:r>
          </a:p>
          <a:p>
            <a:pPr lvl="1">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&lt;CG-UWB&gt;</a:t>
            </a:r>
            <a:r>
              <a:rPr lang="en-US" sz="1800" dirty="0">
                <a:solidFill>
                  <a:schemeClr val="tx1"/>
                </a:solidFill>
              </a:rPr>
              <a:t>  next meeting #4, 04Feb22</a:t>
            </a: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600" dirty="0">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600" b="1" dirty="0">
                <a:effectLst/>
                <a:ea typeface="Times New Roman" panose="02020603050405020304" pitchFamily="18" charset="0"/>
              </a:rPr>
              <a:t>20jan: </a:t>
            </a:r>
            <a:r>
              <a:rPr lang="en-US" sz="1600" dirty="0">
                <a:effectLst/>
                <a:ea typeface="Times New Roman" panose="02020603050405020304" pitchFamily="18" charset="0"/>
              </a:rPr>
              <a:t>CG-UWB as part of SRDMG has prepared draft versions of the updated UWB regulation and CEPT Report to the EU commission</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Plan: finalize draft regulation (update of ECC Decision (06)04) and a CEPT Report for May/June WGFM meeting.</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Next meeting 4. February 2022</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Main points in draft regulation:</a:t>
            </a:r>
            <a:endParaRPr lang="en-US" sz="14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-&gt; Fixed outdoor usage in the band 6GHz to 8.5GHz for some application</a:t>
            </a:r>
            <a:endParaRPr lang="en-US" sz="12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—&gt; Indoor higher power of -31.3dBm/MHz in the band 6GHz to 8.5GHz mainly for location tracking and sensing application </a:t>
            </a:r>
            <a:endParaRPr lang="en-US" sz="12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—&gt; Vehicular usage in cars with -41.3dBm/MHz </a:t>
            </a:r>
            <a:endParaRPr lang="en-US" sz="12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Link: </a:t>
            </a:r>
            <a:r>
              <a:rPr lang="en-US" sz="1400" u="sng" dirty="0">
                <a:solidFill>
                  <a:srgbClr val="0000FF"/>
                </a:solidFill>
                <a:effectLst/>
                <a:ea typeface="Times New Roman" panose="02020603050405020304" pitchFamily="18" charset="0"/>
                <a:hlinkClick r:id="rId6"/>
              </a:rPr>
              <a:t>https://cept.org/ecc/groups/ecc/wg-fm/srdmg/cg-uwb/client/introduction/</a:t>
            </a:r>
            <a:r>
              <a:rPr lang="en-US" sz="1400" dirty="0">
                <a:effectLst/>
                <a:ea typeface="Times New Roman" panose="02020603050405020304" pitchFamily="18" charset="0"/>
              </a:rPr>
              <a:t> </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Further planning:</a:t>
            </a:r>
            <a:endParaRPr lang="en-US" sz="14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Updated regulation on CEPT level until end 2022</a:t>
            </a:r>
            <a:endParaRPr lang="en-US" sz="12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Updated EU harmonized regulation end 2022/beginning 2023</a:t>
            </a:r>
            <a:endParaRPr lang="en-US" sz="1200" dirty="0">
              <a:effectLst/>
              <a:ea typeface="Calibri" panose="020F0502020204030204" pitchFamily="34" charset="0"/>
            </a:endParaRPr>
          </a:p>
          <a:p>
            <a:pPr lvl="1">
              <a:spcBef>
                <a:spcPts val="0"/>
              </a:spcBef>
              <a:spcAft>
                <a:spcPts val="0"/>
              </a:spcAft>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5920691"/>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TextBox 11">
            <a:extLst>
              <a:ext uri="{FF2B5EF4-FFF2-40B4-BE49-F238E27FC236}">
                <a16:creationId xmlns:a16="http://schemas.microsoft.com/office/drawing/2014/main" id="{3B1BFD97-9945-4BA2-9F6F-76DEAB44A6E0}"/>
              </a:ext>
            </a:extLst>
          </p:cNvPr>
          <p:cNvSpPr txBox="1"/>
          <p:nvPr/>
        </p:nvSpPr>
        <p:spPr>
          <a:xfrm>
            <a:off x="914400" y="5916816"/>
            <a:ext cx="9563515" cy="615553"/>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285750">
              <a:buFont typeface="Wingdings" panose="05000000000000000000" pitchFamily="2" charset="2"/>
              <a:buChar char="Ø"/>
            </a:pPr>
            <a:r>
              <a:rPr lang="en-US" sz="1600" dirty="0">
                <a:solidFill>
                  <a:schemeClr val="tx1"/>
                </a:solidFill>
              </a:rPr>
              <a:t>16dec: showing 3 -4 countries   note, updating this site is very slow, beware. </a:t>
            </a:r>
            <a:endParaRPr lang="en-US" dirty="0"/>
          </a:p>
        </p:txBody>
      </p:sp>
    </p:spTree>
    <p:extLst>
      <p:ext uri="{BB962C8B-B14F-4D97-AF65-F5344CB8AC3E}">
        <p14:creationId xmlns:p14="http://schemas.microsoft.com/office/powerpoint/2010/main" val="12843233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28556"/>
            <a:ext cx="11277600" cy="5446858"/>
          </a:xfrm>
        </p:spPr>
        <p:txBody>
          <a:bodyPr/>
          <a:lstStyle/>
          <a:p>
            <a:pPr marL="0" marR="0">
              <a:spcBef>
                <a:spcPts val="0"/>
              </a:spcBef>
              <a:spcAft>
                <a:spcPts val="0"/>
              </a:spcAft>
              <a:buFont typeface="Arial" panose="020B0604020202020204" pitchFamily="34" charset="0"/>
              <a:buChar char="•"/>
            </a:pPr>
            <a:r>
              <a:rPr lang="en-US" sz="1800" dirty="0">
                <a:solidFill>
                  <a:schemeClr val="tx1"/>
                </a:solidFill>
                <a:effectLst/>
                <a:ea typeface="Calibri" panose="020F0502020204030204" pitchFamily="34" charset="0"/>
              </a:rPr>
              <a:t>Malaysia MCMC has updated the class assignment that has been effective since January 19, 2022.</a:t>
            </a:r>
          </a:p>
          <a:p>
            <a:pPr marL="800100" lvl="2">
              <a:spcBef>
                <a:spcPts val="0"/>
              </a:spcBef>
              <a:spcAft>
                <a:spcPts val="0"/>
              </a:spcAft>
              <a:buFont typeface="Arial" panose="020B0604020202020204" pitchFamily="34" charset="0"/>
              <a:buChar char="•"/>
            </a:pPr>
            <a:r>
              <a:rPr lang="en-US" sz="1600" dirty="0">
                <a:solidFill>
                  <a:schemeClr val="tx1"/>
                </a:solidFill>
                <a:effectLst/>
                <a:ea typeface="Calibri" panose="020F0502020204030204" pitchFamily="34" charset="0"/>
              </a:rPr>
              <a:t>Of significant change is the update of the use of 6 GHz (5925 MHz to 6425 MHz) for short range devices as shown in pages 10 and 11 of this updated assignment. (200mW eirp indoors / 25mW eirp outdoors)</a:t>
            </a:r>
          </a:p>
          <a:p>
            <a:pPr marL="800100" lvl="2">
              <a:spcBef>
                <a:spcPts val="0"/>
              </a:spcBef>
              <a:spcAft>
                <a:spcPts val="0"/>
              </a:spcAft>
              <a:buFont typeface="Arial" panose="020B0604020202020204" pitchFamily="34" charset="0"/>
              <a:buChar char="•"/>
            </a:pPr>
            <a:r>
              <a:rPr lang="en-US" sz="1600" dirty="0">
                <a:solidFill>
                  <a:schemeClr val="tx1"/>
                </a:solidFill>
                <a:effectLst/>
                <a:ea typeface="Calibri" panose="020F0502020204030204" pitchFamily="34" charset="0"/>
              </a:rPr>
              <a:t>For details, please refer to:  </a:t>
            </a:r>
            <a:r>
              <a:rPr lang="en-US" sz="1400" b="0" i="0" dirty="0">
                <a:solidFill>
                  <a:srgbClr val="1155CC"/>
                </a:solidFill>
                <a:effectLst/>
                <a:hlinkClick r:id="rId3"/>
              </a:rPr>
              <a:t>https://www.mcmc.gov.my/skmmgovmy/media/General/CA-No-1-of-2022_-signed_19012022.pdf</a:t>
            </a:r>
            <a:endParaRPr lang="en-US" sz="1400" dirty="0"/>
          </a:p>
          <a:p>
            <a:pPr algn="l">
              <a:buFont typeface="Arial" panose="020B0604020202020204" pitchFamily="34" charset="0"/>
              <a:buChar char="•"/>
            </a:pPr>
            <a:r>
              <a:rPr lang="en-US" sz="1800" i="0" dirty="0">
                <a:solidFill>
                  <a:schemeClr val="tx1"/>
                </a:solidFill>
                <a:effectLst/>
              </a:rPr>
              <a:t>Canada ISED began a consultation on January 19 that asks public opinions on its proposed revision to the Table of Frequency Allocations following the outcome of the WRC-19 meeting and updated domestic requirements.  Comments due 21mar22</a:t>
            </a:r>
          </a:p>
          <a:p>
            <a:pPr lvl="1">
              <a:spcBef>
                <a:spcPts val="0"/>
              </a:spcBef>
              <a:buFont typeface="Arial" panose="020B0604020202020204" pitchFamily="34" charset="0"/>
              <a:buChar char="•"/>
            </a:pPr>
            <a:r>
              <a:rPr lang="en-US" sz="1600" b="0" i="0" dirty="0">
                <a:solidFill>
                  <a:schemeClr val="tx1"/>
                </a:solidFill>
                <a:effectLst/>
              </a:rPr>
              <a:t>You would refer to Section 6 for the followings that I believe are of interest to us:</a:t>
            </a:r>
          </a:p>
          <a:p>
            <a:pPr lvl="1">
              <a:spcBef>
                <a:spcPts val="0"/>
              </a:spcBef>
              <a:buFont typeface="Arial" panose="020B0604020202020204" pitchFamily="34" charset="0"/>
              <a:buChar char="•"/>
            </a:pPr>
            <a:r>
              <a:rPr lang="en-US" sz="1600" b="0" i="0" dirty="0">
                <a:solidFill>
                  <a:schemeClr val="tx1"/>
                </a:solidFill>
                <a:effectLst/>
              </a:rPr>
              <a:t>1)  Table 7 for a summary of proposed changes to 66~71 GHz</a:t>
            </a:r>
          </a:p>
          <a:p>
            <a:pPr lvl="1">
              <a:spcBef>
                <a:spcPts val="0"/>
              </a:spcBef>
              <a:buFont typeface="Arial" panose="020B0604020202020204" pitchFamily="34" charset="0"/>
              <a:buChar char="•"/>
            </a:pPr>
            <a:r>
              <a:rPr lang="en-US" sz="1600" b="0" i="0" dirty="0">
                <a:solidFill>
                  <a:schemeClr val="tx1"/>
                </a:solidFill>
                <a:effectLst/>
              </a:rPr>
              <a:t>2)  Table 14 for a summary of proposed changes to 275~3000 GHz</a:t>
            </a:r>
          </a:p>
          <a:p>
            <a:pPr lvl="1">
              <a:spcBef>
                <a:spcPts val="0"/>
              </a:spcBef>
              <a:buFont typeface="Arial" panose="020B0604020202020204" pitchFamily="34" charset="0"/>
              <a:buChar char="•"/>
            </a:pPr>
            <a:r>
              <a:rPr lang="en-US" sz="1600" b="0" i="0" dirty="0">
                <a:solidFill>
                  <a:schemeClr val="tx1"/>
                </a:solidFill>
                <a:effectLst/>
              </a:rPr>
              <a:t>3)  Tables 15 and 17 for a summary of proposed changes to 5091~5350 MHz</a:t>
            </a:r>
          </a:p>
          <a:p>
            <a:pPr lvl="1">
              <a:spcBef>
                <a:spcPts val="0"/>
              </a:spcBef>
              <a:buFont typeface="Arial" panose="020B0604020202020204" pitchFamily="34" charset="0"/>
              <a:buChar char="•"/>
            </a:pPr>
            <a:r>
              <a:rPr lang="en-US" sz="1600" b="0" i="0" dirty="0">
                <a:solidFill>
                  <a:schemeClr val="tx1"/>
                </a:solidFill>
                <a:effectLst/>
              </a:rPr>
              <a:t>4)  Tables 16 and 18 for a summary of proposed changes to 5470~5725 MHz</a:t>
            </a:r>
          </a:p>
          <a:p>
            <a:pPr lvl="1">
              <a:spcBef>
                <a:spcPts val="0"/>
              </a:spcBef>
              <a:buFont typeface="Arial" panose="020B0604020202020204" pitchFamily="34" charset="0"/>
              <a:buChar char="•"/>
            </a:pPr>
            <a:r>
              <a:rPr lang="en-US" sz="1600" b="0" i="0" dirty="0">
                <a:solidFill>
                  <a:schemeClr val="tx1"/>
                </a:solidFill>
                <a:effectLst/>
              </a:rPr>
              <a:t>For details, please refer to:  </a:t>
            </a:r>
            <a:r>
              <a:rPr lang="en-US" sz="1600" b="0" i="0" dirty="0">
                <a:solidFill>
                  <a:srgbClr val="1155CC"/>
                </a:solidFill>
                <a:effectLst/>
                <a:hlinkClick r:id="rId4"/>
              </a:rPr>
              <a:t>https://www.ic.gc.ca/eic/site/smt-gst.nsf/eng/sf11746.htm</a:t>
            </a:r>
            <a:endParaRPr lang="en-US" sz="1600" b="0" i="0" dirty="0">
              <a:solidFill>
                <a:srgbClr val="1155CC"/>
              </a:solidFill>
              <a:effectLst/>
            </a:endParaRPr>
          </a:p>
          <a:p>
            <a:pPr lvl="1">
              <a:spcBef>
                <a:spcPts val="0"/>
              </a:spcBef>
              <a:buFont typeface="Arial" panose="020B0604020202020204" pitchFamily="34" charset="0"/>
              <a:buChar char="•"/>
            </a:pPr>
            <a:r>
              <a:rPr lang="en-US" sz="1400" b="0" i="0" dirty="0">
                <a:solidFill>
                  <a:srgbClr val="0000FF"/>
                </a:solidFill>
                <a:effectLst/>
              </a:rPr>
              <a:t>https://mentor.ieee.org/802.18/dcn/22/18-22-0012-00-0000-proposed-revisions-to-the-canadian-table-of-frequency-allocations-2022-edition.pdf</a:t>
            </a:r>
          </a:p>
          <a:p>
            <a:pPr>
              <a:buFont typeface="Arial" panose="020B0604020202020204" pitchFamily="34" charset="0"/>
              <a:buChar char="•"/>
            </a:pPr>
            <a:r>
              <a:rPr lang="en-US" sz="2000" dirty="0">
                <a:solidFill>
                  <a:schemeClr val="tx1"/>
                </a:solidFill>
              </a:rPr>
              <a:t>UK – Ofcom 802.15 SC THz response to paper on THz. </a:t>
            </a:r>
          </a:p>
          <a:p>
            <a:pPr lvl="1">
              <a:buFont typeface="Arial" panose="020B0604020202020204" pitchFamily="34" charset="0"/>
              <a:buChar char="•"/>
            </a:pPr>
            <a:r>
              <a:rPr lang="en-US" sz="1600" b="0" i="0" u="none" strike="noStrike" baseline="0" dirty="0">
                <a:solidFill>
                  <a:schemeClr val="tx1"/>
                </a:solidFill>
                <a:hlinkClick r:id="rId5"/>
              </a:rPr>
              <a:t>https://mentor.ieee.org/802.18/dcn/21/18-21-0134-00-0000-uk-ofcom-terahertz-spectrum-paper.docx</a:t>
            </a:r>
            <a:r>
              <a:rPr lang="en-US" sz="1600" b="0" i="0" u="none" strike="noStrike" baseline="0" dirty="0">
                <a:solidFill>
                  <a:schemeClr val="tx1"/>
                </a:solidFill>
              </a:rPr>
              <a:t> </a:t>
            </a:r>
          </a:p>
          <a:p>
            <a:pPr lvl="1">
              <a:buFont typeface="Arial" panose="020B0604020202020204" pitchFamily="34" charset="0"/>
              <a:buChar char="•"/>
            </a:pPr>
            <a:r>
              <a:rPr lang="en-US" sz="1600" dirty="0">
                <a:solidFill>
                  <a:schemeClr val="tx1"/>
                </a:solidFill>
                <a:latin typeface="Times New Roman" panose="02020603050405020304" pitchFamily="18" charset="0"/>
                <a:ea typeface="SimSun" panose="02010600030101010101" pitchFamily="2" charset="-122"/>
              </a:rPr>
              <a:t>Current draft response to review and approve today: </a:t>
            </a:r>
            <a:endParaRPr lang="en-US" sz="1600" dirty="0">
              <a:solidFill>
                <a:schemeClr val="tx1"/>
              </a:solidFill>
              <a:effectLst/>
              <a:latin typeface="Times New Roman" panose="02020603050405020304" pitchFamily="18" charset="0"/>
              <a:ea typeface="SimSun" panose="02010600030101010101" pitchFamily="2" charset="-122"/>
            </a:endParaRPr>
          </a:p>
          <a:p>
            <a:pPr marL="800100"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hlinkClick r:id="rId6"/>
              </a:rPr>
              <a:t>https://mentor.ieee.org/802.18/dcn/22/18-22-0011-00-0000-ofcom-thz-discussion-document-ieee802-response-docx.docx</a:t>
            </a:r>
            <a:r>
              <a:rPr lang="en-US" sz="1600" b="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Anything else to share today?</a:t>
            </a:r>
            <a:endParaRPr lang="en-US" sz="1800" dirty="0">
              <a:solidFill>
                <a:schemeClr val="tx1"/>
              </a:solidFill>
              <a:ea typeface="Times New Roman" panose="02020603050405020304" pitchFamily="18" charset="0"/>
              <a:cs typeface="Times New Roman" panose="02020603050405020304" pitchFamily="18" charset="0"/>
            </a:endParaRPr>
          </a:p>
          <a:p>
            <a:pPr marL="0" indent="0">
              <a:spcBef>
                <a:spcPts val="0"/>
              </a:spcBef>
              <a:spcAft>
                <a:spcPts val="0"/>
              </a:spcAft>
            </a:pPr>
            <a:endParaRPr lang="en-US" sz="1800" dirty="0">
              <a:solidFill>
                <a:schemeClr val="tx1"/>
              </a:solidFill>
              <a:ea typeface="Times New Roman" panose="02020603050405020304" pitchFamily="18" charset="0"/>
              <a:cs typeface="Times New Roman" panose="02020603050405020304" pitchFamily="18" charset="0"/>
            </a:endParaRPr>
          </a:p>
          <a:p>
            <a:pPr algn="l"/>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Arial" panose="020B0604020202020204" pitchFamily="34" charset="0"/>
              </a:rPr>
              <a:t> </a:t>
            </a:r>
            <a:r>
              <a:rPr lang="en-US" sz="1800" b="1" i="0" u="none" strike="noStrike" baseline="0" dirty="0">
                <a:solidFill>
                  <a:srgbClr val="000000"/>
                </a:solidFill>
                <a:latin typeface="Arial" panose="020B0604020202020204" pitchFamily="34" charset="0"/>
              </a:rPr>
              <a:t> </a:t>
            </a:r>
            <a:endParaRPr lang="en-US" sz="18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2237167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4; Aspirant members: 6</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20-27jan22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spid="_x0000_s3376"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377"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Ofcom submission</a:t>
            </a:r>
            <a:endParaRPr lang="en-US" sz="1200" dirty="0"/>
          </a:p>
        </p:txBody>
      </p:sp>
      <p:sp>
        <p:nvSpPr>
          <p:cNvPr id="3" name="Content Placeholder 2"/>
          <p:cNvSpPr>
            <a:spLocks noGrp="1"/>
          </p:cNvSpPr>
          <p:nvPr>
            <p:ph idx="1"/>
          </p:nvPr>
        </p:nvSpPr>
        <p:spPr>
          <a:xfrm>
            <a:off x="914400" y="1028556"/>
            <a:ext cx="10475384" cy="5396036"/>
          </a:xfrm>
        </p:spPr>
        <p:txBody>
          <a:bodyPr/>
          <a:lstStyle/>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a:rPr>
              <a:t>https://mentor.ieee.org/802.18/dcn/22/18-22-0011-02-0000-ofcom-thz-discussion-document-ieee802-response.docx</a:t>
            </a:r>
            <a:r>
              <a:rPr lang="en-US" sz="1800" b="0" dirty="0"/>
              <a:t> in response to Ofcom </a:t>
            </a:r>
            <a:r>
              <a:rPr lang="en-GB" sz="1800" b="0" dirty="0"/>
              <a:t>Unlocking the potential of Terahertz radio spectrum </a:t>
            </a:r>
            <a:r>
              <a:rPr lang="en-US" sz="1800" b="0" dirty="0"/>
              <a:t>paper.  </a:t>
            </a:r>
            <a:r>
              <a:rPr lang="en-GB" sz="1800" b="0" dirty="0"/>
              <a:t>For review and </a:t>
            </a:r>
            <a:r>
              <a:rPr lang="en-GB" sz="1800" b="0" dirty="0">
                <a:solidFill>
                  <a:schemeClr val="tx1"/>
                </a:solidFill>
              </a:rPr>
              <a:t>approval by the LMSC (EC) for submission to Ofcom by 28Feb22. The Chair of 802.18 is authorized to make editorial changes as necessary.</a:t>
            </a:r>
            <a:endParaRPr lang="en-US" altLang="en-US" sz="1800" dirty="0">
              <a:solidFill>
                <a:schemeClr val="tx1"/>
              </a:solidFill>
            </a:endParaRPr>
          </a:p>
          <a:p>
            <a:endParaRPr lang="en-US" altLang="en-US" sz="1800" dirty="0"/>
          </a:p>
          <a:p>
            <a:r>
              <a:rPr lang="en-US" altLang="en-US" sz="1800" dirty="0"/>
              <a:t>	</a:t>
            </a:r>
            <a:r>
              <a:rPr lang="en-US" altLang="en-US" sz="1600" b="1" dirty="0">
                <a:solidFill>
                  <a:schemeClr val="tx1"/>
                </a:solidFill>
              </a:rPr>
              <a:t>	Voters: _27_</a:t>
            </a:r>
            <a:r>
              <a:rPr lang="en-US" altLang="en-US" sz="1600" b="0" dirty="0">
                <a:solidFill>
                  <a:schemeClr val="tx1"/>
                </a:solidFill>
              </a:rPr>
              <a:t>(w/chair)</a:t>
            </a:r>
            <a:r>
              <a:rPr lang="en-US" altLang="en-US" sz="1600" b="1" dirty="0">
                <a:solidFill>
                  <a:schemeClr val="tx1"/>
                </a:solidFill>
              </a:rPr>
              <a:t>  </a:t>
            </a:r>
          </a:p>
          <a:p>
            <a:r>
              <a:rPr lang="en-US" altLang="en-US" sz="1600" b="1" dirty="0">
                <a:solidFill>
                  <a:schemeClr val="tx1"/>
                </a:solidFill>
              </a:rPr>
              <a:t>		__33__  on the call</a:t>
            </a:r>
          </a:p>
          <a:p>
            <a:endParaRPr lang="en-US" altLang="en-US" sz="1600" dirty="0"/>
          </a:p>
          <a:p>
            <a:r>
              <a:rPr lang="en-US" altLang="en-US" sz="1600" dirty="0"/>
              <a:t>	</a:t>
            </a:r>
            <a:r>
              <a:rPr lang="en-US" altLang="en-US" sz="1800" dirty="0"/>
              <a:t>	Moved by:  	</a:t>
            </a:r>
            <a:r>
              <a:rPr lang="en-US" altLang="en-US" sz="1800" dirty="0">
                <a:solidFill>
                  <a:schemeClr val="tx1"/>
                </a:solidFill>
              </a:rPr>
              <a:t>	Ben Rolfe</a:t>
            </a:r>
          </a:p>
          <a:p>
            <a:r>
              <a:rPr lang="en-US" altLang="en-US" sz="1800" b="1" dirty="0">
                <a:solidFill>
                  <a:schemeClr val="tx1"/>
                </a:solidFill>
              </a:rPr>
              <a:t>		</a:t>
            </a:r>
            <a:r>
              <a:rPr lang="en-US" altLang="en-US" sz="1800" b="1" dirty="0"/>
              <a:t>Seconded by:  	</a:t>
            </a:r>
            <a:r>
              <a:rPr lang="en-US" altLang="en-US" sz="1800" dirty="0"/>
              <a:t>Stuart K. </a:t>
            </a:r>
            <a:endParaRPr lang="en-US" altLang="en-US" sz="1800" b="1" dirty="0"/>
          </a:p>
          <a:p>
            <a:pPr lvl="1"/>
            <a:r>
              <a:rPr lang="en-US" altLang="en-US" sz="1800" b="1" dirty="0"/>
              <a:t>Discussion?		none</a:t>
            </a:r>
          </a:p>
          <a:p>
            <a:pPr lvl="1"/>
            <a:endParaRPr lang="en-US" altLang="en-US" sz="1800" b="1" dirty="0">
              <a:solidFill>
                <a:schemeClr val="tx1"/>
              </a:solidFill>
            </a:endParaRPr>
          </a:p>
          <a:p>
            <a:pPr lvl="1"/>
            <a:r>
              <a:rPr lang="en-US" altLang="en-US" sz="1800" b="1" dirty="0">
                <a:solidFill>
                  <a:schemeClr val="tx1"/>
                </a:solidFill>
              </a:rPr>
              <a:t>Vote:  		_26_Y   /  _0_N   /  _0_A </a:t>
            </a:r>
          </a:p>
          <a:p>
            <a:pPr lvl="1"/>
            <a:r>
              <a:rPr lang="en-US" altLang="en-US" sz="1800" b="1" dirty="0">
                <a:solidFill>
                  <a:schemeClr val="tx1"/>
                </a:solidFill>
              </a:rPr>
              <a:t>Motion - Passes</a:t>
            </a:r>
          </a:p>
          <a:p>
            <a:pPr algn="l"/>
            <a:endParaRPr lang="en-US" sz="1800" b="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16078123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marL="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Anything to share today? none heard</a:t>
            </a: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ea typeface="Calibri" panose="020F0502020204030204" pitchFamily="34" charset="0"/>
              </a:rPr>
              <a:t>standing by for this spring (2022):  </a:t>
            </a:r>
            <a:r>
              <a:rPr lang="en-US" sz="1800" b="0" dirty="0">
                <a:ea typeface="Calibri" panose="020F0502020204030204" pitchFamily="34" charset="0"/>
              </a:rPr>
              <a:t>Additional WP 1A light communications and 2 WP 5A submissions from IEEE 802. </a:t>
            </a:r>
          </a:p>
          <a:p>
            <a:pPr marL="0" indent="0">
              <a:spcBef>
                <a:spcPts val="0"/>
              </a:spcBef>
              <a:spcAft>
                <a:spcPts val="0"/>
              </a:spcAft>
            </a:pPr>
            <a:endParaRPr lang="en-US" sz="1000" dirty="0">
              <a:solidFill>
                <a:schemeClr val="tx1"/>
              </a:solidFill>
            </a:endParaRPr>
          </a:p>
          <a:p>
            <a:pPr lvl="3">
              <a:buFont typeface="Arial" panose="020B0604020202020204" pitchFamily="34" charset="0"/>
              <a:buChar char="•"/>
            </a:pPr>
            <a:endParaRPr lang="en-US" sz="1000" dirty="0">
              <a:solidFill>
                <a:schemeClr val="tx1"/>
              </a:solidFill>
            </a:endParaRPr>
          </a:p>
          <a:p>
            <a:pPr lvl="0">
              <a:buFont typeface="Arial" panose="020B0604020202020204" pitchFamily="34" charset="0"/>
              <a:buChar char="•"/>
            </a:pPr>
            <a:r>
              <a:rPr lang="en-US" sz="18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IEEE 802 viewpoints on WRC-23 agenda items. </a:t>
            </a:r>
            <a:endParaRPr lang="en-US" sz="1600" b="0" dirty="0">
              <a:solidFill>
                <a:schemeClr val="tx1"/>
              </a:solidFill>
            </a:endParaRPr>
          </a:p>
          <a:p>
            <a:pPr lvl="2">
              <a:spcBef>
                <a:spcPts val="0"/>
              </a:spcBef>
              <a:buFont typeface="Arial" panose="020B0604020202020204" pitchFamily="34" charset="0"/>
              <a:buChar char="•"/>
            </a:pPr>
            <a:r>
              <a:rPr lang="en-US" dirty="0">
                <a:solidFill>
                  <a:schemeClr val="tx1"/>
                </a:solidFill>
              </a:rPr>
              <a:t>Doc for viewpoints updated (</a:t>
            </a:r>
            <a:r>
              <a:rPr lang="en-US" dirty="0">
                <a:solidFill>
                  <a:srgbClr val="00B0F0"/>
                </a:solidFill>
              </a:rPr>
              <a:t>actions items in notes on this slide</a:t>
            </a:r>
            <a:r>
              <a:rPr lang="en-US"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rPr>
              <a:t>Soon, will review actions </a:t>
            </a:r>
            <a:r>
              <a:rPr lang="en-US" sz="1400" b="0" dirty="0">
                <a:solidFill>
                  <a:schemeClr val="tx1"/>
                </a:solidFill>
                <a:ea typeface="Calibri" panose="020F0502020204030204" pitchFamily="34" charset="0"/>
              </a:rPr>
              <a:t>noted at the July Plenary. </a:t>
            </a:r>
            <a:endParaRPr lang="en-US" sz="1400" b="0" dirty="0">
              <a:solidFill>
                <a:schemeClr val="tx1"/>
              </a:solidFill>
              <a:effectLst/>
              <a:ea typeface="Calibri" panose="020F0502020204030204" pitchFamily="34" charset="0"/>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081740"/>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26091722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 </a:t>
            </a:r>
            <a:endParaRPr lang="en-US" sz="2400" dirty="0"/>
          </a:p>
        </p:txBody>
      </p:sp>
      <p:sp>
        <p:nvSpPr>
          <p:cNvPr id="3" name="Content Placeholder 2"/>
          <p:cNvSpPr>
            <a:spLocks noGrp="1"/>
          </p:cNvSpPr>
          <p:nvPr>
            <p:ph idx="1"/>
          </p:nvPr>
        </p:nvSpPr>
        <p:spPr>
          <a:xfrm>
            <a:off x="914400" y="863961"/>
            <a:ext cx="11049000" cy="5477022"/>
          </a:xfrm>
        </p:spPr>
        <p:txBody>
          <a:bodyPr/>
          <a:lstStyle/>
          <a:p>
            <a:pPr marL="0" indent="0"/>
            <a:endParaRPr lang="en-US" sz="1800" dirty="0">
              <a:effectLst/>
            </a:endParaRPr>
          </a:p>
          <a:p>
            <a:pPr>
              <a:buFont typeface="Arial" panose="020B0604020202020204" pitchFamily="34" charset="0"/>
              <a:buChar char="•"/>
            </a:pPr>
            <a:r>
              <a:rPr lang="en-US" sz="1800" dirty="0">
                <a:ea typeface="Calibri" panose="020F0502020204030204" pitchFamily="34" charset="0"/>
              </a:rPr>
              <a:t> </a:t>
            </a:r>
          </a:p>
          <a:p>
            <a:pPr>
              <a:buFont typeface="Arial" panose="020B0604020202020204" pitchFamily="34" charset="0"/>
              <a:buChar char="•"/>
            </a:pPr>
            <a:r>
              <a:rPr lang="en-US" sz="1800" dirty="0">
                <a:ea typeface="Calibri" panose="020F0502020204030204" pitchFamily="34" charset="0"/>
              </a:rPr>
              <a:t> </a:t>
            </a:r>
          </a:p>
          <a:p>
            <a:pPr>
              <a:buFont typeface="Arial" panose="020B0604020202020204" pitchFamily="34" charset="0"/>
              <a:buChar char="•"/>
            </a:pPr>
            <a:r>
              <a:rPr lang="en-US" sz="1800" dirty="0">
                <a:ea typeface="Calibri" panose="020F0502020204030204" pitchFamily="34" charset="0"/>
              </a:rPr>
              <a:t> </a:t>
            </a:r>
          </a:p>
          <a:p>
            <a:pPr>
              <a:buFont typeface="Arial" panose="020B0604020202020204" pitchFamily="34" charset="0"/>
              <a:buChar char="•"/>
            </a:pPr>
            <a:endParaRPr lang="en-US" sz="16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291445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201400" cy="5379391"/>
          </a:xfrm>
        </p:spPr>
        <p:txBody>
          <a:bodyPr/>
          <a:lstStyle/>
          <a:p>
            <a:pPr>
              <a:buFont typeface="Arial" panose="020B0604020202020204" pitchFamily="34" charset="0"/>
              <a:buChar char="•"/>
            </a:pPr>
            <a:r>
              <a:rPr lang="en-US" sz="1600" dirty="0"/>
              <a:t>   </a:t>
            </a: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(168 people);   some docs:  </a:t>
            </a:r>
            <a:r>
              <a:rPr lang="en-US" sz="1600" u="sng" dirty="0">
                <a:solidFill>
                  <a:srgbClr val="0000FF"/>
                </a:solidFill>
                <a:effectLst/>
                <a:ea typeface="Calibri" panose="020F0502020204030204" pitchFamily="34" charset="0"/>
                <a:hlinkClick r:id="rId3"/>
              </a:rPr>
              <a:t>https://6ghz.wirelessinnovation.org/work-group-products</a:t>
            </a:r>
            <a:r>
              <a:rPr lang="en-US" sz="1600" u="sng" dirty="0">
                <a:solidFill>
                  <a:srgbClr val="0000FF"/>
                </a:solidFill>
                <a:effectLst/>
                <a:ea typeface="Calibri" panose="020F0502020204030204" pitchFamily="34" charset="0"/>
              </a:rPr>
              <a:t> </a:t>
            </a:r>
            <a:endParaRPr lang="en-US" sz="1600" b="0" dirty="0"/>
          </a:p>
          <a:p>
            <a:pPr lvl="2">
              <a:spcBef>
                <a:spcPts val="0"/>
              </a:spcBef>
              <a:buFont typeface="Arial" panose="020B0604020202020204" pitchFamily="34" charset="0"/>
              <a:buChar char="•"/>
            </a:pPr>
            <a:r>
              <a:rPr lang="en-US" sz="1600" u="sng" dirty="0">
                <a:solidFill>
                  <a:srgbClr val="0563C1"/>
                </a:solidFill>
                <a:ea typeface="Calibri" panose="020F0502020204030204" pitchFamily="34" charset="0"/>
                <a:hlinkClick r:id="rId4"/>
              </a:rPr>
              <a:t>https://www.wirelessinnovation.org/6ghz-multistakeholder-committee</a:t>
            </a:r>
            <a:r>
              <a:rPr lang="en-US" sz="1600" dirty="0">
                <a:ea typeface="Calibri" panose="020F0502020204030204" pitchFamily="34" charset="0"/>
              </a:rPr>
              <a:t> </a:t>
            </a:r>
          </a:p>
          <a:p>
            <a:pPr lvl="2">
              <a:spcBef>
                <a:spcPts val="0"/>
              </a:spcBef>
              <a:buFont typeface="Arial" panose="020B0604020202020204" pitchFamily="34" charset="0"/>
              <a:buChar char="•"/>
            </a:pPr>
            <a:r>
              <a:rPr lang="en-US" sz="16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dirty="0">
                <a:solidFill>
                  <a:schemeClr val="bg1">
                    <a:lumMod val="75000"/>
                  </a:schemeClr>
                </a:solidFill>
                <a:ea typeface="Calibri" panose="020F0502020204030204" pitchFamily="34" charset="0"/>
              </a:rPr>
              <a:t>General activity picking up. </a:t>
            </a:r>
          </a:p>
          <a:p>
            <a:pPr marL="866775" lvl="2">
              <a:spcBef>
                <a:spcPts val="0"/>
              </a:spcBef>
              <a:spcAft>
                <a:spcPts val="0"/>
              </a:spcAft>
              <a:buFont typeface="Arial" panose="020B0604020202020204" pitchFamily="34" charset="0"/>
              <a:buChar char="•"/>
            </a:pPr>
            <a:endParaRPr lang="en-GB" dirty="0">
              <a:solidFill>
                <a:schemeClr val="bg1">
                  <a:lumMod val="75000"/>
                </a:schemeClr>
              </a:solidFill>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5"/>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Has gone through interference reporting and resolution from CBRS for the history and how it has worked.  What came up is a 5min Data Base vs daily Data Base.</a:t>
            </a:r>
          </a:p>
          <a:p>
            <a:pPr marL="866775"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rPr>
              <a:t>This paper shows good data and is available on the site above or at: </a:t>
            </a:r>
          </a:p>
          <a:p>
            <a:pPr marL="866775"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hlinkClick r:id="rId6"/>
              </a:rPr>
              <a:t>https://groups.wirelessinnovation.org/wg/6GHz-MSG-WS1/document/download/16868</a:t>
            </a:r>
            <a:r>
              <a:rPr lang="en-US" sz="1600" b="1" dirty="0">
                <a:solidFill>
                  <a:schemeClr val="tx1"/>
                </a:solidFill>
                <a:ea typeface="Calibri" panose="020F0502020204030204" pitchFamily="34" charset="0"/>
              </a:rPr>
              <a:t> </a:t>
            </a:r>
          </a:p>
          <a:p>
            <a:pPr marL="66675">
              <a:spcBef>
                <a:spcPts val="0"/>
              </a:spcBef>
              <a:spcAft>
                <a:spcPts val="0"/>
              </a:spcAft>
              <a:buFont typeface="Arial" panose="020B0604020202020204" pitchFamily="34" charset="0"/>
              <a:buChar char="•"/>
            </a:pPr>
            <a:endParaRPr lang="en-US" sz="18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r>
              <a:rPr lang="en-US" sz="1800" b="1" dirty="0">
                <a:solidFill>
                  <a:schemeClr val="tx1"/>
                </a:solidFill>
                <a:ea typeface="Calibri" panose="020F0502020204030204" pitchFamily="34" charset="0"/>
              </a:rPr>
              <a:t>General:</a:t>
            </a:r>
            <a:r>
              <a:rPr lang="en-GB" sz="1800" b="1" dirty="0">
                <a:solidFill>
                  <a:schemeClr val="tx1"/>
                </a:solidFill>
                <a:ea typeface="Calibri" panose="020F0502020204030204" pitchFamily="34" charset="0"/>
              </a:rPr>
              <a:t> </a:t>
            </a:r>
            <a:r>
              <a:rPr lang="en-GB" sz="1800" dirty="0">
                <a:solidFill>
                  <a:schemeClr val="tx1"/>
                </a:solidFill>
                <a:ea typeface="Calibri" panose="020F0502020204030204" pitchFamily="34" charset="0"/>
              </a:rPr>
              <a:t>16dec: </a:t>
            </a:r>
            <a:r>
              <a:rPr lang="en-GB" sz="1800" b="1" dirty="0">
                <a:solidFill>
                  <a:schemeClr val="tx1"/>
                </a:solidFill>
                <a:ea typeface="Calibri" panose="020F0502020204030204" pitchFamily="34" charset="0"/>
              </a:rPr>
              <a:t>A </a:t>
            </a:r>
            <a:r>
              <a:rPr lang="en-GB" sz="1800" dirty="0">
                <a:solidFill>
                  <a:schemeClr val="tx1"/>
                </a:solidFill>
                <a:ea typeface="Calibri" panose="020F0502020204030204" pitchFamily="34" charset="0"/>
              </a:rPr>
              <a:t>public notice is expected in January about work needed on improving the ULS data.  </a:t>
            </a:r>
          </a:p>
          <a:p>
            <a:pPr marL="1323975" lvl="3">
              <a:spcBef>
                <a:spcPts val="0"/>
              </a:spcBef>
              <a:spcAft>
                <a:spcPts val="0"/>
              </a:spcAft>
              <a:buFont typeface="Arial" panose="020B0604020202020204" pitchFamily="34" charset="0"/>
              <a:buChar char="•"/>
            </a:pPr>
            <a:endParaRPr lang="en-US" sz="1600" b="1" dirty="0">
              <a:ea typeface="Calibri" panose="020F0502020204030204" pitchFamily="34" charset="0"/>
            </a:endParaRPr>
          </a:p>
        </p:txBody>
      </p:sp>
    </p:spTree>
    <p:extLst>
      <p:ext uri="{BB962C8B-B14F-4D97-AF65-F5344CB8AC3E}">
        <p14:creationId xmlns:p14="http://schemas.microsoft.com/office/powerpoint/2010/main" val="2203913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1900"/>
            <a:ext cx="112776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https://mentor.ieee.org/802.18/dcn/21/18-21-0036-10-0000-frequency-table-template.xlsx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11jan22</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Filled in a few spots for 802.11 and added an index column on the main tables.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Moving forward have copied into a new 2022 document, </a:t>
            </a:r>
            <a:r>
              <a:rPr lang="en-US" sz="1600" dirty="0">
                <a:solidFill>
                  <a:srgbClr val="333333"/>
                </a:solidFill>
                <a:ea typeface="Times New Roman" panose="02020603050405020304" pitchFamily="18" charset="0"/>
                <a:hlinkClick r:id="rId4"/>
              </a:rPr>
              <a:t>https://mentor.ieee.org/802.18/dcn/22/18-22-0009-00-0000-ieee-802-wireless-standards-table-of-frequency-ranges.xlsx</a:t>
            </a:r>
            <a:r>
              <a:rPr lang="en-US" sz="1600" dirty="0">
                <a:solidFill>
                  <a:srgbClr val="333333"/>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And, working on a process to get comment collection on the spreadsheet from other IEEE 802 members. </a:t>
            </a: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23nov21</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Updates a few UWB ranges and </a:t>
            </a:r>
            <a:r>
              <a:rPr lang="en-US" sz="1600" b="1" dirty="0">
                <a:solidFill>
                  <a:srgbClr val="333333"/>
                </a:solidFill>
                <a:ea typeface="Times New Roman" panose="02020603050405020304" pitchFamily="18" charset="0"/>
              </a:rPr>
              <a:t>added the Light-Ranges Sheet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22feb22.  </a:t>
            </a:r>
            <a:r>
              <a:rPr lang="en-US" sz="1800" b="0" dirty="0">
                <a:solidFill>
                  <a:schemeClr val="tx1"/>
                </a:solidFill>
                <a:ea typeface="Times New Roman" panose="02020603050405020304" pitchFamily="18" charset="0"/>
              </a:rPr>
              <a:t>(call-in in agenda backup slides</a:t>
            </a:r>
          </a:p>
        </p:txBody>
      </p:sp>
    </p:spTree>
    <p:extLst>
      <p:ext uri="{BB962C8B-B14F-4D97-AF65-F5344CB8AC3E}">
        <p14:creationId xmlns:p14="http://schemas.microsoft.com/office/powerpoint/2010/main" val="1747771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effectLst/>
                <a:latin typeface="Times New Roman" panose="02020603050405020304" pitchFamily="18" charset="0"/>
                <a:ea typeface="SimSun" panose="02010600030101010101" pitchFamily="2" charset="-122"/>
              </a:rPr>
              <a:t>  </a:t>
            </a:r>
            <a:r>
              <a:rPr lang="en-US" sz="1800" b="0" dirty="0">
                <a:solidFill>
                  <a:srgbClr val="00B0F0"/>
                </a:solidFill>
                <a:effectLst/>
                <a:latin typeface="Times New Roman" panose="02020603050405020304" pitchFamily="18" charset="0"/>
                <a:ea typeface="SimSun" panose="02010600030101010101" pitchFamily="2" charset="-122"/>
              </a:rPr>
              <a:t>chair - email to SEC/</a:t>
            </a:r>
            <a:r>
              <a:rPr lang="en-US" sz="1800" b="0" dirty="0" err="1">
                <a:solidFill>
                  <a:srgbClr val="00B0F0"/>
                </a:solidFill>
                <a:effectLst/>
                <a:latin typeface="Times New Roman" panose="02020603050405020304" pitchFamily="18" charset="0"/>
                <a:ea typeface="SimSun" panose="02010600030101010101" pitchFamily="2" charset="-122"/>
              </a:rPr>
              <a:t>AndrewM</a:t>
            </a:r>
            <a:r>
              <a:rPr lang="en-US" sz="1800" b="0" dirty="0">
                <a:solidFill>
                  <a:srgbClr val="00B0F0"/>
                </a:solidFill>
                <a:effectLst/>
                <a:latin typeface="Times New Roman" panose="02020603050405020304" pitchFamily="18" charset="0"/>
                <a:ea typeface="SimSun" panose="02010600030101010101" pitchFamily="2" charset="-122"/>
              </a:rPr>
              <a:t> on the long-term meeting plans request for input, from a .18 perspective.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r>
              <a:rPr lang="en-US" altLang="en-US" sz="1800" b="0" dirty="0">
                <a:solidFill>
                  <a:srgbClr val="00B0F0"/>
                </a:solidFill>
              </a:rPr>
              <a:t> chair – at 02feb22  WCSC, ask about what time zone if May Wireless Interim is electronic?</a:t>
            </a: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sz="18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remember to sign into IMAT.</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20-27jan22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_32_ and voters on-line: _28___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03feb22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https://mentor.ieee.org/802.18/dcn/16/18-16-0038-20-0000-teleconference-call-in-info.pptx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15:53et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Plenary will be electronic 4-18March 2022 </a:t>
            </a: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Wireless Interim will be in May 2022, venue is tbd.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rPr>
              <a:t>Thank You</a:t>
            </a:r>
          </a:p>
          <a:p>
            <a:pPr marL="0" indent="0"/>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20-27jan22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20-27jan22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39</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20-27jan22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4</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20-27jan22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40</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2209800" y="1372394"/>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(for 55mins) through 22 Sept 2022</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a:t>
            </a:r>
            <a:r>
              <a:rPr lang="en-US" dirty="0">
                <a:solidFill>
                  <a:schemeClr val="tx1"/>
                </a:solidFill>
              </a:rPr>
              <a:t>:  	</a:t>
            </a:r>
            <a:r>
              <a:rPr lang="en-US" dirty="0">
                <a:solidFill>
                  <a:schemeClr val="bg1">
                    <a:lumMod val="85000"/>
                  </a:schemeClr>
                </a:solidFill>
              </a:rPr>
              <a:t>Stuart K. 	</a:t>
            </a:r>
          </a:p>
          <a:p>
            <a:pPr lvl="1">
              <a:buFont typeface="Arial" panose="020B0604020202020204" pitchFamily="34" charset="0"/>
              <a:buChar char="•"/>
            </a:pPr>
            <a:r>
              <a:rPr lang="en-US" dirty="0">
                <a:solidFill>
                  <a:schemeClr val="bg1">
                    <a:lumMod val="85000"/>
                  </a:schemeClr>
                </a:solidFill>
              </a:rPr>
              <a:t>Seconded by:  Hassan Y.</a:t>
            </a:r>
          </a:p>
          <a:p>
            <a:pPr lvl="1">
              <a:buFont typeface="Arial" panose="020B0604020202020204" pitchFamily="34" charset="0"/>
              <a:buChar char="•"/>
            </a:pPr>
            <a:r>
              <a:rPr lang="en-US" dirty="0">
                <a:solidFill>
                  <a:schemeClr val="bg1">
                    <a:lumMod val="85000"/>
                  </a:schemeClr>
                </a:solidFill>
              </a:rPr>
              <a:t>Discussion?  	None</a:t>
            </a:r>
          </a:p>
          <a:p>
            <a:pPr lvl="1">
              <a:buFont typeface="Arial" panose="020B0604020202020204" pitchFamily="34" charset="0"/>
              <a:buChar char="•"/>
            </a:pPr>
            <a:r>
              <a:rPr lang="en-US" dirty="0">
                <a:solidFill>
                  <a:schemeClr val="bg1">
                    <a:lumMod val="85000"/>
                  </a:schemeClr>
                </a:solidFill>
              </a:rPr>
              <a:t>Passed by Unanimous Consent</a:t>
            </a:r>
          </a:p>
          <a:p>
            <a:pPr lvl="1">
              <a:buFont typeface="Arial" panose="020B0604020202020204" pitchFamily="34" charset="0"/>
              <a:buChar char="•"/>
            </a:pPr>
            <a:endParaRPr lang="en-US" dirty="0">
              <a:solidFill>
                <a:schemeClr val="bg1">
                  <a:lumMod val="85000"/>
                </a:schemeClr>
              </a:solidFill>
            </a:endParaRPr>
          </a:p>
          <a:p>
            <a:pPr lvl="1">
              <a:buFont typeface="Arial" panose="020B0604020202020204" pitchFamily="34" charset="0"/>
              <a:buChar char="•"/>
            </a:pPr>
            <a:r>
              <a:rPr lang="en-US" dirty="0">
                <a:solidFill>
                  <a:schemeClr val="tx1"/>
                </a:solidFill>
              </a:rPr>
              <a:t>Motion passed, ___ voters with ____attendees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3133"/>
            <a:ext cx="9673087" cy="4113213"/>
          </a:xfrm>
        </p:spPr>
        <p:txBody>
          <a:bodyPr/>
          <a:lstStyle/>
          <a:p>
            <a:pPr>
              <a:spcBef>
                <a:spcPts val="100"/>
              </a:spcBef>
            </a:pPr>
            <a:r>
              <a:rPr lang="en-US" sz="1600" dirty="0"/>
              <a:t>3.4.1 Chair</a:t>
            </a:r>
          </a:p>
          <a:p>
            <a:pPr>
              <a:spcBef>
                <a:spcPts val="100"/>
              </a:spcBef>
            </a:pPr>
            <a:r>
              <a:rPr lang="en-US" sz="1600" b="0" dirty="0"/>
              <a:t>The responsibilities of the Chair or his or her designee shall include</a:t>
            </a:r>
          </a:p>
          <a:p>
            <a:pPr>
              <a:spcBef>
                <a:spcPts val="100"/>
              </a:spcBef>
            </a:pPr>
            <a:r>
              <a:rPr lang="en-US" sz="1600" b="0" dirty="0"/>
              <a:t>a) Leading the activity according to all of the relevant Policies and Procedures.</a:t>
            </a:r>
          </a:p>
          <a:p>
            <a:pPr>
              <a:spcBef>
                <a:spcPts val="100"/>
              </a:spcBef>
            </a:pPr>
            <a:r>
              <a:rPr lang="en-US" sz="1600" b="0" dirty="0"/>
              <a:t>b) Being objective.</a:t>
            </a:r>
          </a:p>
          <a:p>
            <a:pPr>
              <a:spcBef>
                <a:spcPts val="100"/>
              </a:spcBef>
            </a:pPr>
            <a:r>
              <a:rPr lang="en-US" sz="1600" b="0" dirty="0"/>
              <a:t>c) Entertaining motions, but not making motions.</a:t>
            </a:r>
          </a:p>
          <a:p>
            <a:pPr>
              <a:spcBef>
                <a:spcPts val="100"/>
              </a:spcBef>
            </a:pPr>
            <a:r>
              <a:rPr lang="en-US" sz="1600" b="0" dirty="0"/>
              <a:t>d) Not biasing discussions.</a:t>
            </a:r>
          </a:p>
          <a:p>
            <a:pPr>
              <a:spcBef>
                <a:spcPts val="100"/>
              </a:spcBef>
            </a:pPr>
            <a:r>
              <a:rPr lang="en-US" sz="1600" b="0" dirty="0"/>
              <a:t>e) Delegating necessary functions.</a:t>
            </a:r>
          </a:p>
          <a:p>
            <a:pPr>
              <a:spcBef>
                <a:spcPts val="100"/>
              </a:spcBef>
            </a:pPr>
            <a:r>
              <a:rPr lang="en-US" sz="1600" b="0" dirty="0"/>
              <a:t>f) Ensuring that all parties have the opportunity to express their views.</a:t>
            </a:r>
          </a:p>
          <a:p>
            <a:pPr>
              <a:spcBef>
                <a:spcPts val="100"/>
              </a:spcBef>
            </a:pPr>
            <a:r>
              <a:rPr lang="en-US" sz="1600" b="0" dirty="0"/>
              <a:t>g) Setting goals and deadlines and adhere to them.</a:t>
            </a:r>
          </a:p>
          <a:p>
            <a:pPr>
              <a:spcBef>
                <a:spcPts val="100"/>
              </a:spcBef>
            </a:pPr>
            <a:r>
              <a:rPr lang="en-US" sz="1600" b="0" dirty="0"/>
              <a:t>h) Being knowledgeable in IEEE standards processes and parliamentary procedures and</a:t>
            </a:r>
          </a:p>
          <a:p>
            <a:pPr>
              <a:spcBef>
                <a:spcPts val="100"/>
              </a:spcBef>
            </a:pPr>
            <a:r>
              <a:rPr lang="en-US" sz="1600" b="0" dirty="0"/>
              <a:t>ensuring that the processes and procedures are followed.</a:t>
            </a:r>
          </a:p>
          <a:p>
            <a:pPr>
              <a:spcBef>
                <a:spcPts val="100"/>
              </a:spcBef>
            </a:pPr>
            <a:r>
              <a:rPr lang="en-US" sz="1600" b="0" dirty="0" err="1"/>
              <a:t>i</a:t>
            </a:r>
            <a:r>
              <a:rPr lang="en-US" sz="1600" b="0" dirty="0"/>
              <a:t>) Seeking consensus as a means of resolving issues.</a:t>
            </a:r>
          </a:p>
          <a:p>
            <a:pPr>
              <a:spcBef>
                <a:spcPts val="100"/>
              </a:spcBef>
            </a:pPr>
            <a:r>
              <a:rPr lang="en-US" sz="1600" b="0" dirty="0"/>
              <a:t>j) Prioritizing work to best serve the group and its goals.</a:t>
            </a:r>
          </a:p>
          <a:p>
            <a:pPr>
              <a:spcBef>
                <a:spcPts val="100"/>
              </a:spcBef>
            </a:pPr>
            <a:r>
              <a:rPr lang="en-US" sz="1600" b="0" dirty="0"/>
              <a:t>k) Complying with the IEEE-SA Intellectual Property Policies, including but not limited to IEEE-SA Patent Policy (see </a:t>
            </a:r>
            <a:r>
              <a:rPr lang="en-US" sz="1600" b="0" i="1" dirty="0"/>
              <a:t>IEEE-SA Standards Board Operations Manual </a:t>
            </a:r>
            <a:r>
              <a:rPr lang="en-US" sz="1600" b="0" dirty="0"/>
              <a:t>6.3.2, </a:t>
            </a:r>
          </a:p>
          <a:p>
            <a:pPr>
              <a:spcBef>
                <a:spcPts val="100"/>
              </a:spcBef>
            </a:pPr>
            <a:r>
              <a:rPr lang="en-US" sz="1600" b="0" dirty="0"/>
              <a:t>http://standards.ieee.org/board/pat/index.html) and IEEE-SA Copyright Policy (see </a:t>
            </a:r>
            <a:r>
              <a:rPr lang="en-US" sz="1600" b="0" i="1" dirty="0"/>
              <a:t>IEEE-SA Standards Board Bylaws </a:t>
            </a:r>
            <a:r>
              <a:rPr lang="en-US" sz="1600" b="0" dirty="0"/>
              <a:t>7, http://standards.ieee.org/guides/bylaws/sect6-</a:t>
            </a:r>
          </a:p>
          <a:p>
            <a:pPr>
              <a:spcBef>
                <a:spcPts val="100"/>
              </a:spcBef>
            </a:pPr>
            <a:r>
              <a:rPr lang="en-US" sz="1600" b="0" dirty="0"/>
              <a:t>7.html#7).</a:t>
            </a:r>
          </a:p>
          <a:p>
            <a:pPr>
              <a:spcBef>
                <a:spcPts val="100"/>
              </a:spcBef>
            </a:pPr>
            <a:r>
              <a:rPr lang="en-US" sz="1600" b="0" dirty="0"/>
              <a:t>l) Fulfilling any financial </a:t>
            </a:r>
            <a:r>
              <a:rPr lang="en-US" sz="1600" b="0" dirty="0" err="1"/>
              <a:t>repor</a:t>
            </a:r>
            <a:r>
              <a:rPr lang="en-US" sz="1600" dirty="0"/>
              <a:t> </a:t>
            </a:r>
            <a:r>
              <a:rPr lang="en-US" sz="1600" b="0" dirty="0"/>
              <a:t>ting requirements of the IEEE, in the absence of a Treasurer.</a:t>
            </a:r>
          </a:p>
          <a:p>
            <a:pPr>
              <a:spcBef>
                <a:spcPts val="100"/>
              </a:spcBef>
            </a:pPr>
            <a:r>
              <a:rPr lang="en-US" sz="16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endParaRPr lang="en-US" sz="1400" b="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20-27jan22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1472796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198" y="800895"/>
            <a:ext cx="10419140" cy="4113213"/>
          </a:xfrm>
        </p:spPr>
        <p:txBody>
          <a:bodyPr/>
          <a:lstStyle/>
          <a:p>
            <a:pPr>
              <a:spcBef>
                <a:spcPts val="100"/>
              </a:spcBef>
            </a:pPr>
            <a:r>
              <a:rPr lang="en-US" sz="1600" dirty="0"/>
              <a:t>3.4.1 Chair – cont.</a:t>
            </a:r>
          </a:p>
          <a:p>
            <a:pPr>
              <a:spcBef>
                <a:spcPts val="100"/>
              </a:spcBef>
            </a:pPr>
            <a:r>
              <a:rPr lang="en-US" sz="1600" b="0" dirty="0"/>
              <a:t>n) Being familiar with training materials available through IEEE Standards Development Online.</a:t>
            </a:r>
          </a:p>
          <a:p>
            <a:pPr>
              <a:spcBef>
                <a:spcPts val="100"/>
              </a:spcBef>
            </a:pPr>
            <a:r>
              <a:rPr lang="en-US" sz="1600" b="0" dirty="0"/>
              <a:t>o) Call meetings and issue a notice for each meeting at least 30 calendar days prior to the meeting</a:t>
            </a:r>
          </a:p>
          <a:p>
            <a:pPr>
              <a:spcBef>
                <a:spcPts val="100"/>
              </a:spcBef>
            </a:pPr>
            <a:r>
              <a:rPr lang="en-US" sz="1600" b="0" dirty="0"/>
              <a:t>p) Ensure agendas are published at least 14 calendar days before a meeting</a:t>
            </a:r>
          </a:p>
          <a:p>
            <a:pPr>
              <a:spcBef>
                <a:spcPts val="100"/>
              </a:spcBef>
            </a:pPr>
            <a:r>
              <a:rPr lang="en-US" sz="1600" b="0" dirty="0"/>
              <a:t>q) Ensure important requested documents are issued to members of the Working Group, the Sponsor, and liaison groups.</a:t>
            </a:r>
          </a:p>
          <a:p>
            <a:pPr>
              <a:spcBef>
                <a:spcPts val="100"/>
              </a:spcBef>
            </a:pPr>
            <a:r>
              <a:rPr lang="en-US" sz="1600" b="0" dirty="0"/>
              <a:t>r) Ensure a membership roster is created and maintained</a:t>
            </a:r>
          </a:p>
          <a:p>
            <a:pPr>
              <a:spcBef>
                <a:spcPts val="100"/>
              </a:spcBef>
            </a:pPr>
            <a:r>
              <a:rPr lang="en-US" sz="1600" b="0" dirty="0"/>
              <a:t>s) Ensure participant attendance is recorded at each meeting</a:t>
            </a:r>
          </a:p>
          <a:p>
            <a:pPr>
              <a:spcBef>
                <a:spcPts val="100"/>
              </a:spcBef>
            </a:pPr>
            <a:r>
              <a:rPr lang="en-US" sz="16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1600" b="0" dirty="0"/>
              <a:t>u) Maintain liaison with other organizations at the direction of the Sponsor or at the discretion of the Working Group Chair with the approval of the Sponsor</a:t>
            </a:r>
          </a:p>
          <a:p>
            <a:pPr>
              <a:spcBef>
                <a:spcPts val="100"/>
              </a:spcBef>
            </a:pPr>
            <a:r>
              <a:rPr lang="en-US" sz="1600" b="0" dirty="0"/>
              <a:t>v) Ensure that any financial operations of the Working Group comply with the requirements of the IEEE 802 LMSC Operations Manual</a:t>
            </a:r>
          </a:p>
          <a:p>
            <a:pPr>
              <a:spcBef>
                <a:spcPts val="100"/>
              </a:spcBef>
            </a:pPr>
            <a:r>
              <a:rPr lang="en-US" sz="1600" b="0" dirty="0"/>
              <a:t>w) Assign/unassign subtasks and task leaders (e.g., secretary, subgroup chair, etc.)</a:t>
            </a:r>
          </a:p>
          <a:p>
            <a:pPr>
              <a:spcBef>
                <a:spcPts val="100"/>
              </a:spcBef>
            </a:pPr>
            <a:r>
              <a:rPr lang="en-US" sz="1600" b="0" dirty="0"/>
              <a:t>x) Determine if the Working Group is dominated by an organization and, if so, treat that organizations’ vote as one (with the approval of the Sponsor)</a:t>
            </a:r>
          </a:p>
          <a:p>
            <a:pPr>
              <a:spcBef>
                <a:spcPts val="100"/>
              </a:spcBef>
            </a:pPr>
            <a:r>
              <a:rPr lang="en-US" sz="1600" b="0" dirty="0"/>
              <a:t>y) Manage balloting of projects</a:t>
            </a:r>
          </a:p>
          <a:p>
            <a:pPr>
              <a:spcBef>
                <a:spcPts val="100"/>
              </a:spcBef>
            </a:pPr>
            <a:r>
              <a:rPr lang="en-US" sz="1600" b="0" dirty="0"/>
              <a:t>z) Decide which matters are procedural and which matters are technical</a:t>
            </a:r>
          </a:p>
          <a:p>
            <a:pPr>
              <a:spcBef>
                <a:spcPts val="100"/>
              </a:spcBef>
            </a:pPr>
            <a:r>
              <a:rPr lang="en-US" sz="1600" b="0" dirty="0"/>
              <a:t>aa) Decide procedural matters or defer them to a vote by the Working Group</a:t>
            </a:r>
          </a:p>
          <a:p>
            <a:pPr>
              <a:spcBef>
                <a:spcPts val="100"/>
              </a:spcBef>
            </a:pPr>
            <a:r>
              <a:rPr lang="en-US" sz="1600" b="0" dirty="0"/>
              <a:t>bb) Place issues to a vote by Working Group members</a:t>
            </a:r>
          </a:p>
          <a:p>
            <a:pPr>
              <a:spcBef>
                <a:spcPts val="100"/>
              </a:spcBef>
            </a:pPr>
            <a:r>
              <a:rPr lang="en-US" sz="1600" b="0" dirty="0"/>
              <a:t>cc) Preside over Working Group meetings and activities of the Working Group according to all of the relevant policies and procedures</a:t>
            </a:r>
            <a:endParaRPr lang="en-US" sz="1000" dirty="0"/>
          </a:p>
        </p:txBody>
      </p:sp>
      <p:sp>
        <p:nvSpPr>
          <p:cNvPr id="4" name="Date Placeholder 3"/>
          <p:cNvSpPr>
            <a:spLocks noGrp="1"/>
          </p:cNvSpPr>
          <p:nvPr>
            <p:ph type="dt" sz="half" idx="4294967295"/>
          </p:nvPr>
        </p:nvSpPr>
        <p:spPr>
          <a:xfrm>
            <a:off x="970644" y="301626"/>
            <a:ext cx="2204440" cy="276225"/>
          </a:xfrm>
          <a:prstGeom prst="rect">
            <a:avLst/>
          </a:prstGeom>
        </p:spPr>
        <p:txBody>
          <a:bodyPr/>
          <a:lstStyle/>
          <a:p>
            <a:pPr>
              <a:defRPr/>
            </a:pPr>
            <a:r>
              <a:rPr lang="en-US"/>
              <a:t>20-27jan22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 – cont.</a:t>
            </a:r>
            <a:endParaRPr lang="en-US" altLang="en-US" sz="2400" dirty="0"/>
          </a:p>
        </p:txBody>
      </p:sp>
    </p:spTree>
    <p:extLst>
      <p:ext uri="{BB962C8B-B14F-4D97-AF65-F5344CB8AC3E}">
        <p14:creationId xmlns:p14="http://schemas.microsoft.com/office/powerpoint/2010/main" val="23349987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56385"/>
            <a:ext cx="10896600"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The responsibilities of the Vice Chair(s) shall include:</a:t>
            </a:r>
          </a:p>
          <a:p>
            <a:pPr lvl="1">
              <a:spcBef>
                <a:spcPts val="0"/>
              </a:spcBef>
            </a:pPr>
            <a:r>
              <a:rPr lang="en-US" sz="1200" dirty="0"/>
              <a:t>a) </a:t>
            </a:r>
            <a:r>
              <a:rPr lang="en-US" sz="1400" b="1" u="sng" dirty="0"/>
              <a:t>Carrying out the Chair's duties if the Chair is temporarily unable to do so</a:t>
            </a:r>
            <a:r>
              <a:rPr lang="en-US" sz="1400" dirty="0"/>
              <a:t> or chooses to recuse himself or herself (i.e., to give a technical opinion) or chooses to delegate specific duties.</a:t>
            </a:r>
          </a:p>
          <a:p>
            <a:pPr lvl="1">
              <a:spcBef>
                <a:spcPts val="0"/>
              </a:spcBef>
            </a:pPr>
            <a:r>
              <a:rPr lang="en-US" sz="1400" dirty="0"/>
              <a:t>b) Being knowledgeable in IEEE standards processes and parliamentary procedures and assisting the Chair in ensuring that the processes and procedures are followed.</a:t>
            </a:r>
          </a:p>
          <a:p>
            <a:pPr lvl="1">
              <a:spcBef>
                <a:spcPts val="0"/>
              </a:spcBef>
            </a:pPr>
            <a:r>
              <a:rPr lang="en-US" sz="14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900" dirty="0"/>
          </a:p>
          <a:p>
            <a:pPr>
              <a:spcBef>
                <a:spcPts val="0"/>
              </a:spcBef>
              <a:spcAft>
                <a:spcPts val="300"/>
              </a:spcAft>
              <a:buFont typeface="Arial" panose="020B0604020202020204" pitchFamily="34" charset="0"/>
              <a:buChar char="•"/>
            </a:pPr>
            <a:r>
              <a:rPr lang="en-US" sz="1600" dirty="0"/>
              <a:t>Needs to be a member of the IEEE SA.</a:t>
            </a:r>
          </a:p>
          <a:p>
            <a:pPr>
              <a:spcBef>
                <a:spcPts val="0"/>
              </a:spcBef>
              <a:spcAft>
                <a:spcPts val="300"/>
              </a:spcAft>
              <a:buFont typeface="Arial" panose="020B0604020202020204" pitchFamily="34" charset="0"/>
              <a:buChar char="•"/>
            </a:pPr>
            <a:r>
              <a:rPr lang="en-US" sz="1600" dirty="0"/>
              <a:t>Declaration of term commitment and affiliation letters to the EC.</a:t>
            </a:r>
          </a:p>
          <a:p>
            <a:pPr>
              <a:spcBef>
                <a:spcPts val="0"/>
              </a:spcBef>
              <a:spcAft>
                <a:spcPts val="300"/>
              </a:spcAft>
              <a:buFont typeface="Arial" panose="020B0604020202020204" pitchFamily="34" charset="0"/>
              <a:buChar char="•"/>
            </a:pPr>
            <a:r>
              <a:rPr lang="en-US" sz="16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600" dirty="0"/>
              <a:t>Should consider to attend </a:t>
            </a:r>
            <a:r>
              <a:rPr lang="en-US" sz="1600" dirty="0" err="1"/>
              <a:t>sunday</a:t>
            </a:r>
            <a:r>
              <a:rPr lang="en-US" sz="1600" dirty="0"/>
              <a:t> wireless chair meeting and rules,  EC open and EC close meetings during a plenary. </a:t>
            </a:r>
          </a:p>
          <a:p>
            <a:pPr>
              <a:spcBef>
                <a:spcPts val="0"/>
              </a:spcBef>
              <a:spcAft>
                <a:spcPts val="300"/>
              </a:spcAft>
              <a:buFont typeface="Arial" panose="020B0604020202020204" pitchFamily="34" charset="0"/>
              <a:buChar char="•"/>
            </a:pPr>
            <a:r>
              <a:rPr lang="en-US" sz="16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6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600" dirty="0"/>
              <a:t>Learn how and be able to update the website and attendance / approved voters process.</a:t>
            </a:r>
          </a:p>
          <a:p>
            <a:pPr>
              <a:spcBef>
                <a:spcPts val="0"/>
              </a:spcBef>
              <a:spcAft>
                <a:spcPts val="300"/>
              </a:spcAft>
              <a:buFont typeface="Arial" panose="020B0604020202020204" pitchFamily="34" charset="0"/>
              <a:buChar char="•"/>
            </a:pPr>
            <a:r>
              <a:rPr lang="en-US" sz="1600" dirty="0"/>
              <a:t>Support the Chair and secretary in general</a:t>
            </a:r>
          </a:p>
          <a:p>
            <a:pPr lvl="1">
              <a:spcBef>
                <a:spcPts val="0"/>
              </a:spcBef>
              <a:spcAft>
                <a:spcPts val="300"/>
              </a:spcAft>
              <a:buFont typeface="Arial" panose="020B0604020202020204" pitchFamily="34" charset="0"/>
              <a:buChar char="•"/>
            </a:pPr>
            <a:r>
              <a:rPr lang="en-US" sz="1600" dirty="0"/>
              <a:t>Including feedback to the chair and secretary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b="1" dirty="0"/>
              <a:t>Though busier if some research is needed for a topic, help on comments, etc.  </a:t>
            </a:r>
            <a:endParaRPr lang="en-US" sz="1400" dirty="0"/>
          </a:p>
          <a:p>
            <a:pPr marL="1200150" lvl="2" indent="-285750">
              <a:spcBef>
                <a:spcPts val="0"/>
              </a:spcBef>
              <a:spcAft>
                <a:spcPts val="300"/>
              </a:spcAft>
              <a:buFont typeface="Arial" panose="020B0604020202020204" pitchFamily="34" charset="0"/>
              <a:buChar char="•"/>
            </a:pPr>
            <a:r>
              <a:rPr lang="en-US" sz="1400" b="1" dirty="0"/>
              <a:t>Maybe once a month or so.  It will vary.  </a:t>
            </a:r>
            <a:endParaRPr lang="en-US" sz="1400" dirty="0"/>
          </a:p>
          <a:p>
            <a:pPr marL="800100" lvl="1" indent="-342900">
              <a:spcBef>
                <a:spcPts val="0"/>
              </a:spcBef>
              <a:spcAft>
                <a:spcPts val="300"/>
              </a:spcAft>
              <a:buFont typeface="Arial" panose="020B0604020202020204" pitchFamily="34" charset="0"/>
              <a:buChar char="•"/>
            </a:pPr>
            <a:r>
              <a:rPr lang="en-US" sz="14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b="1" dirty="0"/>
              <a:t>Would look at a periodic touch point with the chair depending on activity. </a:t>
            </a:r>
            <a:endParaRPr lang="en-US" sz="140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20-27jan22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006"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914400" y="990600"/>
            <a:ext cx="10475384" cy="4821848"/>
          </a:xfrm>
        </p:spPr>
        <p:txBody>
          <a:bodyPr/>
          <a:lstStyle/>
          <a:p>
            <a:pPr>
              <a:buFont typeface="Arial" panose="020B0604020202020204" pitchFamily="34" charset="0"/>
              <a:buChar char="•"/>
            </a:pPr>
            <a:r>
              <a:rPr lang="en-US" sz="1800" dirty="0"/>
              <a:t>3.4.3 Secretary</a:t>
            </a:r>
          </a:p>
          <a:p>
            <a:pPr marL="0" indent="0">
              <a:spcBef>
                <a:spcPts val="0"/>
              </a:spcBef>
            </a:pPr>
            <a:r>
              <a:rPr lang="en-US" sz="1800" dirty="0"/>
              <a:t>	</a:t>
            </a:r>
            <a:r>
              <a:rPr lang="en-US" sz="1600" dirty="0"/>
              <a:t>The responsibilities of the Secretary include:</a:t>
            </a:r>
          </a:p>
          <a:p>
            <a:pPr lvl="1">
              <a:spcBef>
                <a:spcPts val="0"/>
              </a:spcBef>
            </a:pPr>
            <a:r>
              <a:rPr lang="en-US" sz="1400" dirty="0"/>
              <a:t>a) Scheduling meetings in coordination with the Chair and distributing meeting notices.</a:t>
            </a:r>
          </a:p>
          <a:p>
            <a:pPr lvl="1">
              <a:spcBef>
                <a:spcPts val="0"/>
              </a:spcBef>
            </a:pPr>
            <a:r>
              <a:rPr lang="en-US" sz="1400" dirty="0"/>
              <a:t>b) Distributing meeting agenda (as per 6.0). Notification of the potential for action shall be included on any distributed agendas for meetings.</a:t>
            </a:r>
          </a:p>
          <a:p>
            <a:pPr lvl="1">
              <a:spcBef>
                <a:spcPts val="0"/>
              </a:spcBef>
            </a:pPr>
            <a:r>
              <a:rPr lang="en-US" sz="140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400" dirty="0"/>
              <a:t>d) Creating and maintaining the Working Group membership roster and submitting it to the IEEE Standards Association annually.</a:t>
            </a:r>
          </a:p>
          <a:p>
            <a:pPr lvl="1">
              <a:spcBef>
                <a:spcPts val="0"/>
              </a:spcBef>
            </a:pPr>
            <a:r>
              <a:rPr lang="en-US" sz="1400" dirty="0"/>
              <a:t>e) Being responsible for the management and distribution of Working Group documentation.</a:t>
            </a:r>
          </a:p>
          <a:p>
            <a:pPr lvl="1">
              <a:spcBef>
                <a:spcPts val="0"/>
              </a:spcBef>
            </a:pPr>
            <a:r>
              <a:rPr lang="en-US" sz="1400" dirty="0"/>
              <a:t>f) Maintaining lists of unresolved issues, action items, and assignments.</a:t>
            </a:r>
          </a:p>
          <a:p>
            <a:pPr lvl="1">
              <a:spcBef>
                <a:spcPts val="0"/>
              </a:spcBef>
            </a:pPr>
            <a:r>
              <a:rPr lang="en-US" sz="1400" dirty="0"/>
              <a:t>g) Recording attendance of all attendees.</a:t>
            </a:r>
          </a:p>
          <a:p>
            <a:pPr lvl="1">
              <a:spcBef>
                <a:spcPts val="0"/>
              </a:spcBef>
            </a:pPr>
            <a:r>
              <a:rPr lang="en-US" sz="1400" dirty="0"/>
              <a:t>h) Maintaining a current list of the names of the voting members and distributing it to the members upon request.</a:t>
            </a:r>
          </a:p>
          <a:p>
            <a:pPr lvl="1">
              <a:spcBef>
                <a:spcPts val="0"/>
              </a:spcBef>
            </a:pPr>
            <a:r>
              <a:rPr lang="en-US" sz="1400" dirty="0" err="1"/>
              <a:t>i</a:t>
            </a:r>
            <a:r>
              <a:rPr lang="en-US" sz="1400" dirty="0"/>
              <a:t>) Forwarding all changes to the roster of voting members to the Chair.</a:t>
            </a:r>
          </a:p>
          <a:p>
            <a:pPr lvl="1">
              <a:spcBef>
                <a:spcPts val="0"/>
              </a:spcBef>
            </a:pPr>
            <a:r>
              <a:rPr lang="en-US" sz="1400" dirty="0"/>
              <a:t>j) Being familiar with training materials available through IEEE Standards Development Online. </a:t>
            </a:r>
          </a:p>
          <a:p>
            <a:pPr>
              <a:spcAft>
                <a:spcPts val="300"/>
              </a:spcAft>
              <a:buFont typeface="Arial" panose="020B0604020202020204" pitchFamily="34" charset="0"/>
              <a:buChar char="•"/>
            </a:pPr>
            <a:r>
              <a:rPr lang="en-US" sz="1600" dirty="0"/>
              <a:t>Expected to be in attendance at all face to face meetings and most all the teleconferences. </a:t>
            </a:r>
          </a:p>
          <a:p>
            <a:pPr>
              <a:spcBef>
                <a:spcPts val="0"/>
              </a:spcBef>
              <a:spcAft>
                <a:spcPts val="300"/>
              </a:spcAft>
              <a:buFont typeface="Arial" panose="020B0604020202020204" pitchFamily="34" charset="0"/>
              <a:buChar char="•"/>
            </a:pPr>
            <a:r>
              <a:rPr lang="en-US" sz="1600" dirty="0"/>
              <a:t>Support the Chair and Vice Char in general</a:t>
            </a:r>
          </a:p>
          <a:p>
            <a:pPr lvl="1">
              <a:spcBef>
                <a:spcPts val="0"/>
              </a:spcBef>
              <a:spcAft>
                <a:spcPts val="300"/>
              </a:spcAft>
              <a:buFont typeface="Arial" panose="020B0604020202020204" pitchFamily="34" charset="0"/>
              <a:buChar char="•"/>
            </a:pPr>
            <a:r>
              <a:rPr lang="en-US" sz="1600" dirty="0"/>
              <a:t>Including feedback to the chair and vice chair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600" dirty="0"/>
              <a:t>Though busier if after a meeting to do minutes.  </a:t>
            </a:r>
          </a:p>
          <a:p>
            <a:pPr marL="800100" lvl="1" indent="-342900">
              <a:spcBef>
                <a:spcPts val="0"/>
              </a:spcBef>
              <a:spcAft>
                <a:spcPts val="300"/>
              </a:spcAft>
              <a:buFont typeface="Arial" panose="020B0604020202020204" pitchFamily="34" charset="0"/>
              <a:buChar char="•"/>
            </a:pPr>
            <a:r>
              <a:rPr lang="en-US" sz="16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600" dirty="0"/>
              <a:t>Would look at a periodic touch point with the chair depending on activity. </a:t>
            </a:r>
            <a:endParaRPr lang="en-US" sz="14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445697"/>
          </a:xfrm>
        </p:spPr>
        <p:txBody>
          <a:bodyPr/>
          <a:lstStyle/>
          <a:p>
            <a:r>
              <a:rPr lang="en-US" sz="2400" dirty="0"/>
              <a:t>Responsibilities of Working Group Officers</a:t>
            </a:r>
          </a:p>
        </p:txBody>
      </p:sp>
      <p:sp>
        <p:nvSpPr>
          <p:cNvPr id="3" name="Content Placeholder 2"/>
          <p:cNvSpPr>
            <a:spLocks noGrp="1"/>
          </p:cNvSpPr>
          <p:nvPr>
            <p:ph idx="1"/>
          </p:nvPr>
        </p:nvSpPr>
        <p:spPr>
          <a:xfrm>
            <a:off x="862876" y="838200"/>
            <a:ext cx="10475384" cy="4113213"/>
          </a:xfrm>
        </p:spPr>
        <p:txBody>
          <a:bodyPr/>
          <a:lstStyle/>
          <a:p>
            <a:r>
              <a:rPr lang="en-US" sz="1600" dirty="0"/>
              <a:t>3.0 Officers</a:t>
            </a:r>
          </a:p>
          <a:p>
            <a:r>
              <a:rPr lang="en-US" sz="16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600" b="0" dirty="0"/>
              <a:t>The Chair and Vice Chair(s) shall each be IEEE members of any grade, except Student grade, or IEEE Society affiliates, and also be members of IEEE-SA.</a:t>
            </a:r>
          </a:p>
          <a:p>
            <a:r>
              <a:rPr lang="en-US" sz="1600" dirty="0"/>
              <a:t>3.4 Responsibilities of Working Group Officers</a:t>
            </a:r>
          </a:p>
          <a:p>
            <a:r>
              <a:rPr lang="en-US" sz="1600" b="0" dirty="0"/>
              <a:t>When carrying out the duties of an officer described in IEEE’s policies and procedures, officers of the Working Group:</a:t>
            </a:r>
          </a:p>
          <a:p>
            <a:r>
              <a:rPr lang="en-US" sz="1600" b="0" dirty="0"/>
              <a:t>a) shall not act:</a:t>
            </a:r>
          </a:p>
          <a:p>
            <a:r>
              <a:rPr lang="en-US" sz="1600" b="0" dirty="0"/>
              <a:t>1) in bad faith;</a:t>
            </a:r>
          </a:p>
          <a:p>
            <a:r>
              <a:rPr lang="en-US" sz="1600" b="0" dirty="0"/>
              <a:t>2) to the detriment of IEEE-SA;</a:t>
            </a:r>
          </a:p>
          <a:p>
            <a:r>
              <a:rPr lang="en-US" sz="1600" b="0" dirty="0"/>
              <a:t>3) to further the interest of any party outside IEEE over the interest of IEEE; or</a:t>
            </a:r>
          </a:p>
          <a:p>
            <a:r>
              <a:rPr lang="en-US" sz="1600" b="0" dirty="0"/>
              <a:t>4) in a manner that is inconsistent with the purposes or objectives of IEEE, and;</a:t>
            </a:r>
          </a:p>
          <a:p>
            <a:r>
              <a:rPr lang="en-US" sz="1600" b="0" dirty="0"/>
              <a:t>b) shall use best efforts to ensure that participants of the working group conduct themselves in accordance with applicable policies and procedures including, but not limited to, SASB Bylaws 5.2.1.</a:t>
            </a:r>
          </a:p>
          <a:p>
            <a:r>
              <a:rPr lang="en-US" sz="1600" dirty="0"/>
              <a:t>The officers of the Working Group shall manage the day-to-day operations of the Working Group. The officers are responsible for implementing the decisions of the Working Group and managing the activities that result from those decisions.  </a:t>
            </a:r>
            <a:r>
              <a:rPr lang="en-US" sz="1600" b="0" dirty="0"/>
              <a:t>		</a:t>
            </a:r>
            <a:r>
              <a:rPr lang="en-US" sz="1800" dirty="0">
                <a:solidFill>
                  <a:srgbClr val="002060"/>
                </a:solidFill>
              </a:rPr>
              <a:t>And, it works well when the officers are organized, consistent and predictable. </a:t>
            </a:r>
          </a:p>
          <a:p>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990600" y="315314"/>
            <a:ext cx="2204439" cy="276225"/>
          </a:xfrm>
          <a:prstGeom prst="rect">
            <a:avLst/>
          </a:prstGeom>
        </p:spPr>
        <p:txBody>
          <a:bodyPr/>
          <a:lstStyle/>
          <a:p>
            <a:pPr>
              <a:defRPr/>
            </a:pPr>
            <a:r>
              <a:rPr lang="en-US" dirty="0"/>
              <a:t>20-27jan22</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914400" y="1010419"/>
            <a:ext cx="10475384"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20-27jan22</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a:xfrm>
            <a:off x="925865" y="352425"/>
            <a:ext cx="2948516" cy="273050"/>
          </a:xfrm>
        </p:spPr>
        <p:txBody>
          <a:bodyPr/>
          <a:lstStyle/>
          <a:p>
            <a:r>
              <a:rPr lang="en-US" dirty="0"/>
              <a:t>20-27jan22</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48</a:t>
            </a:fld>
            <a:endParaRPr lang="en-GB" dirty="0"/>
          </a:p>
        </p:txBody>
      </p:sp>
      <p:pic>
        <p:nvPicPr>
          <p:cNvPr id="8" name="Picture 7">
            <a:extLst>
              <a:ext uri="{FF2B5EF4-FFF2-40B4-BE49-F238E27FC236}">
                <a16:creationId xmlns:a16="http://schemas.microsoft.com/office/drawing/2014/main" id="{7A5046FD-8DEA-46A7-8A5E-B5065422833E}"/>
              </a:ext>
            </a:extLst>
          </p:cNvPr>
          <p:cNvPicPr>
            <a:picLocks noChangeAspect="1"/>
          </p:cNvPicPr>
          <p:nvPr/>
        </p:nvPicPr>
        <p:blipFill>
          <a:blip r:embed="rId2"/>
          <a:stretch>
            <a:fillRect/>
          </a:stretch>
        </p:blipFill>
        <p:spPr>
          <a:xfrm>
            <a:off x="912285" y="656020"/>
            <a:ext cx="6937251" cy="5713030"/>
          </a:xfrm>
          <a:prstGeom prst="rect">
            <a:avLst/>
          </a:prstGeom>
        </p:spPr>
      </p:pic>
      <p:sp>
        <p:nvSpPr>
          <p:cNvPr id="9" name="Minus Sign 8">
            <a:extLst>
              <a:ext uri="{FF2B5EF4-FFF2-40B4-BE49-F238E27FC236}">
                <a16:creationId xmlns:a16="http://schemas.microsoft.com/office/drawing/2014/main" id="{93A98EBD-BE36-4C0E-BD38-6A1D7B876278}"/>
              </a:ext>
            </a:extLst>
          </p:cNvPr>
          <p:cNvSpPr/>
          <p:nvPr/>
        </p:nvSpPr>
        <p:spPr bwMode="auto">
          <a:xfrm rot="21234126">
            <a:off x="5943600" y="4343400"/>
            <a:ext cx="1981200" cy="381000"/>
          </a:xfrm>
          <a:prstGeom prst="mathMinu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8783E3C2-0E67-47D1-B0C6-DB07721C6CE0}"/>
              </a:ext>
            </a:extLst>
          </p:cNvPr>
          <p:cNvSpPr txBox="1"/>
          <p:nvPr/>
        </p:nvSpPr>
        <p:spPr>
          <a:xfrm>
            <a:off x="7939432" y="2398732"/>
            <a:ext cx="3340283" cy="3970318"/>
          </a:xfrm>
          <a:prstGeom prst="rect">
            <a:avLst/>
          </a:prstGeom>
          <a:noFill/>
        </p:spPr>
        <p:txBody>
          <a:bodyPr wrap="square">
            <a:spAutoFit/>
          </a:bodyPr>
          <a:lstStyle/>
          <a:p>
            <a:pPr marL="342900" indent="-342900" algn="l">
              <a:buFont typeface="Arial" panose="020B0604020202020204" pitchFamily="34" charset="0"/>
              <a:buChar char="•"/>
            </a:pPr>
            <a:r>
              <a:rPr lang="en-US" sz="1800" b="0" i="0" u="none" strike="noStrike" dirty="0">
                <a:solidFill>
                  <a:srgbClr val="5A5A5A"/>
                </a:solidFill>
                <a:effectLst/>
                <a:latin typeface="open_sanssemibold"/>
                <a:hlinkClick r:id="rId3" tooltip="Working Group Frequency Management"/>
              </a:rPr>
              <a:t>WG FM</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4" tooltip="EFIS/MG - ECO Frequency Information System Maintenance Group"/>
              </a:rPr>
              <a:t>EFIS/MG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5" tooltip="SRD/MG - Short Range Devices"/>
              </a:rPr>
              <a:t>SRD/MG</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CG on Narrow Band Networks"/>
              </a:rPr>
              <a:t>CG NBN</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CG on Ultra Wideband"/>
              </a:rPr>
              <a:t>CG UWB</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8" tooltip="CG on Wireless Power Transmission"/>
              </a:rPr>
              <a:t>CG WPT</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9" tooltip="FM 22 - Monitoring and Enforcement"/>
              </a:rPr>
              <a:t>FM 22</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0" tooltip="FM 44 - Satellite Communications"/>
              </a:rPr>
              <a:t>FM 44</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1" tooltip="FM 51 - PMSE"/>
              </a:rPr>
              <a:t>FM 51</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sng" dirty="0">
                <a:solidFill>
                  <a:srgbClr val="5A5A5A"/>
                </a:solidFill>
                <a:effectLst/>
                <a:latin typeface="open_sanssemibold"/>
                <a:hlinkClick r:id="rId12" tooltip="FM 56 – Radio Spectrum for Railway Applications"/>
              </a:rPr>
              <a:t>FM 56</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3" tooltip="FM 58 - Maritime Group of WG FM"/>
              </a:rPr>
              <a:t>FM 58</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4" tooltip="Unmanned Aircraft Systems (UAS)"/>
              </a:rPr>
              <a:t>FM 59</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5" tooltip="FM Radio Amateur Forum Group"/>
              </a:rPr>
              <a:t>FM Radio Amateur FG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6" tooltip="Correspondence Group for the Fixed Service"/>
              </a:rPr>
              <a:t>CG-FS</a:t>
            </a:r>
            <a:r>
              <a:rPr lang="en-US" sz="1800" b="0" i="0" dirty="0">
                <a:solidFill>
                  <a:srgbClr val="5A5A5A"/>
                </a:solidFill>
                <a:effectLst/>
                <a:latin typeface="open_sanssemibold"/>
              </a:rPr>
              <a:t> </a:t>
            </a:r>
          </a:p>
        </p:txBody>
      </p:sp>
      <p:sp>
        <p:nvSpPr>
          <p:cNvPr id="17" name="TextBox 16">
            <a:extLst>
              <a:ext uri="{FF2B5EF4-FFF2-40B4-BE49-F238E27FC236}">
                <a16:creationId xmlns:a16="http://schemas.microsoft.com/office/drawing/2014/main" id="{5AEF66D1-5BD1-486C-9316-1B9C80FED42B}"/>
              </a:ext>
            </a:extLst>
          </p:cNvPr>
          <p:cNvSpPr txBox="1"/>
          <p:nvPr/>
        </p:nvSpPr>
        <p:spPr>
          <a:xfrm>
            <a:off x="7856755" y="836637"/>
            <a:ext cx="3989945" cy="1477328"/>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p:txBody>
      </p:sp>
    </p:spTree>
    <p:extLst>
      <p:ext uri="{BB962C8B-B14F-4D97-AF65-F5344CB8AC3E}">
        <p14:creationId xmlns:p14="http://schemas.microsoft.com/office/powerpoint/2010/main" val="14157380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a:xfrm>
            <a:off x="990600" y="318045"/>
            <a:ext cx="2948516" cy="273050"/>
          </a:xfrm>
        </p:spPr>
        <p:txBody>
          <a:bodyPr/>
          <a:lstStyle/>
          <a:p>
            <a:r>
              <a:rPr lang="en-US" dirty="0"/>
              <a:t>20-27jan22</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49</a:t>
            </a:fld>
            <a:endParaRPr lang="en-GB" dirty="0"/>
          </a:p>
        </p:txBody>
      </p:sp>
      <p:sp>
        <p:nvSpPr>
          <p:cNvPr id="7" name="TextBox 6">
            <a:extLst>
              <a:ext uri="{FF2B5EF4-FFF2-40B4-BE49-F238E27FC236}">
                <a16:creationId xmlns:a16="http://schemas.microsoft.com/office/drawing/2014/main" id="{1DB6B9AD-7B5C-4E6A-8FC0-C4165C42E26B}"/>
              </a:ext>
            </a:extLst>
          </p:cNvPr>
          <p:cNvSpPr txBox="1"/>
          <p:nvPr/>
        </p:nvSpPr>
        <p:spPr>
          <a:xfrm>
            <a:off x="7391400" y="2971800"/>
            <a:ext cx="4246027" cy="3139321"/>
          </a:xfrm>
          <a:prstGeom prst="rect">
            <a:avLst/>
          </a:prstGeom>
          <a:noFill/>
        </p:spPr>
        <p:txBody>
          <a:bodyPr wrap="square">
            <a:spAutoFit/>
          </a:bodyPr>
          <a:lstStyle/>
          <a:p>
            <a:pPr marL="342900" indent="-342900" algn="l" fontAlgn="t">
              <a:buFont typeface="Arial" panose="020B0604020202020204" pitchFamily="34" charset="0"/>
              <a:buChar char="•"/>
            </a:pPr>
            <a:r>
              <a:rPr lang="en-US" sz="1800" b="0" i="0" u="none" strike="noStrike" dirty="0">
                <a:solidFill>
                  <a:srgbClr val="5A5A5A"/>
                </a:solidFill>
                <a:effectLst/>
                <a:latin typeface="open_sanssemibold"/>
                <a:hlinkClick r:id="rId2" tooltip="Working Group Spectrum Engineering"/>
              </a:rPr>
              <a:t>WG SE</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3" tooltip="STG - SEAMCAT Technical Group"/>
              </a:rPr>
              <a:t>STG</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4" tooltip="SE 7 - Compatibility and sharing issues of mobile systems"/>
              </a:rPr>
              <a:t>SE 7</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5" tooltip="SE 19 - Fixed Service"/>
              </a:rPr>
              <a:t>SE 19</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6" tooltip="SE 21 - Unwanted emissions and receiver characterisation"/>
              </a:rPr>
              <a:t>SE 21</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7" tooltip="SE 24 - Short Range Devices"/>
              </a:rPr>
              <a:t>SE 24</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8" tooltip="SE 40 - Space Service compatibility issues"/>
              </a:rPr>
              <a:t>SE 40</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9" tooltip="SE 45 - WAS/RLANs in the frequency band 5925 – 6425 MHz"/>
              </a:rPr>
              <a:t>SE 45</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0" tooltip="Forum Group on Wind Turbines"/>
              </a:rPr>
              <a:t>FG on Wind Turbines</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1" tooltip="Forum Group on weather radars at 5.4 GHz"/>
              </a:rPr>
              <a:t>FG on weather radars at 5.4 GHz</a:t>
            </a:r>
            <a:r>
              <a:rPr lang="en-US" sz="1800" b="0" i="0" dirty="0">
                <a:solidFill>
                  <a:srgbClr val="5A5A5A"/>
                </a:solidFill>
                <a:effectLst/>
                <a:latin typeface="open_sanssemibold"/>
              </a:rPr>
              <a:t> </a:t>
            </a:r>
          </a:p>
          <a:p>
            <a:pPr algn="l" fontAlgn="t">
              <a:buFont typeface="Arial" panose="020B0604020202020204" pitchFamily="34" charset="0"/>
              <a:buChar char="•"/>
            </a:pPr>
            <a:r>
              <a:rPr lang="en-US" sz="1800" b="0" i="0" u="none" strike="noStrike" dirty="0">
                <a:solidFill>
                  <a:srgbClr val="5A5A5A"/>
                </a:solidFill>
                <a:effectLst/>
                <a:latin typeface="open_sanssemibold"/>
                <a:hlinkClick r:id="rId12" tooltip="Non-ECC"/>
              </a:rPr>
              <a:t>Non-ECC</a:t>
            </a:r>
            <a:r>
              <a:rPr lang="en-US" sz="1800" b="0" i="0" dirty="0">
                <a:solidFill>
                  <a:srgbClr val="5A5A5A"/>
                </a:solidFill>
                <a:effectLst/>
                <a:latin typeface="open_sanssemibold"/>
              </a:rPr>
              <a:t> </a:t>
            </a:r>
          </a:p>
        </p:txBody>
      </p:sp>
      <p:pic>
        <p:nvPicPr>
          <p:cNvPr id="9" name="Picture 8">
            <a:extLst>
              <a:ext uri="{FF2B5EF4-FFF2-40B4-BE49-F238E27FC236}">
                <a16:creationId xmlns:a16="http://schemas.microsoft.com/office/drawing/2014/main" id="{C271A82C-7891-4FFB-9723-35485FD6EB9B}"/>
              </a:ext>
            </a:extLst>
          </p:cNvPr>
          <p:cNvPicPr>
            <a:picLocks noChangeAspect="1"/>
          </p:cNvPicPr>
          <p:nvPr/>
        </p:nvPicPr>
        <p:blipFill>
          <a:blip r:embed="rId13"/>
          <a:stretch>
            <a:fillRect/>
          </a:stretch>
        </p:blipFill>
        <p:spPr>
          <a:xfrm>
            <a:off x="387299" y="656020"/>
            <a:ext cx="6880046" cy="5638800"/>
          </a:xfrm>
          <a:prstGeom prst="rect">
            <a:avLst/>
          </a:prstGeom>
        </p:spPr>
      </p:pic>
      <p:sp>
        <p:nvSpPr>
          <p:cNvPr id="11" name="TextBox 10">
            <a:extLst>
              <a:ext uri="{FF2B5EF4-FFF2-40B4-BE49-F238E27FC236}">
                <a16:creationId xmlns:a16="http://schemas.microsoft.com/office/drawing/2014/main" id="{6B88F1C4-0A12-43D2-A27B-D6168CC7076C}"/>
              </a:ext>
            </a:extLst>
          </p:cNvPr>
          <p:cNvSpPr txBox="1"/>
          <p:nvPr/>
        </p:nvSpPr>
        <p:spPr>
          <a:xfrm>
            <a:off x="7391400" y="656020"/>
            <a:ext cx="3966627" cy="2315780"/>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p:txBody>
      </p:sp>
    </p:spTree>
    <p:extLst>
      <p:ext uri="{BB962C8B-B14F-4D97-AF65-F5344CB8AC3E}">
        <p14:creationId xmlns:p14="http://schemas.microsoft.com/office/powerpoint/2010/main" val="344285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43B9C0-17F1-49E3-B2DC-029333C0E534}"/>
              </a:ext>
            </a:extLst>
          </p:cNvPr>
          <p:cNvSpPr>
            <a:spLocks noGrp="1"/>
          </p:cNvSpPr>
          <p:nvPr>
            <p:ph type="dt" idx="10"/>
          </p:nvPr>
        </p:nvSpPr>
        <p:spPr>
          <a:xfrm>
            <a:off x="912285" y="347242"/>
            <a:ext cx="2948516" cy="273050"/>
          </a:xfrm>
        </p:spPr>
        <p:txBody>
          <a:bodyPr/>
          <a:lstStyle/>
          <a:p>
            <a:r>
              <a:rPr lang="en-US" dirty="0"/>
              <a:t>20-27jan22</a:t>
            </a:r>
            <a:endParaRPr lang="en-GB" dirty="0"/>
          </a:p>
        </p:txBody>
      </p:sp>
      <p:sp>
        <p:nvSpPr>
          <p:cNvPr id="3" name="Footer Placeholder 2">
            <a:extLst>
              <a:ext uri="{FF2B5EF4-FFF2-40B4-BE49-F238E27FC236}">
                <a16:creationId xmlns:a16="http://schemas.microsoft.com/office/drawing/2014/main" id="{DB254DED-C79F-418B-83B5-9710CBBF4A46}"/>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2F0B0159-4675-4FF3-ACB6-46E9D3AAC857}"/>
              </a:ext>
            </a:extLst>
          </p:cNvPr>
          <p:cNvSpPr>
            <a:spLocks noGrp="1"/>
          </p:cNvSpPr>
          <p:nvPr>
            <p:ph type="sldNum" idx="12"/>
          </p:nvPr>
        </p:nvSpPr>
        <p:spPr/>
        <p:txBody>
          <a:bodyPr/>
          <a:lstStyle/>
          <a:p>
            <a:r>
              <a:rPr lang="en-GB"/>
              <a:t>Slide </a:t>
            </a:r>
            <a:fld id="{F5D8E26B-7BCF-4D25-9C89-0168A6618F18}" type="slidenum">
              <a:rPr lang="en-GB" smtClean="0"/>
              <a:pPr/>
              <a:t>50</a:t>
            </a:fld>
            <a:endParaRPr lang="en-GB" dirty="0"/>
          </a:p>
        </p:txBody>
      </p:sp>
      <p:sp>
        <p:nvSpPr>
          <p:cNvPr id="6" name="TextBox 5">
            <a:extLst>
              <a:ext uri="{FF2B5EF4-FFF2-40B4-BE49-F238E27FC236}">
                <a16:creationId xmlns:a16="http://schemas.microsoft.com/office/drawing/2014/main" id="{BEFD0D15-8297-4C38-B041-870D1E073C4E}"/>
              </a:ext>
            </a:extLst>
          </p:cNvPr>
          <p:cNvSpPr txBox="1"/>
          <p:nvPr/>
        </p:nvSpPr>
        <p:spPr>
          <a:xfrm>
            <a:off x="912285" y="601448"/>
            <a:ext cx="8079315" cy="5909310"/>
          </a:xfrm>
          <a:prstGeom prst="rect">
            <a:avLst/>
          </a:prstGeom>
          <a:noFill/>
        </p:spPr>
        <p:txBody>
          <a:bodyPr wrap="square">
            <a:spAutoFit/>
          </a:bodyPr>
          <a:lstStyle/>
          <a:p>
            <a:pPr algn="l"/>
            <a:r>
              <a:rPr lang="en-US" sz="1400" b="1" dirty="0">
                <a:solidFill>
                  <a:schemeClr val="tx1"/>
                </a:solidFill>
                <a:effectLst/>
                <a:latin typeface="open_sanssemibold"/>
              </a:rPr>
              <a:t>ECC   Terms of Reference					</a:t>
            </a:r>
            <a:r>
              <a:rPr lang="en-US" sz="1400" b="1" dirty="0">
                <a:solidFill>
                  <a:schemeClr val="tx1"/>
                </a:solidFill>
                <a:effectLst/>
                <a:latin typeface="open_sanssemibold"/>
                <a:hlinkClick r:id="rId2"/>
              </a:rPr>
              <a:t>https://cept.org/ecc/groups/ecc/client/introduction/</a:t>
            </a:r>
            <a:r>
              <a:rPr lang="en-US" sz="1400" b="1" dirty="0">
                <a:solidFill>
                  <a:schemeClr val="tx1"/>
                </a:solidFill>
                <a:effectLst/>
                <a:latin typeface="open_sanssemibold"/>
              </a:rPr>
              <a:t> </a:t>
            </a:r>
          </a:p>
          <a:p>
            <a:pPr algn="l"/>
            <a:r>
              <a:rPr lang="en-US" sz="1400" b="0" i="0" dirty="0">
                <a:solidFill>
                  <a:schemeClr val="tx1"/>
                </a:solidFill>
                <a:effectLst/>
                <a:latin typeface="Mina"/>
              </a:rPr>
              <a:t>(Last update: 2 November 2012)</a:t>
            </a:r>
            <a:br>
              <a:rPr lang="en-US" sz="1400" b="0" i="0" dirty="0">
                <a:solidFill>
                  <a:schemeClr val="tx1"/>
                </a:solidFill>
                <a:effectLst/>
                <a:latin typeface="Mina"/>
              </a:rPr>
            </a:br>
            <a:r>
              <a:rPr lang="en-US" sz="1400" b="0" i="0" dirty="0">
                <a:solidFill>
                  <a:schemeClr val="tx1"/>
                </a:solidFill>
                <a:effectLst/>
                <a:latin typeface="Mina"/>
              </a:rPr>
              <a:t> </a:t>
            </a:r>
          </a:p>
          <a:p>
            <a:pPr algn="l"/>
            <a:r>
              <a:rPr lang="en-US" sz="1400" b="1" i="0" dirty="0">
                <a:solidFill>
                  <a:schemeClr val="tx1"/>
                </a:solidFill>
                <a:effectLst/>
                <a:latin typeface="Mina"/>
              </a:rPr>
              <a:t>The Electronic Communications Committee (ECC)</a:t>
            </a:r>
          </a:p>
          <a:p>
            <a:pPr algn="l"/>
            <a:r>
              <a:rPr lang="en-US" sz="1400" b="0" i="0" dirty="0">
                <a:solidFill>
                  <a:schemeClr val="tx1"/>
                </a:solidFill>
                <a:effectLst/>
                <a:latin typeface="Mina"/>
              </a:rPr>
              <a:t>shall:</a:t>
            </a:r>
          </a:p>
          <a:p>
            <a:pPr algn="l">
              <a:buFont typeface="+mj-lt"/>
              <a:buAutoNum type="arabicPeriod"/>
            </a:pPr>
            <a:r>
              <a:rPr lang="en-US" sz="1400" b="0" i="0" dirty="0">
                <a:solidFill>
                  <a:schemeClr val="tx1"/>
                </a:solidFill>
                <a:effectLst/>
                <a:latin typeface="Mina"/>
              </a:rPr>
              <a:t>consider and develop policies on electronic communications(1) activities in a European context, taking account of European and international legislation and regulations;</a:t>
            </a:r>
          </a:p>
          <a:p>
            <a:pPr algn="l">
              <a:buFont typeface="+mj-lt"/>
              <a:buAutoNum type="arabicPeriod"/>
            </a:pPr>
            <a:r>
              <a:rPr lang="en-US" sz="1400" b="0" i="0" dirty="0">
                <a:solidFill>
                  <a:schemeClr val="tx1"/>
                </a:solidFill>
                <a:effectLst/>
                <a:latin typeface="Mina"/>
              </a:rPr>
              <a:t>develop European common positions and proposals, as appropriate, for use in the framework of international and regional bodies;</a:t>
            </a:r>
          </a:p>
          <a:p>
            <a:pPr algn="l">
              <a:buFont typeface="+mj-lt"/>
              <a:buAutoNum type="arabicPeriod"/>
            </a:pPr>
            <a:r>
              <a:rPr lang="en-US" sz="1400" b="0" i="0" dirty="0">
                <a:solidFill>
                  <a:schemeClr val="tx1"/>
                </a:solidFill>
                <a:effectLst/>
                <a:latin typeface="Mina"/>
              </a:rPr>
              <a:t>forward plan and </a:t>
            </a:r>
            <a:r>
              <a:rPr lang="en-US" sz="1400" b="0" i="0" dirty="0" err="1">
                <a:solidFill>
                  <a:schemeClr val="tx1"/>
                </a:solidFill>
                <a:effectLst/>
                <a:latin typeface="Mina"/>
              </a:rPr>
              <a:t>harmonise</a:t>
            </a:r>
            <a:r>
              <a:rPr lang="en-US" sz="1400" b="0" i="0" dirty="0">
                <a:solidFill>
                  <a:schemeClr val="tx1"/>
                </a:solidFill>
                <a:effectLst/>
                <a:latin typeface="Mina"/>
              </a:rPr>
              <a:t> within Europe the efficient use of the radio spectrum, satellite orbits and numbering resources, so as to satisfy the requirements of users and industry;</a:t>
            </a:r>
          </a:p>
          <a:p>
            <a:pPr algn="l">
              <a:buFont typeface="+mj-lt"/>
              <a:buAutoNum type="arabicPeriod"/>
            </a:pPr>
            <a:r>
              <a:rPr lang="en-US" sz="1400" b="0" i="0" dirty="0">
                <a:solidFill>
                  <a:schemeClr val="tx1"/>
                </a:solidFill>
                <a:effectLst/>
                <a:latin typeface="Mina"/>
              </a:rPr>
              <a:t>take decisions on the management of the work of the ECC;</a:t>
            </a:r>
          </a:p>
          <a:p>
            <a:pPr algn="l">
              <a:buFont typeface="+mj-lt"/>
              <a:buAutoNum type="arabicPeriod"/>
            </a:pPr>
            <a:r>
              <a:rPr lang="en-US" sz="1400" b="0" i="0" dirty="0">
                <a:solidFill>
                  <a:schemeClr val="tx1"/>
                </a:solidFill>
                <a:effectLst/>
                <a:latin typeface="Mina"/>
              </a:rPr>
              <a:t>approve Decisions and other deliverables;</a:t>
            </a:r>
          </a:p>
          <a:p>
            <a:pPr algn="l">
              <a:buFont typeface="+mj-lt"/>
              <a:buAutoNum type="arabicPeriod"/>
            </a:pPr>
            <a:r>
              <a:rPr lang="en-US" sz="1400" b="0" i="0" dirty="0">
                <a:solidFill>
                  <a:schemeClr val="tx1"/>
                </a:solidFill>
                <a:effectLst/>
                <a:latin typeface="Mina"/>
              </a:rPr>
              <a:t>implement the strategic decisions of the Assembly;</a:t>
            </a:r>
          </a:p>
          <a:p>
            <a:pPr algn="l">
              <a:buFont typeface="+mj-lt"/>
              <a:buAutoNum type="arabicPeriod"/>
            </a:pPr>
            <a:r>
              <a:rPr lang="en-US" sz="1400" b="0" i="0" dirty="0">
                <a:solidFill>
                  <a:schemeClr val="tx1"/>
                </a:solidFill>
                <a:effectLst/>
                <a:latin typeface="Mina"/>
              </a:rPr>
              <a:t>seek guidance from the Assembly, as and when necessary, and propose issues for consideration by the Assembly;</a:t>
            </a:r>
          </a:p>
          <a:p>
            <a:pPr algn="l">
              <a:buFont typeface="+mj-lt"/>
              <a:buAutoNum type="arabicPeriod"/>
            </a:pPr>
            <a:r>
              <a:rPr lang="en-US" sz="1400" b="0" i="0" dirty="0">
                <a:solidFill>
                  <a:schemeClr val="tx1"/>
                </a:solidFill>
                <a:effectLst/>
                <a:latin typeface="Mina"/>
              </a:rPr>
              <a:t>where relevant, establish contacts with equivalent </a:t>
            </a:r>
            <a:r>
              <a:rPr lang="en-US" sz="1400" b="0" i="0" dirty="0" err="1">
                <a:solidFill>
                  <a:schemeClr val="tx1"/>
                </a:solidFill>
                <a:effectLst/>
                <a:latin typeface="Mina"/>
              </a:rPr>
              <a:t>organisations</a:t>
            </a:r>
            <a:r>
              <a:rPr lang="en-US" sz="1400" b="0" i="0" dirty="0">
                <a:solidFill>
                  <a:schemeClr val="tx1"/>
                </a:solidFill>
                <a:effectLst/>
                <a:latin typeface="Mina"/>
              </a:rPr>
              <a:t> outside of Europe;</a:t>
            </a:r>
          </a:p>
          <a:p>
            <a:pPr algn="l">
              <a:buFont typeface="+mj-lt"/>
              <a:buAutoNum type="arabicPeriod"/>
            </a:pPr>
            <a:r>
              <a:rPr lang="en-US" sz="1400" b="0" i="0" dirty="0">
                <a:solidFill>
                  <a:schemeClr val="tx1"/>
                </a:solidFill>
                <a:effectLst/>
                <a:latin typeface="Mina"/>
              </a:rPr>
              <a:t>report to the CEPT Assembly on the progress of its work.</a:t>
            </a:r>
          </a:p>
          <a:p>
            <a:pPr algn="l"/>
            <a:br>
              <a:rPr lang="en-US" sz="1400" dirty="0">
                <a:solidFill>
                  <a:schemeClr val="tx1"/>
                </a:solidFill>
              </a:rPr>
            </a:br>
            <a:r>
              <a:rPr lang="en-US" sz="1400" b="0" i="0" dirty="0">
                <a:solidFill>
                  <a:schemeClr val="tx1"/>
                </a:solidFill>
                <a:effectLst/>
                <a:latin typeface="Mina"/>
              </a:rPr>
              <a:t>In carrying out these activities, the ECC shall establish close cooperation and consultation with relevant European bodies, in particular the European Commission and the European Free Trade Association </a:t>
            </a:r>
          </a:p>
          <a:p>
            <a:pPr algn="l"/>
            <a:r>
              <a:rPr lang="en-US" sz="1400" b="0" i="0" dirty="0">
                <a:solidFill>
                  <a:schemeClr val="tx1"/>
                </a:solidFill>
                <a:effectLst/>
                <a:latin typeface="Mina"/>
              </a:rPr>
              <a:t> </a:t>
            </a:r>
          </a:p>
          <a:p>
            <a:pPr algn="l"/>
            <a:r>
              <a:rPr lang="en-US" sz="1400" b="0" i="0" dirty="0">
                <a:solidFill>
                  <a:schemeClr val="tx1"/>
                </a:solidFill>
                <a:effectLst/>
                <a:latin typeface="Mina"/>
              </a:rPr>
              <a:t> </a:t>
            </a:r>
          </a:p>
          <a:p>
            <a:pPr algn="l"/>
            <a:r>
              <a:rPr lang="en-US" sz="1400" b="0" i="0" dirty="0">
                <a:solidFill>
                  <a:schemeClr val="tx1"/>
                </a:solidFill>
                <a:effectLst/>
                <a:latin typeface="Mina"/>
              </a:rPr>
              <a:t>(1) ‘electronic communications’ means transmission, and, where applicable, switching or routing, which permits the conveyance of signals by wire, radio, optical or other electromagnetic means, irrespective of the type of information conveyed. </a:t>
            </a:r>
          </a:p>
          <a:p>
            <a:pPr algn="l"/>
            <a:r>
              <a:rPr lang="en-US" sz="1400" b="0" i="0" dirty="0">
                <a:solidFill>
                  <a:schemeClr val="tx1"/>
                </a:solidFill>
                <a:effectLst/>
                <a:latin typeface="Mina"/>
              </a:rPr>
              <a:t>Updated: 17 December 2021, 15:15</a:t>
            </a:r>
          </a:p>
        </p:txBody>
      </p:sp>
      <p:sp>
        <p:nvSpPr>
          <p:cNvPr id="8" name="TextBox 7">
            <a:extLst>
              <a:ext uri="{FF2B5EF4-FFF2-40B4-BE49-F238E27FC236}">
                <a16:creationId xmlns:a16="http://schemas.microsoft.com/office/drawing/2014/main" id="{8A8FE43A-A134-4840-BCC5-4EB019B5BAD4}"/>
              </a:ext>
            </a:extLst>
          </p:cNvPr>
          <p:cNvSpPr txBox="1"/>
          <p:nvPr/>
        </p:nvSpPr>
        <p:spPr>
          <a:xfrm>
            <a:off x="9067800" y="815374"/>
            <a:ext cx="2742398" cy="5355312"/>
          </a:xfrm>
          <a:prstGeom prst="rect">
            <a:avLst/>
          </a:prstGeom>
          <a:noFill/>
        </p:spPr>
        <p:txBody>
          <a:bodyPr wrap="square">
            <a:spAutoFit/>
          </a:bodyPr>
          <a:lstStyle/>
          <a:p>
            <a:pPr marL="342900" indent="-342900">
              <a:buFont typeface="Arial" panose="020B0604020202020204" pitchFamily="34" charset="0"/>
              <a:buChar char="•"/>
            </a:pPr>
            <a:r>
              <a:rPr lang="en-US" sz="1800" u="none" strike="noStrike" dirty="0">
                <a:solidFill>
                  <a:srgbClr val="5A5A5A"/>
                </a:solidFill>
                <a:effectLst/>
                <a:hlinkClick r:id="rId3" tooltip="ECC - Electronic Communications Committee"/>
              </a:rPr>
              <a:t>ECC</a:t>
            </a:r>
            <a:r>
              <a:rPr lang="en-US" sz="1800" dirty="0">
                <a:effectLst/>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4" tooltip="ECC SG"/>
              </a:rPr>
              <a:t>ECC SG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5" tooltip="ECC-ETSI"/>
              </a:rPr>
              <a:t>ECC-ETSI</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ECC-EC"/>
              </a:rPr>
              <a:t>ECC-EC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ECC-US-CA"/>
              </a:rPr>
              <a:t>ECC-US-CA</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8" tooltip="ECC PT1 - IMT Matters"/>
              </a:rPr>
              <a:t>ECC PT1</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9" tooltip="Conference Preparatory Group"/>
              </a:rPr>
              <a:t>CPG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0" tooltip="CPG Project Team A - on Science and General issues"/>
              </a:rPr>
              <a:t>CPG PTA</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1" tooltip="CPG Project Team B - on Space issues"/>
              </a:rPr>
              <a:t>CPG PTB</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2" tooltip="CPG Project Team C - on Aeronautical, Maritime, Radiodetermination issues"/>
              </a:rPr>
              <a:t>CPG PTC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3" tooltip="CPG Project Team D - UHF Review"/>
              </a:rPr>
              <a:t>CPG PTD</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4" tooltip="Coordination team"/>
              </a:rPr>
              <a:t>Coordination team</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5" tooltip="NOW4WRC23"/>
              </a:rPr>
              <a:t>NOW4WRC23</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16" tooltip="Working Group Numbering and Networks"/>
              </a:rPr>
              <a:t>WG </a:t>
            </a:r>
            <a:r>
              <a:rPr lang="en-US" sz="1800" b="0" i="0" u="none" strike="noStrike" dirty="0" err="1">
                <a:solidFill>
                  <a:srgbClr val="5A5A5A"/>
                </a:solidFill>
                <a:effectLst/>
                <a:latin typeface="open_sanssemibold"/>
                <a:hlinkClick r:id="rId16" tooltip="Working Group Numbering and Networks"/>
              </a:rPr>
              <a:t>NaN</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7" tooltip="NaN1 - Future of Numbering Issues"/>
              </a:rPr>
              <a:t>NaN1</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8" tooltip="NaN2 - Number Portability, Switching and Trust in Numbering"/>
              </a:rPr>
              <a:t>NaN2</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9" tooltip="NaN3 - Emergency Communications"/>
              </a:rPr>
              <a:t>NaN3</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20" tooltip="NaN4 - Networks and Services Technical Regulatory Issues"/>
              </a:rPr>
              <a:t>NaN4</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err="1">
                <a:solidFill>
                  <a:srgbClr val="5A5A5A"/>
                </a:solidFill>
                <a:effectLst/>
                <a:latin typeface="open_sanssemibold"/>
                <a:hlinkClick r:id="rId21" tooltip="WG NaN Strategy Forum Group"/>
              </a:rPr>
              <a:t>NaN</a:t>
            </a:r>
            <a:r>
              <a:rPr lang="en-US" sz="1800" b="0" i="0" u="none" strike="noStrike" dirty="0">
                <a:solidFill>
                  <a:srgbClr val="5A5A5A"/>
                </a:solidFill>
                <a:effectLst/>
                <a:latin typeface="open_sanssemibold"/>
                <a:hlinkClick r:id="rId21" tooltip="WG NaN Strategy Forum Group"/>
              </a:rPr>
              <a:t> SFG</a:t>
            </a:r>
            <a:r>
              <a:rPr lang="en-US" sz="1800" b="0" i="0" dirty="0">
                <a:solidFill>
                  <a:srgbClr val="5A5A5A"/>
                </a:solidFill>
                <a:effectLst/>
                <a:latin typeface="open_sanssemibold"/>
              </a:rPr>
              <a:t> </a:t>
            </a:r>
            <a:endParaRPr lang="en-US" sz="1800" dirty="0"/>
          </a:p>
        </p:txBody>
      </p:sp>
    </p:spTree>
    <p:extLst>
      <p:ext uri="{BB962C8B-B14F-4D97-AF65-F5344CB8AC3E}">
        <p14:creationId xmlns:p14="http://schemas.microsoft.com/office/powerpoint/2010/main" val="39434672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a:xfrm>
            <a:off x="990600" y="304800"/>
            <a:ext cx="2948516" cy="273050"/>
          </a:xfrm>
        </p:spPr>
        <p:txBody>
          <a:bodyPr/>
          <a:lstStyle/>
          <a:p>
            <a:r>
              <a:rPr lang="en-US" dirty="0"/>
              <a:t>20-27jan22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51</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860427" y="990600"/>
            <a:ext cx="10365314" cy="4893647"/>
          </a:xfrm>
          <a:prstGeom prst="rect">
            <a:avLst/>
          </a:prstGeom>
          <a:noFill/>
        </p:spPr>
        <p:txBody>
          <a:bodyPr wrap="square">
            <a:spAutoFit/>
          </a:bodyPr>
          <a:lstStyle/>
          <a:p>
            <a:r>
              <a:rPr lang="en-US" dirty="0">
                <a:solidFill>
                  <a:schemeClr val="tx1"/>
                </a:solidFill>
                <a:hlinkClick r:id="rId2"/>
              </a:rPr>
              <a:t>https://ec.europa.eu/info/index_en</a:t>
            </a:r>
            <a:endParaRPr lang="en-US" dirty="0">
              <a:solidFill>
                <a:schemeClr val="tx1"/>
              </a:solidFill>
            </a:endParaRPr>
          </a:p>
          <a:p>
            <a:pPr algn="l"/>
            <a:r>
              <a:rPr lang="en-US" sz="1800" b="1" i="0" dirty="0">
                <a:solidFill>
                  <a:schemeClr val="tx1"/>
                </a:solidFill>
                <a:effectLst/>
                <a:latin typeface="inherit"/>
              </a:rPr>
              <a:t>Strategy: </a:t>
            </a:r>
            <a:r>
              <a:rPr lang="en-US" sz="1800" b="0" i="0" dirty="0">
                <a:solidFill>
                  <a:schemeClr val="tx1"/>
                </a:solidFill>
                <a:effectLst/>
                <a:latin typeface="Arial" panose="020B0604020202020204" pitchFamily="34" charset="0"/>
              </a:rPr>
              <a:t>The EU's overall political goals are developed collectively by its institutions. Find out how the EU's strategy is developed and translated into policies and initiatives by the European Commission.</a:t>
            </a:r>
          </a:p>
          <a:p>
            <a:pPr marL="0" marR="0">
              <a:spcBef>
                <a:spcPts val="0"/>
              </a:spcBef>
              <a:spcAft>
                <a:spcPts val="0"/>
              </a:spcAft>
            </a:pPr>
            <a:endParaRPr lang="en-US" sz="1800" b="1" dirty="0">
              <a:solidFill>
                <a:srgbClr val="000000"/>
              </a:solidFill>
              <a:effectLst/>
              <a:latin typeface="inherit"/>
              <a:ea typeface="Times New Roman" panose="02020603050405020304" pitchFamily="18" charset="0"/>
              <a:cs typeface="Arial" panose="020B0604020202020204" pitchFamily="34" charset="0"/>
            </a:endParaRPr>
          </a:p>
          <a:p>
            <a:pPr marL="0" marR="0">
              <a:spcBef>
                <a:spcPts val="0"/>
              </a:spcBef>
              <a:spcAft>
                <a:spcPts val="0"/>
              </a:spcAft>
            </a:pPr>
            <a:r>
              <a:rPr lang="en-US" sz="1800" b="1" dirty="0">
                <a:solidFill>
                  <a:srgbClr val="000000"/>
                </a:solidFill>
                <a:effectLst/>
                <a:latin typeface="inherit"/>
                <a:ea typeface="Times New Roman" panose="02020603050405020304" pitchFamily="18" charset="0"/>
                <a:cs typeface="Arial" panose="020B0604020202020204" pitchFamily="34" charset="0"/>
              </a:rPr>
              <a:t>The European Commission's priorities</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u="none" strike="noStrike" dirty="0">
                <a:solidFill>
                  <a:srgbClr val="004494"/>
                </a:solidFill>
                <a:effectLst/>
                <a:latin typeface="inherit"/>
                <a:ea typeface="Times New Roman" panose="02020603050405020304" pitchFamily="18" charset="0"/>
                <a:cs typeface="Arial" panose="020B0604020202020204" pitchFamily="34" charset="0"/>
                <a:hlinkClick r:id="rId3"/>
              </a:rPr>
              <a:t>6 Commission priorities for 2019-2024</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A European Green Deal</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5"/>
              </a:rPr>
              <a:t>A Europe fit for the digital age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An economy that works for people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A stronger Europe in the world</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8"/>
              </a:rPr>
              <a:t>Promoting our European way of life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9"/>
              </a:rPr>
              <a:t>A new push for European democracy</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 action="ppaction://noaction"/>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 action="ppaction://noaction"/>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b="1" dirty="0">
                <a:solidFill>
                  <a:srgbClr val="004494"/>
                </a:solidFill>
                <a:effectLst/>
                <a:latin typeface="inherit"/>
                <a:ea typeface="Times New Roman" panose="02020603050405020304" pitchFamily="18" charset="0"/>
                <a:cs typeface="Arial" panose="020B0604020202020204" pitchFamily="34" charset="0"/>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Leading the way out of the crisis and building a greener, more digital and more resilient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2418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a:xfrm>
            <a:off x="912285" y="339349"/>
            <a:ext cx="2948516" cy="273050"/>
          </a:xfrm>
        </p:spPr>
        <p:txBody>
          <a:bodyPr/>
          <a:lstStyle/>
          <a:p>
            <a:r>
              <a:rPr lang="en-US" dirty="0"/>
              <a:t>20-27jan22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52</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912285" y="748924"/>
            <a:ext cx="10365314" cy="5816977"/>
          </a:xfrm>
          <a:prstGeom prst="rect">
            <a:avLst/>
          </a:prstGeom>
          <a:noFill/>
        </p:spPr>
        <p:txBody>
          <a:bodyPr wrap="square">
            <a:spAutoFit/>
          </a:bodyPr>
          <a:lstStyle/>
          <a:p>
            <a:pPr marL="0" marR="0">
              <a:spcBef>
                <a:spcPts val="0"/>
              </a:spcBef>
              <a:spcAft>
                <a:spcPts val="0"/>
              </a:spcAft>
            </a:pPr>
            <a:r>
              <a:rPr lang="en-US" sz="1200" b="1" dirty="0">
                <a:solidFill>
                  <a:srgbClr val="000000"/>
                </a:solidFill>
                <a:effectLst/>
                <a:latin typeface="inherit"/>
                <a:ea typeface="Times New Roman" panose="02020603050405020304" pitchFamily="18" charset="0"/>
                <a:cs typeface="Arial" panose="020B0604020202020204" pitchFamily="34" charset="0"/>
              </a:rPr>
              <a:t>Planning, implementing, and 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
              </a:rPr>
              <a:t>Decision-making process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3"/>
              </a:rPr>
              <a:t>How decisions are made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Decision-making during weekly meetings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5"/>
              </a:rPr>
              <a:t>Contribute to decision-making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Have your say on Commission initiatives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Track law-making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8"/>
              </a:rPr>
              <a:t>EU budget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Overview of the EU budgetary system, plus latest news, results and figures from the budget department.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9"/>
              </a:rPr>
              <a:t>Strategic planning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a:rPr>
              <a:t>State of the Union addresses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Commission work </a:t>
            </a: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programme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2"/>
              </a:rPr>
              <a:t>Delivering on the political 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3"/>
              </a:rPr>
              <a:t>Strategic foresight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4"/>
              </a:rPr>
              <a:t>The joint priorities of the EU institutions for 2021-2024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5"/>
              </a:rPr>
              <a:t>Strategic plans 2020-2024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6"/>
              </a:rPr>
              <a:t>Management plans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17"/>
              </a:rPr>
              <a:t>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8"/>
              </a:rPr>
              <a:t>Annual activity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9"/>
              </a:rPr>
              <a:t>Annual management and performance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0"/>
              </a:rPr>
              <a:t>Relations with non-EU countries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1"/>
              </a:rPr>
              <a:t>Types of relations and partnerships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By country</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Regional strategies and agreements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3"/>
              </a:rPr>
              <a:t>Relations with the United Kingdom</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4"/>
              </a:rPr>
              <a:t>International strategies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Organisations</a:t>
            </a: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 and partners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5"/>
              </a:rPr>
              <a:t>Sustainable Development Goals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6"/>
              </a:rPr>
              <a:t>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The European Commission’s priorities include the European Green deal, a digital future, an economy that works for people, promoting and strengthening European democracy.</a:t>
            </a:r>
            <a:endParaRPr lang="en-US" sz="1600" dirty="0">
              <a:solidFill>
                <a:schemeClr val="tx1"/>
              </a:solidFill>
            </a:endParaRPr>
          </a:p>
        </p:txBody>
      </p:sp>
    </p:spTree>
    <p:extLst>
      <p:ext uri="{BB962C8B-B14F-4D97-AF65-F5344CB8AC3E}">
        <p14:creationId xmlns:p14="http://schemas.microsoft.com/office/powerpoint/2010/main" val="1785951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lgn="ctr">
              <a:buClrTx/>
            </a:pPr>
            <a:r>
              <a:rPr lang="en-US" dirty="0">
                <a:solidFill>
                  <a:schemeClr val="accent1">
                    <a:lumMod val="50000"/>
                  </a:schemeClr>
                </a:solidFill>
                <a:hlinkClick r:id="rId3" action="ppaction://hlinksldjump"/>
              </a:rPr>
              <a:t>2</a:t>
            </a:r>
            <a:r>
              <a:rPr lang="en-US" baseline="30000" dirty="0">
                <a:solidFill>
                  <a:schemeClr val="accent1">
                    <a:lumMod val="50000"/>
                  </a:schemeClr>
                </a:solidFill>
                <a:hlinkClick r:id="rId3" action="ppaction://hlinksldjump"/>
              </a:rPr>
              <a:t>nd</a:t>
            </a:r>
            <a:r>
              <a:rPr lang="en-US" dirty="0">
                <a:solidFill>
                  <a:schemeClr val="accent1">
                    <a:lumMod val="50000"/>
                  </a:schemeClr>
                </a:solidFill>
                <a:hlinkClick r:id="rId3" action="ppaction://hlinksldjump"/>
              </a:rPr>
              <a:t> meeting – 27jan22 – jump to slide 22  </a:t>
            </a:r>
            <a:endParaRPr lang="en-US" dirty="0">
              <a:solidFill>
                <a:schemeClr val="accent1">
                  <a:lumMod val="50000"/>
                </a:schemeClr>
              </a:solidFil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20-27jan22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on IMAT  (</a:t>
            </a:r>
            <a:r>
              <a:rPr lang="en-US" altLang="en-US" sz="1600" dirty="0">
                <a:solidFill>
                  <a:schemeClr val="tx1"/>
                </a:solidFill>
              </a:rPr>
              <a:t>w/VC &amp; </a:t>
            </a:r>
            <a:r>
              <a:rPr lang="en-US" altLang="en-US" sz="1600" dirty="0" err="1">
                <a:solidFill>
                  <a:schemeClr val="tx1"/>
                </a:solidFill>
              </a:rPr>
              <a:t>webex</a:t>
            </a:r>
            <a:r>
              <a:rPr lang="en-US" altLang="en-US" sz="1600" dirty="0">
                <a:solidFill>
                  <a:schemeClr val="tx1"/>
                </a:solidFill>
              </a:rPr>
              <a:t> checks)</a:t>
            </a:r>
          </a:p>
          <a:p>
            <a:pPr lvl="1">
              <a:spcBef>
                <a:spcPts val="0"/>
              </a:spcBef>
              <a:buFont typeface="Arial" panose="020B0604020202020204" pitchFamily="34" charset="0"/>
              <a:buChar char="•"/>
            </a:pPr>
            <a:r>
              <a:rPr lang="en-US" altLang="en-US" sz="1600" b="1" u="sng" dirty="0">
                <a:solidFill>
                  <a:srgbClr val="002060"/>
                </a:solidFill>
              </a:rPr>
              <a:t>This interim does count for participation credit. Need 75%. </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 thanks.</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a:t>
            </a:r>
            <a:r>
              <a:rPr lang="en-US" altLang="en-US" sz="1400" dirty="0" err="1">
                <a:solidFill>
                  <a:schemeClr val="tx1"/>
                </a:solidFill>
              </a:rPr>
              <a:t>PeterE</a:t>
            </a:r>
            <a:r>
              <a:rPr lang="en-US" altLang="en-US" sz="1400" dirty="0">
                <a:solidFill>
                  <a:schemeClr val="tx1"/>
                </a:solidFill>
              </a:rPr>
              <a:t>_</a:t>
            </a:r>
          </a:p>
          <a:p>
            <a:pPr lvl="1">
              <a:spcBef>
                <a:spcPts val="0"/>
              </a:spcBef>
              <a:buFont typeface="Arial" panose="020B0604020202020204" pitchFamily="34" charset="0"/>
              <a:buChar char="•"/>
            </a:pPr>
            <a:r>
              <a:rPr lang="en-US" altLang="en-US" sz="1400" dirty="0">
                <a:solidFill>
                  <a:schemeClr val="tx1"/>
                </a:solidFill>
              </a:rPr>
              <a:t>Attendance &amp; monitor chat window, Stuart K</a:t>
            </a:r>
          </a:p>
          <a:p>
            <a:pPr>
              <a:spcBef>
                <a:spcPts val="0"/>
              </a:spcBef>
              <a:buFont typeface="Arial" panose="020B0604020202020204" pitchFamily="34" charset="0"/>
              <a:buChar char="•"/>
            </a:pPr>
            <a:r>
              <a:rPr lang="en-US" altLang="en-US" sz="1600" dirty="0">
                <a:solidFill>
                  <a:schemeClr val="tx1"/>
                </a:solidFill>
              </a:rPr>
              <a:t>Approve agenda, last minutes  &amp; administration</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Chair start </a:t>
            </a:r>
            <a:r>
              <a:rPr lang="en-US" altLang="en-US" sz="1400" dirty="0" err="1">
                <a:solidFill>
                  <a:schemeClr val="tx1"/>
                </a:solidFill>
              </a:rPr>
              <a:t>epolls</a:t>
            </a:r>
            <a:r>
              <a:rPr lang="en-US" altLang="en-US" sz="1400" dirty="0">
                <a:solidFill>
                  <a:schemeClr val="tx1"/>
                </a:solidFill>
              </a:rPr>
              <a:t> on May ’22 wireless interim </a:t>
            </a:r>
          </a:p>
          <a:p>
            <a:pPr lvl="1">
              <a:spcBef>
                <a:spcPts val="0"/>
              </a:spcBef>
              <a:buFont typeface="Arial" panose="020B0604020202020204" pitchFamily="34" charset="0"/>
              <a:buChar char="•"/>
            </a:pPr>
            <a:r>
              <a:rPr lang="en-US" sz="14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Recess</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sz="1400" b="1" kern="0" dirty="0">
                <a:solidFill>
                  <a:schemeClr val="tx1"/>
                </a:solidFill>
              </a:rPr>
              <a:t>APAC update </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Ofcom THz paper </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White spaces at FCC open meeting next week </a:t>
            </a:r>
          </a:p>
          <a:p>
            <a:pPr lvl="1">
              <a:spcBef>
                <a:spcPts val="0"/>
              </a:spcBef>
              <a:buFont typeface="Arial" panose="020B0604020202020204" pitchFamily="34" charset="0"/>
              <a:buChar char="•"/>
            </a:pPr>
            <a:r>
              <a:rPr lang="en-US" altLang="en-US" sz="1400" kern="0" dirty="0">
                <a:solidFill>
                  <a:schemeClr val="tx1"/>
                </a:solidFill>
              </a:rPr>
              <a:t>ongoing: MSGs (new doc) &amp; Std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Mike L.</a:t>
            </a:r>
          </a:p>
          <a:p>
            <a:pPr>
              <a:spcBef>
                <a:spcPts val="0"/>
              </a:spcBef>
            </a:pPr>
            <a:r>
              <a:rPr lang="en-US" altLang="en-US" sz="1800" b="0" dirty="0">
                <a:solidFill>
                  <a:schemeClr val="tx1"/>
                </a:solidFill>
              </a:rPr>
              <a:t>		Seconded by:  Stuart K.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https://mentor.ieee.org/802.18/dcn/21/18-21-0136-02-0000-minutes-electronic-plenary-11-18nov21-rr-tag-yvr.docx</a:t>
            </a:r>
            <a:r>
              <a:rPr lang="en-GB" sz="1800" b="0" dirty="0">
                <a:ea typeface="SimSun" panose="02010600030101010101" pitchFamily="2" charset="-122"/>
              </a:rPr>
              <a:t> </a:t>
            </a:r>
            <a:r>
              <a:rPr lang="en-GB" sz="18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29-Nov-2021 15:00:16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Stephen P.</a:t>
            </a:r>
          </a:p>
          <a:p>
            <a:pPr marL="0" indent="0">
              <a:spcBef>
                <a:spcPts val="0"/>
              </a:spcBef>
            </a:pPr>
            <a:r>
              <a:rPr lang="en-US" altLang="en-US" sz="1800" b="0" dirty="0">
                <a:solidFill>
                  <a:schemeClr val="tx1"/>
                </a:solidFill>
              </a:rPr>
              <a:t>	Seconded by:  Edward A.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64186</TotalTime>
  <Words>14318</Words>
  <Application>Microsoft Office PowerPoint</Application>
  <PresentationFormat>Widescreen</PresentationFormat>
  <Paragraphs>1472</Paragraphs>
  <Slides>52</Slides>
  <Notes>32</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3</vt:i4>
      </vt:variant>
      <vt:variant>
        <vt:lpstr>Slide Titles</vt:lpstr>
      </vt:variant>
      <vt:variant>
        <vt:i4>52</vt:i4>
      </vt:variant>
    </vt:vector>
  </HeadingPairs>
  <TitlesOfParts>
    <vt:vector size="70" baseType="lpstr">
      <vt:lpstr>Arial</vt:lpstr>
      <vt:lpstr>Calibri</vt:lpstr>
      <vt:lpstr>Consolas</vt:lpstr>
      <vt:lpstr>Courier New</vt:lpstr>
      <vt:lpstr>Helvetica</vt:lpstr>
      <vt:lpstr>inherit</vt:lpstr>
      <vt:lpstr>Mina</vt:lpstr>
      <vt:lpstr>Monotype Sorts</vt:lpstr>
      <vt:lpstr>open_sanssemibold</vt:lpstr>
      <vt:lpstr>Symbol</vt:lpstr>
      <vt:lpstr>Tahoma</vt:lpstr>
      <vt:lpstr>Times New Roman</vt:lpstr>
      <vt:lpstr>Verdana</vt:lpstr>
      <vt:lpstr>Wingdings</vt:lpstr>
      <vt:lpstr>Office Theme</vt:lpstr>
      <vt:lpstr>Document</vt:lpstr>
      <vt:lpstr>Packager Shell Object</vt:lpstr>
      <vt:lpstr>Acrobat Document</vt:lpstr>
      <vt:lpstr>IEEE 802.18 RR-TAG Wireless Interim Agenda</vt:lpstr>
      <vt:lpstr>PowerPoint Presentation</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Administrative–moving forward</vt:lpstr>
      <vt:lpstr>Administrative–moving forward</vt:lpstr>
      <vt:lpstr>Administrative–elections in March</vt:lpstr>
      <vt:lpstr>EU items to share -1</vt:lpstr>
      <vt:lpstr>EU items to share -2</vt:lpstr>
      <vt:lpstr>Other regions (outside EU-Stds and USA), items to share</vt:lpstr>
      <vt:lpstr>ITU-R items to share  -</vt:lpstr>
      <vt:lpstr>General Discussion Items </vt:lpstr>
      <vt:lpstr>General Discussion Items – ongoing fyi - MSGs 6 GHz &amp; FCC</vt:lpstr>
      <vt:lpstr>General Discussion Items – ongoing fyi - IEEE 802 Stds Table of Frequency Ranges </vt:lpstr>
      <vt:lpstr>Actions / AOB / Recess</vt:lpstr>
      <vt:lpstr>2nd – call - Thursday (27jan22) Agenda</vt:lpstr>
      <vt:lpstr>Administrative–moving forward</vt:lpstr>
      <vt:lpstr>Administrative–moving forward</vt:lpstr>
      <vt:lpstr>Administrative–moving forward</vt:lpstr>
      <vt:lpstr>Administrative–elections in March - reminder</vt:lpstr>
      <vt:lpstr>EU items to share -1b</vt:lpstr>
      <vt:lpstr>EU items to share -2</vt:lpstr>
      <vt:lpstr>Other regions (outside EU-Stds and USA), items to share</vt:lpstr>
      <vt:lpstr>Ofcom submission</vt:lpstr>
      <vt:lpstr>ITU-R items to share  -</vt:lpstr>
      <vt:lpstr>General Discussion Items - </vt:lpstr>
      <vt:lpstr>General Discussion Items – ongoing fyi - MSGs 6 GHz &amp; FCC</vt:lpstr>
      <vt:lpstr>General Discussion Items – ongoing fyi - IEEE 802 Stds Table of Frequency Ranges </vt:lpstr>
      <vt:lpstr>Actions Required</vt:lpstr>
      <vt:lpstr>Any Other Business</vt:lpstr>
      <vt:lpstr>Adjourn</vt:lpstr>
      <vt:lpstr>PowerPoint Presentation</vt:lpstr>
      <vt:lpstr>PowerPoint Presentation</vt:lpstr>
      <vt:lpstr>PowerPoint Presentation</vt:lpstr>
      <vt:lpstr>Teleconferences</vt:lpstr>
      <vt:lpstr>Responsibilities of WG Chair</vt:lpstr>
      <vt:lpstr>Responsibilities of WG Chair – cont.</vt:lpstr>
      <vt:lpstr>Responsibilities of WG Vice Chair</vt:lpstr>
      <vt:lpstr>Responsibilities of WG Secretary</vt:lpstr>
      <vt:lpstr>Responsibilities of Working Group Officers</vt:lpstr>
      <vt:lpstr>ITU-R links &amp; general info</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4037</cp:revision>
  <cp:lastPrinted>1601-01-01T00:00:00Z</cp:lastPrinted>
  <dcterms:created xsi:type="dcterms:W3CDTF">2016-03-03T14:54:45Z</dcterms:created>
  <dcterms:modified xsi:type="dcterms:W3CDTF">2022-02-09T13:30:29Z</dcterms:modified>
</cp:coreProperties>
</file>