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776" r:id="rId8"/>
    <p:sldId id="596" r:id="rId9"/>
    <p:sldId id="690" r:id="rId10"/>
    <p:sldId id="798" r:id="rId11"/>
    <p:sldId id="823" r:id="rId12"/>
    <p:sldId id="818" r:id="rId13"/>
    <p:sldId id="608" r:id="rId14"/>
    <p:sldId id="796" r:id="rId15"/>
    <p:sldId id="826" r:id="rId16"/>
    <p:sldId id="827" r:id="rId17"/>
    <p:sldId id="650" r:id="rId18"/>
    <p:sldId id="498" r:id="rId19"/>
    <p:sldId id="402" r:id="rId20"/>
    <p:sldId id="403" r:id="rId21"/>
    <p:sldId id="797" r:id="rId22"/>
    <p:sldId id="829" r:id="rId23"/>
    <p:sldId id="778" r:id="rId24"/>
    <p:sldId id="828" r:id="rId25"/>
    <p:sldId id="795" r:id="rId26"/>
    <p:sldId id="728" r:id="rId27"/>
    <p:sldId id="656" r:id="rId28"/>
    <p:sldId id="655"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100" d="100"/>
          <a:sy n="100" d="100"/>
        </p:scale>
        <p:origin x="606" y="7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17-Dec-21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368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16dec21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16dec21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16dec21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urldefense.com/v3/__http:/portal.etsi.org/ngppapp/ContributionCreation.aspx?primarykeys=238141__;!!F7jv3iA!hgsAcMNhHTZFhaELSftE93kIrl6hK2qPC-UfUcxTFd5UjGNXP6_xbHuQsHBTL11FWQ$"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Contribution.aspx?MeetingId=3875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1/18-21-0134-00-0000-uk-ofcom-terahertz-spectrum-paper.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761"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5-00-0000-minutes-09dec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dirty="0"/>
              <a:t>16dec21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 December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69"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a:t>
            </a:r>
            <a:r>
              <a:rPr lang="en-US" sz="1800" b="1" dirty="0">
                <a:effectLst/>
                <a:latin typeface="Times New Roman" panose="02020603050405020304" pitchFamily="18" charset="0"/>
                <a:ea typeface="SimSun" panose="02010600030101010101" pitchFamily="2" charset="-122"/>
              </a:rPr>
              <a:t>(#113, 04-14feb22) (dates are set through 2024.) </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rPr>
              <a:t>53 Contributions (total of all)   </a:t>
            </a:r>
          </a:p>
          <a:p>
            <a:pPr lvl="1">
              <a:spcBef>
                <a:spcPts val="0"/>
              </a:spcBef>
              <a:buFont typeface="Arial" panose="020B0604020202020204" pitchFamily="34" charset="0"/>
              <a:buChar char="•"/>
            </a:pPr>
            <a:r>
              <a:rPr lang="en-US" sz="1600" dirty="0">
                <a:solidFill>
                  <a:schemeClr val="tx1"/>
                </a:solidFill>
              </a:rPr>
              <a:t>Incoming Liaison from CEPT, 5.8 GHz power out questions on what is in OJEU.  BRAN working on response. </a:t>
            </a:r>
          </a:p>
          <a:p>
            <a:pPr lvl="1">
              <a:spcBef>
                <a:spcPts val="0"/>
              </a:spcBef>
              <a:buFont typeface="Arial" panose="020B0604020202020204" pitchFamily="34" charset="0"/>
              <a:buChar char="•"/>
            </a:pPr>
            <a:r>
              <a:rPr lang="en-US" sz="1600" dirty="0">
                <a:solidFill>
                  <a:schemeClr val="tx1"/>
                </a:solidFill>
              </a:rPr>
              <a:t>Response back to ITU-R being worked on (as reported earlier) </a:t>
            </a:r>
          </a:p>
          <a:p>
            <a:pPr lvl="1">
              <a:spcBef>
                <a:spcPts val="0"/>
              </a:spcBef>
              <a:buFont typeface="Arial" panose="020B0604020202020204" pitchFamily="34" charset="0"/>
              <a:buChar char="•"/>
            </a:pPr>
            <a:r>
              <a:rPr lang="en-US" sz="1600" dirty="0">
                <a:solidFill>
                  <a:schemeClr val="tx1"/>
                </a:solidFill>
              </a:rPr>
              <a:t>Friday, the current VCs will be voted in and continuing through the next term. </a:t>
            </a:r>
          </a:p>
          <a:p>
            <a:pPr lvl="1">
              <a:spcBef>
                <a:spcPts val="0"/>
              </a:spcBef>
              <a:buFont typeface="Arial" panose="020B0604020202020204" pitchFamily="34" charset="0"/>
              <a:buChar char="•"/>
            </a:pPr>
            <a:r>
              <a:rPr lang="en-US" sz="1600" dirty="0">
                <a:solidFill>
                  <a:schemeClr val="tx1"/>
                </a:solidFill>
              </a:rPr>
              <a:t>Approved for a new draft of EN 301 893, 5GHz, standard coming up. </a:t>
            </a:r>
          </a:p>
          <a:p>
            <a:pPr lvl="1">
              <a:spcBef>
                <a:spcPts val="0"/>
              </a:spcBef>
              <a:buFont typeface="Arial" panose="020B0604020202020204" pitchFamily="34" charset="0"/>
              <a:buChar char="•"/>
            </a:pPr>
            <a:r>
              <a:rPr lang="en-US" sz="1600" dirty="0">
                <a:solidFill>
                  <a:schemeClr val="tx1"/>
                </a:solidFill>
              </a:rPr>
              <a:t>Modified WI for EN 303 753 has been approved, this is the 3</a:t>
            </a:r>
            <a:r>
              <a:rPr lang="en-US" sz="1600" baseline="30000" dirty="0">
                <a:solidFill>
                  <a:schemeClr val="tx1"/>
                </a:solidFill>
              </a:rPr>
              <a:t>rd</a:t>
            </a:r>
            <a:r>
              <a:rPr lang="en-US" sz="1600" dirty="0">
                <a:solidFill>
                  <a:schemeClr val="tx1"/>
                </a:solidFill>
              </a:rPr>
              <a:t> 60GHz standard.  </a:t>
            </a:r>
          </a:p>
          <a:p>
            <a:pPr lvl="1">
              <a:spcBef>
                <a:spcPts val="0"/>
              </a:spcBef>
              <a:buFont typeface="Arial" panose="020B0604020202020204" pitchFamily="34" charset="0"/>
              <a:buChar char="•"/>
            </a:pPr>
            <a:r>
              <a:rPr lang="en-US" sz="1600" dirty="0">
                <a:solidFill>
                  <a:schemeClr val="tx1"/>
                </a:solidFill>
              </a:rPr>
              <a:t>EN 303 687, 6 GHz, some good progress and text for NB FH has been approved.  These will be VLP. </a:t>
            </a:r>
          </a:p>
          <a:p>
            <a:pPr lvl="1">
              <a:spcBef>
                <a:spcPts val="0"/>
              </a:spcBef>
              <a:buFont typeface="Arial" panose="020B0604020202020204" pitchFamily="34" charset="0"/>
              <a:buChar char="•"/>
            </a:pPr>
            <a:r>
              <a:rPr lang="en-US" sz="1600" dirty="0">
                <a:solidFill>
                  <a:schemeClr val="tx1"/>
                </a:solidFill>
              </a:rPr>
              <a:t>Approved TF 103 754, Mesh performance, to go into remote consensus, due 31jan22.</a:t>
            </a:r>
          </a:p>
          <a:p>
            <a:pPr lvl="1">
              <a:spcBef>
                <a:spcPts val="0"/>
              </a:spcBef>
              <a:buFont typeface="Arial" panose="020B0604020202020204" pitchFamily="34" charset="0"/>
              <a:buChar char="•"/>
            </a:pPr>
            <a:r>
              <a:rPr lang="en-US" sz="1600" dirty="0">
                <a:solidFill>
                  <a:schemeClr val="tx1"/>
                </a:solidFill>
              </a:rPr>
              <a:t>The chair submitted 2 docs, proposing the two meeting to be electronic (Feb. and June)  </a:t>
            </a:r>
          </a:p>
          <a:p>
            <a:pPr lvl="1">
              <a:spcBef>
                <a:spcPts val="0"/>
              </a:spcBef>
              <a:buFont typeface="Arial" panose="020B0604020202020204" pitchFamily="34" charset="0"/>
              <a:buChar char="•"/>
            </a:pPr>
            <a:r>
              <a:rPr lang="en-US" sz="1600" dirty="0">
                <a:solidFill>
                  <a:schemeClr val="tx1"/>
                </a:solidFill>
              </a:rPr>
              <a:t> 47 meetings,  1 std EN 302 567 published.  2 more in ENAP; busy 2021. </a:t>
            </a:r>
          </a:p>
          <a:p>
            <a:pPr lvl="1">
              <a:spcBef>
                <a:spcPts val="0"/>
              </a:spcBef>
              <a:buFont typeface="Arial" panose="020B0604020202020204" pitchFamily="34" charset="0"/>
              <a:buChar char="•"/>
            </a:pPr>
            <a:r>
              <a:rPr lang="en-US" sz="1600" dirty="0">
                <a:solidFill>
                  <a:schemeClr val="tx1"/>
                </a:solidFill>
              </a:rPr>
              <a:t>Chairman’s notes of the week is in BRAN(21)112014 </a:t>
            </a:r>
          </a:p>
          <a:p>
            <a:pPr lvl="1">
              <a:spcBef>
                <a:spcPts val="0"/>
              </a:spcBef>
              <a:buFont typeface="Arial" panose="020B0604020202020204" pitchFamily="34" charset="0"/>
              <a:buChar char="•"/>
            </a:pPr>
            <a:r>
              <a:rPr lang="en-US" sz="1600" dirty="0">
                <a:solidFill>
                  <a:schemeClr val="tx1"/>
                </a:solidFill>
              </a:rPr>
              <a:t>Meeting #112 will wrap tomorrow, Friday the 17</a:t>
            </a:r>
            <a:r>
              <a:rPr lang="en-US" sz="1600" baseline="30000" dirty="0">
                <a:solidFill>
                  <a:schemeClr val="tx1"/>
                </a:solidFill>
              </a:rPr>
              <a:t>th</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BRAN(21)112044 - Clean proposal for EN 303 687 v0.0.15</a:t>
            </a:r>
          </a:p>
          <a:p>
            <a:pPr lvl="2">
              <a:spcBef>
                <a:spcPts val="0"/>
              </a:spcBef>
              <a:buFont typeface="Arial" panose="020B0604020202020204" pitchFamily="34" charset="0"/>
              <a:buChar char="•"/>
            </a:pPr>
            <a:r>
              <a:rPr lang="en-US" sz="1400" dirty="0">
                <a:solidFill>
                  <a:schemeClr val="tx1"/>
                </a:solidFill>
              </a:rPr>
              <a:t>Here are all of documents for ETSI TC BRAN meeting #112 </a:t>
            </a:r>
            <a:r>
              <a:rPr lang="en-US" sz="1400" dirty="0">
                <a:solidFill>
                  <a:schemeClr val="tx1"/>
                </a:solidFill>
                <a:hlinkClick r:id="rId7"/>
              </a:rPr>
              <a:t>https://portal.etsi.org/Contribution.aspx?MeetingId=38757</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(remember the .11 private area has the BRAN documents.)</a:t>
            </a:r>
          </a:p>
          <a:p>
            <a:pPr lvl="1">
              <a:spcBef>
                <a:spcPts val="0"/>
              </a:spcBef>
              <a:buFont typeface="Arial" panose="020B0604020202020204" pitchFamily="34" charset="0"/>
              <a:buChar char="•"/>
            </a:pPr>
            <a:r>
              <a:rPr lang="en-US" sz="1400" dirty="0">
                <a:solidFill>
                  <a:schemeClr val="tx1"/>
                </a:solidFill>
              </a:rPr>
              <a:t>After meeting:  </a:t>
            </a:r>
            <a:r>
              <a:rPr lang="en-US" sz="1400" dirty="0">
                <a:effectLst/>
                <a:ea typeface="Calibri" panose="020F0502020204030204" pitchFamily="34" charset="0"/>
              </a:rPr>
              <a:t>Both the EN 301 893 and EN 303 687 drafts were approved and will be in the 802.11 members private area.</a:t>
            </a:r>
          </a:p>
          <a:p>
            <a:pPr lvl="1">
              <a:spcBef>
                <a:spcPts val="0"/>
              </a:spcBef>
              <a:buFont typeface="Arial" panose="020B0604020202020204" pitchFamily="34" charset="0"/>
              <a:buChar char="•"/>
            </a:pPr>
            <a:r>
              <a:rPr lang="en-US" sz="1400" dirty="0">
                <a:ea typeface="Calibri" panose="020F0502020204030204" pitchFamily="34" charset="0"/>
              </a:rPr>
              <a:t>Also, many ad </a:t>
            </a:r>
            <a:r>
              <a:rPr lang="en-US" sz="1400" dirty="0" err="1">
                <a:ea typeface="Calibri" panose="020F0502020204030204" pitchFamily="34" charset="0"/>
              </a:rPr>
              <a:t>hocs</a:t>
            </a:r>
            <a:r>
              <a:rPr lang="en-US" sz="1400" dirty="0">
                <a:ea typeface="Calibri" panose="020F0502020204030204" pitchFamily="34" charset="0"/>
              </a:rPr>
              <a:t> approved for the next few months </a:t>
            </a:r>
            <a:r>
              <a:rPr lang="en-US" sz="1400" u="sng" dirty="0">
                <a:solidFill>
                  <a:srgbClr val="0000FF"/>
                </a:solidFill>
                <a:effectLst/>
                <a:ea typeface="Calibri" panose="020F0502020204030204" pitchFamily="34" charset="0"/>
                <a:hlinkClick r:id="rId8"/>
              </a:rPr>
              <a:t>BRAN(21)112046r4 - Future Ad hoc meetings</a:t>
            </a:r>
            <a:endParaRPr lang="en-US" sz="1400" dirty="0">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 (</a:t>
            </a:r>
            <a:r>
              <a:rPr lang="en-US" sz="1800" b="1" dirty="0" err="1">
                <a:effectLst/>
                <a:latin typeface="Times New Roman" panose="02020603050405020304" pitchFamily="18" charset="0"/>
                <a:ea typeface="SimSun" panose="02010600030101010101" pitchFamily="2" charset="-122"/>
              </a:rPr>
              <a:t>hybid</a:t>
            </a:r>
            <a:r>
              <a:rPr lang="en-US" sz="1800" b="1" dirty="0">
                <a:effectLst/>
                <a:latin typeface="Times New Roman" panose="02020603050405020304" pitchFamily="18" charset="0"/>
                <a:ea typeface="SimSun" panose="02010600030101010101" pitchFamily="2" charset="-122"/>
              </a:rPr>
              <a:t> 1H22) 			or just in general</a:t>
            </a:r>
            <a:endParaRPr lang="en-US" sz="1800" dirty="0">
              <a:solidFill>
                <a:schemeClr val="tx1"/>
              </a:solidFill>
            </a:endParaRPr>
          </a:p>
          <a:p>
            <a:pPr marL="685800" lvl="1">
              <a:spcBef>
                <a:spcPts val="0"/>
              </a:spcBef>
              <a:buFont typeface="Arial" panose="020B0604020202020204" pitchFamily="34" charset="0"/>
              <a:buChar char="•"/>
            </a:pPr>
            <a:r>
              <a:rPr lang="en-US" sz="1800" dirty="0">
                <a:solidFill>
                  <a:schemeClr val="tx1"/>
                </a:solidFill>
              </a:rPr>
              <a:t>November meeting: </a:t>
            </a:r>
            <a:r>
              <a:rPr lang="en-US" sz="1800" dirty="0">
                <a:solidFill>
                  <a:schemeClr val="tx1"/>
                </a:solidFill>
                <a:hlinkClick r:id="rId4"/>
              </a:rPr>
              <a:t>https://cept.org/ecc/groups/ecc/news/57th-ecc-plenary-meeting-2-5-november/</a:t>
            </a:r>
            <a:r>
              <a:rPr lang="en-US" sz="18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latin typeface="Mina"/>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marL="685800" lvl="1">
              <a:spcBef>
                <a:spcPts val="0"/>
              </a:spcBef>
              <a:buFont typeface="Arial" panose="020B0604020202020204" pitchFamily="34" charset="0"/>
              <a:buChar char="•"/>
            </a:pPr>
            <a:r>
              <a:rPr lang="en-US" sz="1400" b="1" dirty="0">
                <a:solidFill>
                  <a:schemeClr val="tx1"/>
                </a:solidFill>
              </a:rPr>
              <a:t>02dec: </a:t>
            </a:r>
            <a:r>
              <a:rPr lang="en-US" sz="1400" dirty="0">
                <a:solidFill>
                  <a:schemeClr val="tx1"/>
                </a:solidFill>
              </a:rPr>
              <a:t>France has opened the lower ½ of the 6 GHz band.  This was quicker than some had thought. </a:t>
            </a: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5"/>
              </a:rPr>
              <a:t>&lt;SE45&gt;</a:t>
            </a:r>
            <a:r>
              <a:rPr lang="en-US" altLang="en-US" sz="1800" dirty="0"/>
              <a:t> </a:t>
            </a:r>
            <a:r>
              <a:rPr lang="en-US" altLang="en-US" sz="1800" b="0" dirty="0"/>
              <a:t>	</a:t>
            </a:r>
            <a:r>
              <a:rPr lang="en-US" altLang="en-US" sz="1800" dirty="0"/>
              <a:t>next call #15, 03-04mar22, e-meeting</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b="0" i="0" dirty="0">
                <a:solidFill>
                  <a:schemeClr val="tx1"/>
                </a:solidFill>
                <a:effectLst/>
                <a:latin typeface="Mina"/>
              </a:rPr>
              <a:t>last on website:   </a:t>
            </a:r>
            <a:r>
              <a:rPr lang="en-US" sz="1600" b="0" i="0" dirty="0">
                <a:solidFill>
                  <a:srgbClr val="5A5A5A"/>
                </a:solidFill>
                <a:effectLst/>
                <a:latin typeface="Mina"/>
              </a:rPr>
              <a:t>SE45-14 met online on 28 October and continued its work to further study OOB emissions below 5935 MHz from Very Low Power (VLP) WAS/RLAN devices in the 6 GHz band, to protect CBTC systems that operate in the band 5915-5935 MHz</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Tentative, ECO (no virtual)</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i="0" dirty="0">
                <a:solidFill>
                  <a:schemeClr val="tx1"/>
                </a:solidFill>
                <a:effectLst/>
                <a:latin typeface="Mina"/>
              </a:rPr>
              <a:t>last on website: (04-08oct): </a:t>
            </a:r>
            <a:r>
              <a:rPr lang="en-US" sz="1600" b="0" i="0" dirty="0">
                <a:solidFill>
                  <a:srgbClr val="5A5A5A"/>
                </a:solidFill>
                <a:effectLst/>
                <a:latin typeface="Mina"/>
              </a:rPr>
              <a:t>WGFM approved for publication, the revision of ECC Recommendations on rail communications ECC/REC/(05)08 and ECC/REC/(08)02. WGFM also published two ECC Reports. </a:t>
            </a:r>
            <a:r>
              <a:rPr lang="en-US" sz="1600" b="1" i="0" dirty="0">
                <a:solidFill>
                  <a:srgbClr val="5A5A5A"/>
                </a:solidFill>
                <a:effectLst/>
                <a:latin typeface="Mina"/>
              </a:rPr>
              <a:t>ECC Report 330 on RLAN at 5.8 GH</a:t>
            </a:r>
            <a:r>
              <a:rPr lang="en-US" sz="1600" b="0" i="0" dirty="0">
                <a:solidFill>
                  <a:srgbClr val="5A5A5A"/>
                </a:solidFill>
                <a:effectLst/>
                <a:latin typeface="Mina"/>
              </a:rPr>
              <a:t>z and ECC Report 329 on VHF digital maritime voice radio.</a:t>
            </a:r>
            <a:r>
              <a:rPr lang="en-US" sz="16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buFont typeface="Arial" panose="020B0604020202020204" pitchFamily="34" charset="0"/>
              <a:buChar char="•"/>
            </a:pPr>
            <a:r>
              <a:rPr lang="en-US" sz="2000" b="0" dirty="0">
                <a:solidFill>
                  <a:schemeClr val="tx1"/>
                </a:solidFill>
              </a:rPr>
              <a:t>Anything to share today? nothing heard</a:t>
            </a:r>
          </a:p>
          <a:p>
            <a:pPr>
              <a:buFont typeface="Arial" panose="020B0604020202020204" pitchFamily="34" charset="0"/>
              <a:buChar char="•"/>
            </a:pPr>
            <a:endParaRPr lang="en-US" sz="2000" b="0" i="0" u="none" strike="noStrike" baseline="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dirty="0">
                <a:solidFill>
                  <a:schemeClr val="tx1"/>
                </a:solidFill>
              </a:rPr>
              <a:t>standing by:  </a:t>
            </a:r>
            <a:r>
              <a:rPr lang="en-US" sz="2000" b="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3"/>
              </a:rPr>
              <a:t>https://mentor.ieee.org/802.18/dcn/21/18-21-0134-00-0000-uk-ofcom-terahertz-spectrum-paper.docx</a:t>
            </a:r>
            <a:r>
              <a:rPr lang="en-US" sz="1600" b="0" i="0" u="none" strike="noStrike" baseline="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nothing heard</a:t>
            </a:r>
            <a:endParaRPr lang="en-US" sz="1800" b="0" dirty="0">
              <a:latin typeface="Times New Roman" panose="02020603050405020304" pitchFamily="18" charset="0"/>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r>
              <a:rPr lang="en-US" b="1" dirty="0">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09dec: </a:t>
            </a:r>
            <a:r>
              <a:rPr lang="en-US" dirty="0">
                <a:effectLst/>
                <a:ea typeface="Calibri" panose="020F0502020204030204" pitchFamily="34" charset="0"/>
              </a:rPr>
              <a:t>BRAN 112017 is their M.1450 update a submission for discussion.  BRAN will review next week. </a:t>
            </a:r>
          </a:p>
          <a:p>
            <a:pPr marL="857250" lvl="3">
              <a:spcBef>
                <a:spcPts val="0"/>
              </a:spcBef>
              <a:buFont typeface="Arial" panose="020B0604020202020204" pitchFamily="34" charset="0"/>
              <a:buChar char="•"/>
            </a:pPr>
            <a:r>
              <a:rPr lang="en-US" sz="1400" b="1" dirty="0">
                <a:effectLst/>
                <a:ea typeface="Calibri" panose="020F0502020204030204" pitchFamily="34" charset="0"/>
              </a:rPr>
              <a:t>02dec:</a:t>
            </a:r>
            <a:r>
              <a:rPr lang="en-US" sz="1400" b="0" dirty="0">
                <a:effectLst/>
                <a:ea typeface="Calibri" panose="020F0502020204030204" pitchFamily="34" charset="0"/>
              </a:rPr>
              <a:t> WP 5A had meetings in th</a:t>
            </a:r>
            <a:r>
              <a:rPr lang="en-US" sz="1400" dirty="0">
                <a:ea typeface="Calibri" panose="020F0502020204030204" pitchFamily="34" charset="0"/>
              </a:rPr>
              <a:t>e </a:t>
            </a:r>
            <a:r>
              <a:rPr lang="en-US" sz="1400"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sz="1400" b="0" dirty="0">
                <a:effectLst/>
                <a:ea typeface="Calibri" panose="020F0502020204030204" pitchFamily="34" charset="0"/>
              </a:rPr>
              <a:t>The 2 liaisons from IEEE 802 (802.11), were presented and </a:t>
            </a:r>
            <a:r>
              <a:rPr lang="en-US" sz="1400" dirty="0">
                <a:ea typeface="Calibri" panose="020F0502020204030204" pitchFamily="34" charset="0"/>
              </a:rPr>
              <a:t>are</a:t>
            </a:r>
            <a:r>
              <a:rPr lang="en-US" sz="1400" b="0" dirty="0">
                <a:effectLst/>
                <a:ea typeface="Calibri" panose="020F0502020204030204" pitchFamily="34" charset="0"/>
              </a:rPr>
              <a:t> being carried forward </a:t>
            </a:r>
            <a:r>
              <a:rPr lang="en-US" sz="1400" dirty="0">
                <a:ea typeface="Calibri" panose="020F0502020204030204" pitchFamily="34" charset="0"/>
              </a:rPr>
              <a:t>in the </a:t>
            </a:r>
            <a:r>
              <a:rPr lang="en-US" sz="1400"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sz="1400" dirty="0">
                <a:ea typeface="Calibri" panose="020F0502020204030204" pitchFamily="34" charset="0"/>
              </a:rPr>
              <a:t>One country brought up is it nomadic or mobile for </a:t>
            </a:r>
            <a:r>
              <a:rPr lang="en-US" sz="1400" dirty="0" err="1">
                <a:ea typeface="Calibri" panose="020F0502020204030204" pitchFamily="34" charset="0"/>
              </a:rPr>
              <a:t>WiFi</a:t>
            </a:r>
            <a:r>
              <a:rPr lang="en-US" sz="1400"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sz="1400" b="0" dirty="0">
                <a:effectLst/>
                <a:ea typeface="Calibri" panose="020F0502020204030204" pitchFamily="34" charset="0"/>
              </a:rPr>
              <a:t>So may want to submit a contribution to support </a:t>
            </a:r>
            <a:r>
              <a:rPr lang="en-US" sz="1400" dirty="0">
                <a:ea typeface="Calibri" panose="020F0502020204030204" pitchFamily="34" charset="0"/>
              </a:rPr>
              <a:t>the nomadic operation. The .11 ITU ad hoc will work on a liaison to bring to .18 and to the LMSC. Note: the n</a:t>
            </a:r>
            <a:r>
              <a:rPr lang="en-US" sz="1400"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sz="1400"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sz="1400"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r>
              <a:rPr lang="en-US" sz="1800" dirty="0">
                <a:effectLst/>
              </a:rPr>
              <a:t> none today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59002"/>
            <a:ext cx="11032375" cy="5516412"/>
          </a:xfrm>
        </p:spPr>
        <p:txBody>
          <a:bodyPr/>
          <a:lstStyle/>
          <a:p>
            <a:pPr>
              <a:buFont typeface="Arial" panose="020B0604020202020204" pitchFamily="34" charset="0"/>
              <a:buChar char="•"/>
            </a:pP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09dec: </a:t>
            </a:r>
            <a:r>
              <a:rPr lang="en-GB" sz="1600" dirty="0">
                <a:solidFill>
                  <a:schemeClr val="tx1"/>
                </a:solidFill>
                <a:ea typeface="Calibri" panose="020F0502020204030204" pitchFamily="34" charset="0"/>
              </a:rPr>
              <a:t>Request for petition stay (by 14dec) and petition for rule making by utility and public safety.  e.g. concept on beacons causing interference.  more to come. </a:t>
            </a:r>
            <a:endParaRPr lang="en-GB" sz="16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18nov: </a:t>
            </a:r>
            <a:r>
              <a:rPr lang="en-GB" sz="1400" b="0" dirty="0" err="1">
                <a:solidFill>
                  <a:schemeClr val="tx1"/>
                </a:solidFill>
                <a:ea typeface="Calibri" panose="020F0502020204030204" pitchFamily="34" charset="0"/>
              </a:rPr>
              <a:t>WInnforum</a:t>
            </a:r>
            <a:r>
              <a:rPr lang="en-GB" sz="1400" b="0" dirty="0">
                <a:solidFill>
                  <a:schemeClr val="tx1"/>
                </a:solidFill>
                <a:ea typeface="Calibri" panose="020F0502020204030204" pitchFamily="34" charset="0"/>
              </a:rPr>
              <a:t> met with the OET today to discuss AFC testing.  (WFA also meet with OET)</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ex </a:t>
            </a:r>
            <a:r>
              <a:rPr lang="en-GB" sz="1400" dirty="0" err="1">
                <a:solidFill>
                  <a:schemeClr val="tx1"/>
                </a:solidFill>
                <a:ea typeface="Calibri" panose="020F0502020204030204" pitchFamily="34" charset="0"/>
              </a:rPr>
              <a:t>partes</a:t>
            </a:r>
            <a:r>
              <a:rPr lang="en-GB" sz="1400" dirty="0">
                <a:solidFill>
                  <a:schemeClr val="tx1"/>
                </a:solidFill>
                <a:ea typeface="Calibri" panose="020F0502020204030204" pitchFamily="34" charset="0"/>
              </a:rPr>
              <a:t> will be out soon.  </a:t>
            </a:r>
            <a:r>
              <a:rPr lang="en-GB" sz="1400" dirty="0" err="1">
                <a:solidFill>
                  <a:schemeClr val="tx1"/>
                </a:solidFill>
                <a:ea typeface="Calibri" panose="020F0502020204030204" pitchFamily="34" charset="0"/>
              </a:rPr>
              <a:t>WInnforum</a:t>
            </a:r>
            <a:r>
              <a:rPr lang="en-GB" sz="1400" dirty="0">
                <a:solidFill>
                  <a:schemeClr val="tx1"/>
                </a:solidFill>
                <a:ea typeface="Calibri" panose="020F0502020204030204" pitchFamily="34" charset="0"/>
              </a:rPr>
              <a:t> is about 9 slides.  One point is asking about more than 1 test lab and how they would work. </a:t>
            </a:r>
          </a:p>
          <a:p>
            <a:pPr lvl="3">
              <a:buFont typeface="Arial" panose="020B0604020202020204" pitchFamily="34" charset="0"/>
              <a:buChar char="•"/>
            </a:pPr>
            <a:endParaRPr lang="en-US" sz="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accent1">
                    <a:lumMod val="50000"/>
                  </a:schemeClr>
                </a:solidFill>
                <a:ea typeface="Calibri" panose="020F0502020204030204" pitchFamily="34" charset="0"/>
              </a:rPr>
              <a:t>With that effort is still trying to get the final report done, to get to the FCC.   The details are taking more time.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09dec: </a:t>
            </a:r>
            <a:r>
              <a:rPr lang="en-GB" sz="1600" dirty="0">
                <a:solidFill>
                  <a:schemeClr val="tx1"/>
                </a:solidFill>
                <a:ea typeface="Calibri" panose="020F0502020204030204" pitchFamily="34" charset="0"/>
              </a:rPr>
              <a:t>Tomorrow is a meeting, and what to do with the final report, as consensus was not reach on everything. </a:t>
            </a:r>
          </a:p>
          <a:p>
            <a:pPr marL="866775" lvl="2">
              <a:spcBef>
                <a:spcPts val="0"/>
              </a:spcBef>
              <a:spcAft>
                <a:spcPts val="0"/>
              </a:spcAft>
              <a:buFont typeface="Arial" panose="020B0604020202020204" pitchFamily="34" charset="0"/>
              <a:buChar char="•"/>
            </a:pPr>
            <a:r>
              <a:rPr lang="en-GB" sz="1200" b="1" dirty="0">
                <a:solidFill>
                  <a:schemeClr val="tx1"/>
                </a:solidFill>
                <a:ea typeface="Calibri" panose="020F0502020204030204" pitchFamily="34" charset="0"/>
              </a:rPr>
              <a:t>18nov: WS</a:t>
            </a:r>
            <a:r>
              <a:rPr lang="en-GB" sz="1200" b="0" dirty="0">
                <a:solidFill>
                  <a:schemeClr val="tx1"/>
                </a:solidFill>
                <a:ea typeface="Calibri" panose="020F0502020204030204" pitchFamily="34" charset="0"/>
              </a:rPr>
              <a:t>#1 reviewed final report, made one change and will present to 10Dec MSG full group for approval. </a:t>
            </a:r>
            <a:r>
              <a:rPr lang="en-GB" sz="1200" b="0" dirty="0">
                <a:solidFill>
                  <a:schemeClr val="tx1"/>
                </a:solidFill>
                <a:ea typeface="Calibri" panose="020F0502020204030204" pitchFamily="34" charset="0"/>
                <a:hlinkClick r:id="rId6"/>
              </a:rPr>
              <a:t>https://groups.wirelessinnovation.org/wg/6GHz-MSG-WS1/document/download/16761</a:t>
            </a:r>
            <a:r>
              <a:rPr lang="en-GB" sz="1200" b="0" dirty="0">
                <a:solidFill>
                  <a:schemeClr val="tx1"/>
                </a:solidFill>
                <a:ea typeface="Calibri" panose="020F0502020204030204" pitchFamily="34" charset="0"/>
              </a:rPr>
              <a:t> </a:t>
            </a:r>
            <a:r>
              <a:rPr lang="en-US" sz="1200" dirty="0">
                <a:ea typeface="Calibri" panose="020F0502020204030204" pitchFamily="34" charset="0"/>
              </a:rPr>
              <a:t>				</a:t>
            </a:r>
            <a:r>
              <a:rPr lang="en-GB" sz="1200" b="1" dirty="0">
                <a:solidFill>
                  <a:schemeClr val="tx1"/>
                </a:solidFill>
                <a:ea typeface="Calibri" panose="020F0502020204030204" pitchFamily="34" charset="0"/>
              </a:rPr>
              <a:t>21dec21 is when AFC applications are due. </a:t>
            </a:r>
            <a:endParaRPr lang="en-US" sz="1200" b="1" dirty="0">
              <a:solidFill>
                <a:schemeClr val="tx1"/>
              </a:solidFill>
            </a:endParaRPr>
          </a:p>
          <a:p>
            <a:pPr marL="1323975" lvl="3">
              <a:spcBef>
                <a:spcPts val="0"/>
              </a:spcBef>
              <a:spcAft>
                <a:spcPts val="0"/>
              </a:spcAft>
              <a:buFont typeface="Arial" panose="020B0604020202020204" pitchFamily="34" charset="0"/>
              <a:buChar char="•"/>
            </a:pP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accent1">
                    <a:lumMod val="50000"/>
                  </a:schemeClr>
                </a:solidFill>
                <a:ea typeface="Calibri" panose="020F0502020204030204" pitchFamily="34" charset="0"/>
              </a:rPr>
              <a:t> A </a:t>
            </a:r>
            <a:r>
              <a:rPr lang="en-GB" sz="1800" dirty="0">
                <a:solidFill>
                  <a:schemeClr val="accent1">
                    <a:lumMod val="50000"/>
                  </a:schemeClr>
                </a:solidFill>
                <a:ea typeface="Calibri" panose="020F0502020204030204" pitchFamily="34" charset="0"/>
              </a:rPr>
              <a:t>public notice is expected in January about work needed on improving the ULS data.  </a:t>
            </a: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info in this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a:buClrTx/>
              <a:buFont typeface="Wingdings" panose="05000000000000000000" pitchFamily="2" charset="2"/>
              <a:buChar char="n"/>
            </a:pPr>
            <a:r>
              <a:rPr lang="en-US" sz="1800" dirty="0">
                <a:solidFill>
                  <a:schemeClr val="tx1"/>
                </a:solidFill>
                <a:effectLst/>
                <a:latin typeface="Times New Roman" panose="02020603050405020304" pitchFamily="18" charset="0"/>
                <a:ea typeface="SimSun" panose="02010600030101010101" pitchFamily="2" charset="-122"/>
              </a:rPr>
              <a:t>Chair to add link to vote’s list up front in agenda (and minutes)</a:t>
            </a:r>
          </a:p>
          <a:p>
            <a:pPr marL="685800" lvl="1">
              <a:buClrTx/>
              <a:buFont typeface="Wingdings" panose="05000000000000000000" pitchFamily="2" charset="2"/>
              <a:buChar char="n"/>
            </a:pPr>
            <a:r>
              <a:rPr lang="en-US" sz="1600" dirty="0">
                <a:solidFill>
                  <a:schemeClr val="tx1"/>
                </a:solidFill>
                <a:latin typeface="Times New Roman" panose="02020603050405020304" pitchFamily="18" charset="0"/>
                <a:ea typeface="SimSun" panose="02010600030101010101" pitchFamily="2" charset="-122"/>
              </a:rPr>
              <a:t>Done – though put link to full 802.18 web page that has a link to voter’s list. </a:t>
            </a:r>
            <a:endParaRPr lang="en-US" sz="1600" dirty="0">
              <a:solidFill>
                <a:schemeClr val="tx1"/>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16dec21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_14_ and voters on-line: _14_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06jan </a:t>
            </a:r>
            <a:r>
              <a:rPr lang="en-US" sz="1800" dirty="0">
                <a:highlight>
                  <a:srgbClr val="85DFFF"/>
                </a:highlight>
              </a:rPr>
              <a:t>22 </a:t>
            </a:r>
            <a:r>
              <a:rPr lang="en-US" sz="1800" dirty="0"/>
              <a:t>–</a:t>
            </a:r>
            <a:r>
              <a:rPr lang="en-US" sz="1800" i="1" u="sng" dirty="0"/>
              <a:t>15:00–&lt;15:55</a:t>
            </a:r>
            <a:r>
              <a:rPr lang="en-US" sz="1800" dirty="0"/>
              <a:t> et   	</a:t>
            </a:r>
            <a:r>
              <a:rPr lang="en-US" sz="2000" dirty="0">
                <a:highlight>
                  <a:srgbClr val="FFFF00"/>
                </a:highlight>
              </a:rPr>
              <a:t>no calls:  23 and 30dec</a:t>
            </a:r>
            <a:endParaRPr lang="en-US" sz="1800" dirty="0">
              <a:highlight>
                <a:srgbClr val="FFFF00"/>
              </a:highlight>
            </a:endParaRPr>
          </a:p>
          <a:p>
            <a:pPr>
              <a:buFont typeface="Arial" panose="020B0604020202020204" pitchFamily="34" charset="0"/>
              <a:buChar char="•"/>
            </a:pP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r>
              <a:rPr lang="en-US" sz="1800" dirty="0">
                <a:solidFill>
                  <a:srgbClr val="FF0000"/>
                </a:solidFill>
                <a:effectLst/>
                <a:highlight>
                  <a:srgbClr val="00FF00"/>
                </a:highlight>
                <a:latin typeface="Times New Roman" panose="02020603050405020304" pitchFamily="18" charset="0"/>
                <a:ea typeface="SimSun" panose="02010600030101010101" pitchFamily="2" charset="-122"/>
                <a:sym typeface="Wingdings" panose="05000000000000000000" pitchFamily="2" charset="2"/>
              </a:rPr>
              <a:t></a:t>
            </a:r>
            <a:r>
              <a:rPr lang="en-US" sz="1800" dirty="0">
                <a:solidFill>
                  <a:srgbClr val="FF0000"/>
                </a:solidFill>
                <a:effectLst/>
                <a:highlight>
                  <a:srgbClr val="00FF00"/>
                </a:highlight>
                <a:latin typeface="Times New Roman" panose="02020603050405020304" pitchFamily="18" charset="0"/>
                <a:ea typeface="SimSun" panose="02010600030101010101" pitchFamily="2" charset="-122"/>
              </a:rPr>
              <a:t> Happy Holidays all</a:t>
            </a:r>
            <a:r>
              <a:rPr lang="en-US" sz="1800" dirty="0">
                <a:solidFill>
                  <a:srgbClr val="FF0000"/>
                </a:solidFill>
                <a:effectLst/>
                <a:latin typeface="Times New Roman" panose="02020603050405020304" pitchFamily="18" charset="0"/>
                <a:ea typeface="SimSun" panose="02010600030101010101" pitchFamily="2" charset="-122"/>
              </a:rPr>
              <a:t> </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15:36et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dirty="0">
                <a:hlinkClick r:id="rId5"/>
              </a:rPr>
              <a:t>https://www.ieee802.org/18/</a:t>
            </a:r>
            <a:r>
              <a:rPr lang="en-US" sz="200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16dec21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761994638"/>
              </p:ext>
            </p:extLst>
          </p:nvPr>
        </p:nvGraphicFramePr>
        <p:xfrm>
          <a:off x="7924800" y="4826411"/>
          <a:ext cx="2390775" cy="498475"/>
        </p:xfrm>
        <a:graphic>
          <a:graphicData uri="http://schemas.openxmlformats.org/presentationml/2006/ole">
            <mc:AlternateContent xmlns:mc="http://schemas.openxmlformats.org/markup-compatibility/2006">
              <mc:Choice xmlns:v="urn:schemas-microsoft-com:vml" Requires="v">
                <p:oleObj spid="_x0000_s3312"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7924800" y="4826411"/>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13"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16dec21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16dec21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16dec21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16dec21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bg1">
                    <a:lumMod val="65000"/>
                  </a:schemeClr>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https://mentor.ieee.org/802.18/dcn/21/18-21-0145-00-0000-minutes-09dec21-rrtag-teleconference.docx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10-Dec-2021 13:42:53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6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r>
              <a:rPr lang="en-US" sz="1600" b="1" dirty="0">
                <a:solidFill>
                  <a:srgbClr val="4472C4"/>
                </a:solidFill>
                <a:effectLst/>
                <a:ea typeface="Calibri" panose="020F0502020204030204" pitchFamily="34" charset="0"/>
              </a:rPr>
              <a:t>FEES &amp; DEADLINES</a:t>
            </a:r>
            <a:endParaRPr lang="en-US" sz="1600" dirty="0">
              <a:effectLst/>
              <a:ea typeface="Calibri" panose="020F0502020204030204" pitchFamily="34" charset="0"/>
            </a:endParaRPr>
          </a:p>
          <a:p>
            <a:pPr marL="628650" lvl="1">
              <a:spcBef>
                <a:spcPts val="0"/>
              </a:spcBef>
              <a:spcAft>
                <a:spcPts val="0"/>
              </a:spcAft>
              <a:buFont typeface="Arial" panose="020B0604020202020204" pitchFamily="34" charset="0"/>
              <a:buChar char="•"/>
            </a:pPr>
            <a:r>
              <a:rPr lang="en-US" sz="1600" b="1" dirty="0">
                <a:solidFill>
                  <a:srgbClr val="000000"/>
                </a:solidFill>
                <a:effectLst/>
                <a:ea typeface="Calibri" panose="020F0502020204030204" pitchFamily="34" charset="0"/>
              </a:rPr>
              <a:t>Early Registration:  </a:t>
            </a:r>
            <a:r>
              <a:rPr lang="en-US" sz="1600" b="1" dirty="0">
                <a:solidFill>
                  <a:srgbClr val="000000"/>
                </a:solidFill>
                <a:effectLst/>
                <a:highlight>
                  <a:srgbClr val="D5F4FF"/>
                </a:highlight>
                <a:ea typeface="Calibri" panose="020F0502020204030204" pitchFamily="34" charset="0"/>
              </a:rPr>
              <a:t>Until 23:59 PM Eastern Time Thursday December 30, 2021 </a:t>
            </a:r>
            <a:r>
              <a:rPr lang="en-US" sz="1600" b="1" dirty="0">
                <a:solidFill>
                  <a:srgbClr val="000000"/>
                </a:solidFill>
                <a:effectLst/>
                <a:ea typeface="Calibri" panose="020F0502020204030204" pitchFamily="34" charset="0"/>
              </a:rPr>
              <a:t>		</a:t>
            </a:r>
            <a:r>
              <a:rPr lang="en-US" sz="1600" dirty="0">
                <a:solidFill>
                  <a:srgbClr val="000000"/>
                </a:solidFill>
                <a:effectLst/>
                <a:ea typeface="Calibri" panose="020F0502020204030204" pitchFamily="34" charset="0"/>
              </a:rPr>
              <a:t>$US 50.00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Standard Registration: After Early, </a:t>
            </a:r>
            <a:r>
              <a:rPr lang="en-US" sz="1600" b="1" dirty="0">
                <a:solidFill>
                  <a:srgbClr val="000000"/>
                </a:solidFill>
                <a:effectLst/>
                <a:ea typeface="Calibri" panose="020F0502020204030204" pitchFamily="34" charset="0"/>
              </a:rPr>
              <a:t>Until 23:59 PM Eastern Time Friday January 14, 2022	 </a:t>
            </a:r>
            <a:r>
              <a:rPr lang="en-US" sz="1600" dirty="0">
                <a:solidFill>
                  <a:srgbClr val="000000"/>
                </a:solidFill>
                <a:effectLst/>
                <a:ea typeface="Calibri" panose="020F0502020204030204" pitchFamily="34" charset="0"/>
              </a:rPr>
              <a:t>$US 75.00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a:t>
            </a:r>
            <a:r>
              <a:rPr lang="en-US" sz="1600" dirty="0">
                <a:solidFill>
                  <a:srgbClr val="000000"/>
                </a:solidFill>
                <a:effectLst/>
                <a:ea typeface="Calibri" panose="020F0502020204030204" pitchFamily="34" charset="0"/>
              </a:rPr>
              <a:t>$US 125.00 for all attendees </a:t>
            </a:r>
            <a:endParaRPr lang="en-US" sz="1600" dirty="0">
              <a:effectLst/>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600" b="1" dirty="0">
                <a:solidFill>
                  <a:srgbClr val="4472C4"/>
                </a:solidFill>
              </a:rPr>
              <a:t>MTG Events - REGISTRATION WEBSITE:    </a:t>
            </a:r>
            <a:r>
              <a:rPr lang="en-US" sz="1600" b="1" u="sng" dirty="0">
                <a:solidFill>
                  <a:srgbClr val="4472C4"/>
                </a:solidFill>
                <a:effectLst/>
                <a:ea typeface="Calibri" panose="020F0502020204030204" pitchFamily="34" charset="0"/>
                <a:cs typeface="Tahoma" panose="020B0604030504040204" pitchFamily="34" charset="0"/>
                <a:hlinkClick r:id="rId3"/>
              </a:rPr>
              <a:t>Link to website.</a:t>
            </a:r>
            <a:r>
              <a:rPr lang="en-US" sz="1600" b="1" dirty="0">
                <a:solidFill>
                  <a:srgbClr val="4472C4"/>
                </a:solidFill>
                <a:effectLst/>
                <a:ea typeface="Calibri" panose="020F0502020204030204" pitchFamily="34" charset="0"/>
              </a:rPr>
              <a:t>    </a:t>
            </a:r>
            <a:r>
              <a:rPr lang="en-US" sz="16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6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a typeface="Calibri" panose="020F0502020204030204" pitchFamily="34" charset="0"/>
              </a:rPr>
              <a:t>.18 will be our normal weekly times and call-in, Thursday’s 20</a:t>
            </a:r>
            <a:r>
              <a:rPr lang="en-US" sz="1600" baseline="30000" dirty="0">
                <a:ea typeface="Calibri" panose="020F0502020204030204" pitchFamily="34" charset="0"/>
              </a:rPr>
              <a:t>th</a:t>
            </a:r>
            <a:r>
              <a:rPr lang="en-US" sz="1600" dirty="0">
                <a:ea typeface="Calibri" panose="020F0502020204030204" pitchFamily="34" charset="0"/>
              </a:rPr>
              <a:t> and 27</a:t>
            </a:r>
            <a:r>
              <a:rPr lang="en-US" sz="1600" baseline="30000" dirty="0">
                <a:ea typeface="Calibri" panose="020F0502020204030204" pitchFamily="34" charset="0"/>
              </a:rPr>
              <a:t>th</a:t>
            </a:r>
            <a:r>
              <a:rPr lang="en-US" sz="1600" dirty="0">
                <a:ea typeface="Calibri" panose="020F0502020204030204" pitchFamily="34" charset="0"/>
              </a:rPr>
              <a:t> Jan22, </a:t>
            </a:r>
          </a:p>
          <a:p>
            <a:pPr marL="1085850" lvl="2">
              <a:spcBef>
                <a:spcPts val="0"/>
              </a:spcBef>
              <a:buFont typeface="Arial" panose="020B0604020202020204" pitchFamily="34" charset="0"/>
              <a:buChar char="•"/>
            </a:pPr>
            <a:r>
              <a:rPr lang="en-US" sz="1600" b="1" dirty="0">
                <a:ea typeface="Calibri" panose="020F0502020204030204" pitchFamily="34" charset="0"/>
              </a:rPr>
              <a:t>and the .18 chair declares this an accredited interim and will have voting participation credit. </a:t>
            </a:r>
            <a:endParaRPr lang="en-US" sz="1600" b="1" dirty="0">
              <a:effectLst/>
              <a:ea typeface="Calibri" panose="020F0502020204030204" pitchFamily="34" charset="0"/>
            </a:endParaRPr>
          </a:p>
          <a:p>
            <a:pPr lvl="3">
              <a:spcBef>
                <a:spcPts val="0"/>
              </a:spcBef>
              <a:spcAft>
                <a:spcPts val="0"/>
              </a:spcAft>
              <a:buFont typeface="Wingdings" panose="05000000000000000000" pitchFamily="2" charset="2"/>
              <a:buChar char="v"/>
            </a:pPr>
            <a:endParaRPr lang="en-US" altLang="en-US" sz="600" b="0" dirty="0">
              <a:solidFill>
                <a:schemeClr val="tx1"/>
              </a:solidFill>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will stay electronic and they also approved:  </a:t>
            </a:r>
          </a:p>
          <a:p>
            <a:pPr marL="1028700" lvl="2">
              <a:spcBef>
                <a:spcPts val="0"/>
              </a:spcBef>
              <a:spcAft>
                <a:spcPts val="0"/>
              </a:spcAft>
              <a:buFont typeface="Arial" panose="020B0604020202020204" pitchFamily="34" charset="0"/>
              <a:buChar char="•"/>
            </a:pPr>
            <a:r>
              <a:rPr lang="en-US" b="1" dirty="0">
                <a:solidFill>
                  <a:srgbClr val="000000"/>
                </a:solidFill>
                <a:effectLst/>
                <a:ea typeface="Calibri" panose="020F0502020204030204" pitchFamily="34" charset="0"/>
              </a:rPr>
              <a:t>Early:  Before 12:00 PM UTC, Friday, January 21, 2022 		   </a:t>
            </a:r>
            <a:r>
              <a:rPr lang="en-US" dirty="0">
                <a:effectLst/>
                <a:ea typeface="Calibri" panose="020F0502020204030204" pitchFamily="34" charset="0"/>
              </a:rPr>
              <a:t>$US 75.00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Calibri" panose="020F0502020204030204" pitchFamily="34"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Standard:  Before </a:t>
            </a:r>
            <a:r>
              <a:rPr lang="en-US" b="1" dirty="0">
                <a:solidFill>
                  <a:srgbClr val="000000"/>
                </a:solidFill>
                <a:effectLst/>
                <a:ea typeface="Calibri" panose="020F0502020204030204" pitchFamily="34" charset="0"/>
              </a:rPr>
              <a:t>12:00 PM UTC, Friday, February 25, 2022 	   </a:t>
            </a:r>
            <a:r>
              <a:rPr lang="en-US" dirty="0">
                <a:effectLst/>
                <a:ea typeface="Calibri" panose="020F0502020204030204" pitchFamily="34" charset="0"/>
              </a:rPr>
              <a:t>$US 100.00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Times New Roman" panose="02020603050405020304" pitchFamily="18"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Late/On-site:  After </a:t>
            </a:r>
            <a:r>
              <a:rPr lang="en-US" b="1" dirty="0">
                <a:solidFill>
                  <a:srgbClr val="000000"/>
                </a:solidFill>
                <a:effectLst/>
                <a:ea typeface="Calibri" panose="020F0502020204030204" pitchFamily="34" charset="0"/>
              </a:rPr>
              <a:t>12:00 PM UTC, Friday, February 25, 2022   </a:t>
            </a:r>
            <a:r>
              <a:rPr lang="en-US" dirty="0">
                <a:solidFill>
                  <a:srgbClr val="000000"/>
                </a:solidFill>
              </a:rPr>
              <a:t>$US 150.00 for all attendees </a:t>
            </a:r>
          </a:p>
          <a:p>
            <a:pPr marL="685800" lvl="1">
              <a:spcBef>
                <a:spcPts val="0"/>
              </a:spcBef>
              <a:spcAft>
                <a:spcPts val="0"/>
              </a:spcAft>
              <a:buFont typeface="Arial" panose="020B0604020202020204" pitchFamily="34" charset="0"/>
              <a:buChar char="•"/>
            </a:pPr>
            <a:r>
              <a:rPr lang="en-US" sz="1800" b="1" i="1" u="sng" dirty="0"/>
              <a:t>Expect </a:t>
            </a:r>
            <a:r>
              <a:rPr lang="en-US" sz="1800" b="1" dirty="0"/>
              <a:t>Plenary dates to be 4-18 March </a:t>
            </a:r>
            <a:r>
              <a:rPr lang="en-US" sz="1600" b="1" dirty="0"/>
              <a:t>(</a:t>
            </a:r>
            <a:r>
              <a:rPr lang="en-US" sz="1600" dirty="0"/>
              <a:t>Avoids conflict with IEEE-SA Meetings March 22-24.)</a:t>
            </a:r>
          </a:p>
          <a:p>
            <a:pPr marL="685800" lvl="1">
              <a:spcBef>
                <a:spcPts val="0"/>
              </a:spcBef>
              <a:spcAft>
                <a:spcPts val="0"/>
              </a:spcAft>
              <a:buFont typeface="Arial" panose="020B0604020202020204" pitchFamily="34" charset="0"/>
              <a:buChar char="•"/>
            </a:pPr>
            <a:r>
              <a:rPr lang="en-US" sz="1800" b="1" dirty="0"/>
              <a:t>Deadbeat day = June 18, 2022</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.18 will be our normal weekly times and call-in, expect Thursday’s 10</a:t>
            </a:r>
            <a:r>
              <a:rPr lang="en-US" sz="1800" baseline="30000" dirty="0">
                <a:ea typeface="Calibri" panose="020F0502020204030204" pitchFamily="34" charset="0"/>
              </a:rPr>
              <a:t>th</a:t>
            </a:r>
            <a:r>
              <a:rPr lang="en-US" sz="1800" dirty="0">
                <a:ea typeface="Calibri" panose="020F0502020204030204" pitchFamily="34" charset="0"/>
              </a:rPr>
              <a:t> and 17</a:t>
            </a:r>
            <a:r>
              <a:rPr lang="en-US" sz="1800" baseline="30000" dirty="0">
                <a:ea typeface="Calibri" panose="020F0502020204030204" pitchFamily="34" charset="0"/>
              </a:rPr>
              <a:t>th</a:t>
            </a:r>
            <a:r>
              <a:rPr lang="en-US" sz="1800" dirty="0">
                <a:ea typeface="Calibri" panose="020F0502020204030204" pitchFamily="34" charset="0"/>
              </a:rPr>
              <a:t> march2022. </a:t>
            </a:r>
          </a:p>
          <a:p>
            <a:pPr marL="685800" lvl="1">
              <a:spcBef>
                <a:spcPts val="0"/>
              </a:spcBef>
              <a:spcAft>
                <a:spcPts val="0"/>
              </a:spcAft>
              <a:buFont typeface="Arial" panose="020B0604020202020204" pitchFamily="34" charset="0"/>
              <a:buChar char="•"/>
            </a:pPr>
            <a:endParaRPr lang="en-US" sz="1800" b="1" dirty="0"/>
          </a:p>
          <a:p>
            <a:pPr marL="285750">
              <a:spcBef>
                <a:spcPts val="0"/>
              </a:spcBef>
              <a:spcAft>
                <a:spcPts val="0"/>
              </a:spcAft>
              <a:buFont typeface="Arial" panose="020B0604020202020204" pitchFamily="34" charset="0"/>
              <a:buChar char="•"/>
            </a:pPr>
            <a:r>
              <a:rPr lang="en-US" sz="1800" dirty="0"/>
              <a:t>The next 802 technical plenaries are </a:t>
            </a:r>
            <a:r>
              <a:rPr lang="en-US" sz="1800" dirty="0" err="1"/>
              <a:t>thursdays</a:t>
            </a:r>
            <a:r>
              <a:rPr lang="en-US" sz="1800" dirty="0"/>
              <a:t>, 13jan22 and 03mar21 @ 09:00et.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63529</TotalTime>
  <Words>7747</Words>
  <Application>Microsoft Office PowerPoint</Application>
  <PresentationFormat>Widescreen</PresentationFormat>
  <Paragraphs>765</Paragraphs>
  <Slides>28</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41" baseType="lpstr">
      <vt:lpstr>Arial</vt:lpstr>
      <vt:lpstr>Calibri</vt:lpstr>
      <vt:lpstr>Consolas</vt:lpstr>
      <vt:lpstr>Helvetica</vt:lpstr>
      <vt:lpstr>Mina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4009</cp:revision>
  <cp:lastPrinted>1601-01-01T00:00:00Z</cp:lastPrinted>
  <dcterms:created xsi:type="dcterms:W3CDTF">2016-03-03T14:54:45Z</dcterms:created>
  <dcterms:modified xsi:type="dcterms:W3CDTF">2021-12-17T13:57:59Z</dcterms:modified>
</cp:coreProperties>
</file>