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776" r:id="rId8"/>
    <p:sldId id="596" r:id="rId9"/>
    <p:sldId id="690" r:id="rId10"/>
    <p:sldId id="798" r:id="rId11"/>
    <p:sldId id="823" r:id="rId12"/>
    <p:sldId id="818" r:id="rId13"/>
    <p:sldId id="608" r:id="rId14"/>
    <p:sldId id="796" r:id="rId15"/>
    <p:sldId id="826" r:id="rId16"/>
    <p:sldId id="827" r:id="rId17"/>
    <p:sldId id="650" r:id="rId18"/>
    <p:sldId id="498" r:id="rId19"/>
    <p:sldId id="402" r:id="rId20"/>
    <p:sldId id="403" r:id="rId21"/>
    <p:sldId id="797" r:id="rId22"/>
    <p:sldId id="829" r:id="rId23"/>
    <p:sldId id="778" r:id="rId24"/>
    <p:sldId id="828" r:id="rId25"/>
    <p:sldId id="795" r:id="rId26"/>
    <p:sldId id="728" r:id="rId27"/>
    <p:sldId id="656" r:id="rId28"/>
    <p:sldId id="655"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109" d="100"/>
          <a:sy n="109" d="100"/>
        </p:scale>
        <p:origin x="595" y="8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10-Dec-21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368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09dec21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09dec21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09dec21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docbox.etsi.org/BRAN/BRAN/05-CONTRIBUTIONS/2021/BRAN(21)112001r1_Draft_agenda_for_ETSI_TC_BRAN_meeting__112.xls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docdb.cept.org/download/3501" TargetMode="External"/><Relationship Id="rId4" Type="http://schemas.openxmlformats.org/officeDocument/2006/relationships/hyperlink" Target="https://docdb.cept.org/document/22112" TargetMode="External"/><Relationship Id="rId9" Type="http://schemas.openxmlformats.org/officeDocument/2006/relationships/hyperlink" Target="https://docdb.cept.org/implementation/1673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__data/assets/pdf_file/0032/228929/terahertz-spectrum-paper.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download/1676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2-00-0000-minutes-02dec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09dec21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09 December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53"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a:t>
            </a:r>
            <a:r>
              <a:rPr lang="en-US" sz="1800">
                <a:solidFill>
                  <a:schemeClr val="tx1"/>
                </a:solidFill>
                <a:sym typeface="Wingdings" panose="05000000000000000000" pitchFamily="2" charset="2"/>
              </a:rPr>
              <a:t>; </a:t>
            </a:r>
            <a:r>
              <a:rPr lang="en-US" sz="1800" b="1">
                <a:effectLst/>
                <a:latin typeface="Times New Roman" panose="02020603050405020304" pitchFamily="18" charset="0"/>
                <a:ea typeface="SimSun" panose="02010600030101010101" pitchFamily="2" charset="-122"/>
              </a:rPr>
              <a:t>(#113, 04-14feb22)</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rPr>
              <a:t>Update on EN 303 722 (60 GHz) goes to ENAP starting tomorrow, the 10</a:t>
            </a:r>
            <a:r>
              <a:rPr lang="en-US" sz="1600" baseline="30000" dirty="0">
                <a:solidFill>
                  <a:schemeClr val="tx1"/>
                </a:solidFill>
              </a:rPr>
              <a:t>th</a:t>
            </a:r>
            <a:r>
              <a:rPr lang="en-US" sz="1600" dirty="0">
                <a:solidFill>
                  <a:schemeClr val="tx1"/>
                </a:solidFill>
              </a:rPr>
              <a:t> of dec. </a:t>
            </a:r>
          </a:p>
          <a:p>
            <a:pPr lvl="1">
              <a:spcBef>
                <a:spcPts val="0"/>
              </a:spcBef>
              <a:buFont typeface="Arial" panose="020B0604020202020204" pitchFamily="34" charset="0"/>
              <a:buChar char="•"/>
            </a:pPr>
            <a:r>
              <a:rPr lang="en-US" sz="1600" dirty="0">
                <a:solidFill>
                  <a:schemeClr val="tx1"/>
                </a:solidFill>
              </a:rPr>
              <a:t>Around 30 docs to discuss next week. </a:t>
            </a:r>
          </a:p>
          <a:p>
            <a:pPr lvl="1">
              <a:spcBef>
                <a:spcPts val="0"/>
              </a:spcBef>
              <a:buFont typeface="Arial" panose="020B0604020202020204" pitchFamily="34" charset="0"/>
              <a:buChar char="•"/>
            </a:pPr>
            <a:r>
              <a:rPr lang="en-US" sz="1600" dirty="0">
                <a:solidFill>
                  <a:schemeClr val="tx1"/>
                </a:solidFill>
              </a:rPr>
              <a:t>BRAN(21)112019, provided by 3 countries authorities, many mixed points are being brought up. e.g. NB FH, Client to Client, in-band blocking, UAR, and etc.   </a:t>
            </a:r>
          </a:p>
          <a:p>
            <a:pPr lvl="1">
              <a:spcBef>
                <a:spcPts val="0"/>
              </a:spcBef>
              <a:buFont typeface="Arial" panose="020B0604020202020204" pitchFamily="34" charset="0"/>
              <a:buChar char="•"/>
            </a:pPr>
            <a:r>
              <a:rPr lang="sv-SE" sz="1600" dirty="0">
                <a:solidFill>
                  <a:schemeClr val="tx1"/>
                </a:solidFill>
              </a:rPr>
              <a:t>BRAN#112 draft agenda 112001r1, to see more.  </a:t>
            </a:r>
            <a:r>
              <a:rPr lang="en-US" sz="1600" dirty="0">
                <a:solidFill>
                  <a:schemeClr val="tx1"/>
                </a:solidFill>
              </a:rPr>
              <a:t> </a:t>
            </a:r>
            <a:r>
              <a:rPr lang="en-US" sz="1600" dirty="0">
                <a:solidFill>
                  <a:schemeClr val="tx1"/>
                </a:solidFill>
                <a:hlinkClick r:id="rId7"/>
              </a:rPr>
              <a:t>https://docbox.etsi.org/BRAN/BRAN/05-CONTRIBUTIONS/2021/BRAN(21)112001r1_Draft_agenda_for_ETSI_TC_BRAN_meeting__112.xlsx</a:t>
            </a:r>
            <a:r>
              <a:rPr lang="en-US" sz="1600" dirty="0">
                <a:solidFill>
                  <a:schemeClr val="tx1"/>
                </a:solidFill>
              </a:rPr>
              <a:t> </a:t>
            </a:r>
          </a:p>
          <a:p>
            <a:pPr lvl="1">
              <a:spcBef>
                <a:spcPts val="0"/>
              </a:spcBef>
              <a:buFont typeface="Arial" panose="020B0604020202020204" pitchFamily="34" charset="0"/>
              <a:buChar char="•"/>
            </a:pPr>
            <a:endParaRPr lang="en-US" sz="1400" b="1" dirty="0">
              <a:solidFill>
                <a:schemeClr val="tx1"/>
              </a:solidFill>
            </a:endParaRPr>
          </a:p>
          <a:p>
            <a:pPr lvl="1">
              <a:spcBef>
                <a:spcPts val="0"/>
              </a:spcBef>
              <a:buFont typeface="Arial" panose="020B0604020202020204" pitchFamily="34" charset="0"/>
              <a:buChar char="•"/>
            </a:pPr>
            <a:endParaRPr lang="en-US" sz="1400" b="1" dirty="0">
              <a:solidFill>
                <a:schemeClr val="tx1"/>
              </a:solidFill>
            </a:endParaRPr>
          </a:p>
          <a:p>
            <a:pPr lvl="1">
              <a:spcBef>
                <a:spcPts val="0"/>
              </a:spcBef>
              <a:buFont typeface="Arial" panose="020B0604020202020204" pitchFamily="34" charset="0"/>
              <a:buChar char="•"/>
            </a:pPr>
            <a:r>
              <a:rPr lang="en-US" sz="1400" b="1" dirty="0">
                <a:solidFill>
                  <a:schemeClr val="tx1"/>
                </a:solidFill>
              </a:rPr>
              <a:t>02dec:</a:t>
            </a:r>
            <a:r>
              <a:rPr lang="en-US" sz="1400" dirty="0">
                <a:solidFill>
                  <a:schemeClr val="tx1"/>
                </a:solidFill>
              </a:rPr>
              <a:t> Calls this week on 6 GHz and 5 GHz, then tomorrow another call on 6GHz.</a:t>
            </a:r>
          </a:p>
          <a:p>
            <a:pPr lvl="2">
              <a:spcBef>
                <a:spcPts val="0"/>
              </a:spcBef>
              <a:buFont typeface="Arial" panose="020B0604020202020204" pitchFamily="34" charset="0"/>
              <a:buChar char="•"/>
            </a:pPr>
            <a:r>
              <a:rPr lang="en-US" sz="1400" dirty="0">
                <a:solidFill>
                  <a:schemeClr val="tx1"/>
                </a:solidFill>
              </a:rPr>
              <a:t>The call on meshing this week was very short. </a:t>
            </a:r>
          </a:p>
          <a:p>
            <a:pPr lvl="2">
              <a:spcBef>
                <a:spcPts val="0"/>
              </a:spcBef>
              <a:buFont typeface="Arial" panose="020B0604020202020204" pitchFamily="34" charset="0"/>
              <a:buChar char="•"/>
            </a:pPr>
            <a:r>
              <a:rPr lang="en-US" sz="1400" dirty="0">
                <a:solidFill>
                  <a:schemeClr val="tx1"/>
                </a:solidFill>
              </a:rPr>
              <a:t>5 GHz have gotten through about 2/3s of the draft and doing some editorial updates</a:t>
            </a:r>
          </a:p>
          <a:p>
            <a:pPr lvl="2">
              <a:spcBef>
                <a:spcPts val="0"/>
              </a:spcBef>
              <a:buFont typeface="Arial" panose="020B0604020202020204" pitchFamily="34" charset="0"/>
              <a:buChar char="•"/>
            </a:pPr>
            <a:r>
              <a:rPr lang="en-US" sz="1400" dirty="0">
                <a:solidFill>
                  <a:schemeClr val="tx1"/>
                </a:solidFill>
              </a:rPr>
              <a:t>6 GHz NB FH still being worked and how to get in the standard.   Discussions on blocking ongoing.   And, Client to Client comms is close to being accepted in ISM, but not DFS bands that still needs more work.  </a:t>
            </a:r>
          </a:p>
          <a:p>
            <a:pPr lvl="3">
              <a:spcBef>
                <a:spcPts val="0"/>
              </a:spcBef>
              <a:buFont typeface="Arial" panose="020B0604020202020204" pitchFamily="34" charset="0"/>
              <a:buChar char="•"/>
            </a:pPr>
            <a:r>
              <a:rPr lang="en-US" sz="1400" dirty="0">
                <a:solidFill>
                  <a:schemeClr val="tx1"/>
                </a:solidFill>
              </a:rPr>
              <a:t>Having to work out how to prove  they are  indoors.   keep in mind  in the EU there is LPI and VLP so as long as you can hear the indoor AP, then your confedered indoor. </a:t>
            </a:r>
          </a:p>
          <a:p>
            <a:pPr lvl="3">
              <a:spcBef>
                <a:spcPts val="0"/>
              </a:spcBef>
              <a:buFont typeface="Arial" panose="020B0604020202020204" pitchFamily="34" charset="0"/>
              <a:buChar char="•"/>
            </a:pPr>
            <a:r>
              <a:rPr lang="en-US" sz="1400" dirty="0">
                <a:solidFill>
                  <a:schemeClr val="tx1"/>
                </a:solidFill>
              </a:rPr>
              <a:t>802.11ax E.2.7 explains use of Transmit Power Envelope.</a:t>
            </a:r>
          </a:p>
          <a:p>
            <a:pPr lvl="2">
              <a:spcBef>
                <a:spcPts val="0"/>
              </a:spcBef>
              <a:buFont typeface="Arial" panose="020B0604020202020204" pitchFamily="34" charset="0"/>
              <a:buChar char="•"/>
            </a:pPr>
            <a:r>
              <a:rPr lang="en-US" sz="1400" dirty="0">
                <a:solidFill>
                  <a:schemeClr val="tx1"/>
                </a:solidFill>
              </a:rPr>
              <a:t>At the recent WP 5A ITU-R meeting, the BRAN chair shared the liaison from BRAN to ITU-R related to the M.1450 recommendation.</a:t>
            </a:r>
          </a:p>
          <a:p>
            <a:pPr lvl="2">
              <a:spcBef>
                <a:spcPts val="0"/>
              </a:spcBef>
              <a:buFont typeface="Arial" panose="020B0604020202020204" pitchFamily="34" charset="0"/>
              <a:buChar char="•"/>
            </a:pPr>
            <a:r>
              <a:rPr lang="en-US" sz="1400" dirty="0">
                <a:solidFill>
                  <a:schemeClr val="tx1"/>
                </a:solidFill>
              </a:rPr>
              <a:t>Will have 47 total BRAN meetings in 2021</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 				or just in general</a:t>
            </a:r>
            <a:endParaRPr lang="en-US" sz="1800" dirty="0">
              <a:solidFill>
                <a:schemeClr val="tx1"/>
              </a:solidFill>
            </a:endParaRPr>
          </a:p>
          <a:p>
            <a:pPr marL="685800" lvl="1">
              <a:spcBef>
                <a:spcPts val="0"/>
              </a:spcBef>
              <a:buFont typeface="Arial" panose="020B0604020202020204" pitchFamily="34" charset="0"/>
              <a:buChar char="•"/>
            </a:pPr>
            <a:r>
              <a:rPr lang="en-US" dirty="0">
                <a:solidFill>
                  <a:schemeClr val="tx1"/>
                </a:solidFill>
              </a:rPr>
              <a:t> </a:t>
            </a:r>
          </a:p>
          <a:p>
            <a:pPr marL="685800" lvl="1">
              <a:spcBef>
                <a:spcPts val="0"/>
              </a:spcBef>
              <a:buFont typeface="Arial" panose="020B0604020202020204" pitchFamily="34" charset="0"/>
              <a:buChar char="•"/>
            </a:pPr>
            <a:r>
              <a:rPr lang="en-US" sz="1600" b="1" dirty="0">
                <a:solidFill>
                  <a:schemeClr val="tx1"/>
                </a:solidFill>
              </a:rPr>
              <a:t>02dec: </a:t>
            </a:r>
            <a:r>
              <a:rPr lang="en-US" sz="1600" dirty="0">
                <a:solidFill>
                  <a:schemeClr val="tx1"/>
                </a:solidFill>
              </a:rPr>
              <a:t>France has opened the lower ½ of the 6 GHz band.  This was quicker than some had thought. </a:t>
            </a:r>
          </a:p>
          <a:p>
            <a:pPr marL="685800" lvl="1">
              <a:spcBef>
                <a:spcPts val="0"/>
              </a:spcBef>
              <a:buFont typeface="Arial" panose="020B0604020202020204" pitchFamily="34" charset="0"/>
              <a:buChar char="•"/>
            </a:pPr>
            <a:r>
              <a:rPr lang="en-US" sz="1600" b="1" i="0" dirty="0">
                <a:solidFill>
                  <a:srgbClr val="222222"/>
                </a:solidFill>
                <a:effectLst/>
              </a:rPr>
              <a:t>18nov: </a:t>
            </a:r>
            <a:r>
              <a:rPr lang="en-US" sz="1600" b="0" i="0" dirty="0">
                <a:solidFill>
                  <a:srgbClr val="222222"/>
                </a:solidFill>
                <a:effectLst/>
              </a:rPr>
              <a:t>the ECC Report 327 has been published covering the UWB band above 6GHz with the following point:</a:t>
            </a:r>
          </a:p>
          <a:p>
            <a:pPr marL="1543050" lvl="3">
              <a:spcBef>
                <a:spcPts val="0"/>
              </a:spcBef>
              <a:buFont typeface="Arial" panose="020B0604020202020204" pitchFamily="34" charset="0"/>
              <a:buChar char="•"/>
            </a:pPr>
            <a:r>
              <a:rPr lang="en-US" sz="1400" b="0" i="0" dirty="0">
                <a:solidFill>
                  <a:srgbClr val="222222"/>
                </a:solidFill>
                <a:effectLst/>
              </a:rPr>
              <a:t>- Fixed outdoor used</a:t>
            </a:r>
          </a:p>
          <a:p>
            <a:pPr marL="1543050" lvl="3">
              <a:spcBef>
                <a:spcPts val="0"/>
              </a:spcBef>
              <a:buFont typeface="Arial" panose="020B0604020202020204" pitchFamily="34" charset="0"/>
              <a:buChar char="•"/>
            </a:pPr>
            <a:r>
              <a:rPr lang="en-US" sz="1400" b="0" i="0" dirty="0">
                <a:solidFill>
                  <a:srgbClr val="222222"/>
                </a:solidFill>
                <a:effectLst/>
              </a:rPr>
              <a:t>- simplified vehicular use cases </a:t>
            </a:r>
          </a:p>
          <a:p>
            <a:pPr marL="1543050" lvl="3">
              <a:spcBef>
                <a:spcPts val="0"/>
              </a:spcBef>
              <a:buFont typeface="Arial" panose="020B0604020202020204" pitchFamily="34" charset="0"/>
              <a:buChar char="•"/>
            </a:pPr>
            <a:r>
              <a:rPr lang="en-US" sz="1400" b="0" i="0" dirty="0">
                <a:solidFill>
                  <a:srgbClr val="222222"/>
                </a:solidFill>
                <a:effectLst/>
              </a:rPr>
              <a:t>- higher power pf -31.3dBm/MHz indoor.</a:t>
            </a:r>
          </a:p>
          <a:p>
            <a:pPr marL="1085850" lvl="2">
              <a:spcBef>
                <a:spcPts val="0"/>
              </a:spcBef>
              <a:buFont typeface="Arial" panose="020B0604020202020204" pitchFamily="34" charset="0"/>
              <a:buChar char="•"/>
            </a:pPr>
            <a:r>
              <a:rPr lang="en-US" sz="1400" b="0" i="0" dirty="0">
                <a:solidFill>
                  <a:srgbClr val="222222"/>
                </a:solidFill>
                <a:effectLst/>
              </a:rPr>
              <a:t>Link: </a:t>
            </a:r>
            <a:r>
              <a:rPr lang="en-US" sz="1400" b="0" i="0" dirty="0">
                <a:solidFill>
                  <a:srgbClr val="1155CC"/>
                </a:solidFill>
                <a:effectLst/>
                <a:hlinkClick r:id="rId4"/>
              </a:rPr>
              <a:t>https://docdb.cept.org/document/22112</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b="0" i="0" dirty="0">
                <a:solidFill>
                  <a:srgbClr val="222222"/>
                </a:solidFill>
                <a:effectLst/>
              </a:rPr>
              <a:t>Also review ECC </a:t>
            </a:r>
            <a:r>
              <a:rPr lang="fr-FR" sz="1400" b="0" i="0" dirty="0">
                <a:solidFill>
                  <a:srgbClr val="222222"/>
                </a:solidFill>
                <a:effectLst/>
              </a:rPr>
              <a:t>Report 330 on 5.8 GHz coexistence</a:t>
            </a:r>
            <a:r>
              <a:rPr lang="en-US" sz="1400" b="0" i="0" dirty="0">
                <a:solidFill>
                  <a:srgbClr val="222222"/>
                </a:solidFill>
                <a:effectLst/>
              </a:rPr>
              <a:t> - </a:t>
            </a:r>
            <a:r>
              <a:rPr lang="en-US" sz="1400" b="0" i="0" dirty="0">
                <a:solidFill>
                  <a:srgbClr val="222222"/>
                </a:solidFill>
                <a:effectLst/>
                <a:hlinkClick r:id="rId5"/>
              </a:rPr>
              <a:t>https://docdb.cept.org/download/3501</a:t>
            </a:r>
            <a:r>
              <a:rPr lang="en-US" sz="1400" b="0" i="0" dirty="0">
                <a:solidFill>
                  <a:srgbClr val="222222"/>
                </a:solidFill>
                <a:effectLst/>
              </a:rPr>
              <a:t> </a:t>
            </a:r>
          </a:p>
          <a:p>
            <a:pPr marL="1085850" lvl="2">
              <a:spcBef>
                <a:spcPts val="0"/>
              </a:spcBef>
              <a:buFont typeface="Arial" panose="020B0604020202020204" pitchFamily="34" charset="0"/>
              <a:buChar char="•"/>
            </a:pPr>
            <a:r>
              <a:rPr lang="en-US" sz="1400" dirty="0">
                <a:solidFill>
                  <a:srgbClr val="222222"/>
                </a:solidFill>
              </a:rPr>
              <a:t>note: 2 members have volunteered to put together a few slides the EC, ECC, ETSI, CEPT and all interconnect. </a:t>
            </a:r>
            <a:endParaRPr lang="en-US" sz="1400" b="0" i="0" dirty="0">
              <a:solidFill>
                <a:srgbClr val="222222"/>
              </a:solidFill>
              <a:effectLst/>
            </a:endParaRP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6"/>
              </a:rPr>
              <a:t>&lt;SE45&gt;</a:t>
            </a:r>
            <a:r>
              <a:rPr lang="en-US" altLang="en-US" sz="1800" dirty="0"/>
              <a:t> </a:t>
            </a:r>
            <a:r>
              <a:rPr lang="en-US" altLang="en-US" sz="1800" b="0" dirty="0"/>
              <a:t>	</a:t>
            </a:r>
            <a:r>
              <a:rPr lang="en-US" altLang="en-US" sz="1800" dirty="0"/>
              <a:t>next call #15, 03-04mar22, e-meeting</a:t>
            </a:r>
          </a:p>
          <a:p>
            <a:pPr lvl="1">
              <a:spcBef>
                <a:spcPts val="0"/>
              </a:spcBef>
              <a:spcAft>
                <a:spcPts val="0"/>
              </a:spcAft>
              <a:buFont typeface="Arial" panose="020B0604020202020204" pitchFamily="34" charset="0"/>
              <a:buChar char="•"/>
            </a:pPr>
            <a:r>
              <a:rPr lang="en-US" sz="1600" dirty="0">
                <a:solidFill>
                  <a:schemeClr val="tx1"/>
                </a:solidFill>
              </a:rPr>
              <a:t> </a:t>
            </a:r>
          </a:p>
          <a:p>
            <a:pPr marL="0">
              <a:spcBef>
                <a:spcPts val="0"/>
              </a:spcBef>
              <a:spcAft>
                <a:spcPts val="0"/>
              </a:spcAft>
              <a:buFont typeface="Arial" panose="020B0604020202020204" pitchFamily="34" charset="0"/>
              <a:buChar char="•"/>
            </a:pPr>
            <a:endParaRPr lang="en-US" sz="14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7"/>
              </a:rPr>
              <a:t>&lt;WGFM&gt; </a:t>
            </a:r>
            <a:r>
              <a:rPr lang="en-US" sz="1800" dirty="0">
                <a:solidFill>
                  <a:schemeClr val="tx1"/>
                </a:solidFill>
              </a:rPr>
              <a:t> next meeting #101, 07-11feb22, Tentative, ECO (no virtual)</a:t>
            </a:r>
          </a:p>
          <a:p>
            <a:pPr lvl="1">
              <a:spcBef>
                <a:spcPts val="0"/>
              </a:spcBef>
              <a:buFont typeface="Arial" panose="020B0604020202020204" pitchFamily="34" charset="0"/>
              <a:buChar char="•"/>
            </a:pPr>
            <a:r>
              <a:rPr lang="en-US" sz="1600" dirty="0">
                <a:solidFill>
                  <a:schemeClr val="tx1"/>
                </a:solidFill>
              </a:rPr>
              <a:t> </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UK – OFCOM – </a:t>
            </a:r>
            <a:r>
              <a:rPr lang="en-US" sz="1800" b="0" dirty="0">
                <a:solidFill>
                  <a:schemeClr val="tx1"/>
                </a:solidFill>
                <a:ea typeface="Times New Roman" panose="02020603050405020304" pitchFamily="18" charset="0"/>
                <a:cs typeface="Times New Roman" panose="02020603050405020304" pitchFamily="18" charset="0"/>
              </a:rPr>
              <a:t>has </a:t>
            </a:r>
            <a:r>
              <a:rPr lang="de-DE" sz="1800" b="0" dirty="0">
                <a:effectLst/>
                <a:latin typeface="Times New Roman" panose="02020603050405020304" pitchFamily="18" charset="0"/>
                <a:ea typeface="Calibri" panose="020F0502020204030204" pitchFamily="34" charset="0"/>
              </a:rPr>
              <a:t>posted a discussion paper entitled "Unlocking the potential of Terahertz radio spectrum" on:</a:t>
            </a:r>
            <a:br>
              <a:rPr lang="de-DE" sz="1800" dirty="0">
                <a:effectLst/>
                <a:latin typeface="Times New Roman" panose="02020603050405020304" pitchFamily="18" charset="0"/>
                <a:ea typeface="Calibri" panose="020F0502020204030204" pitchFamily="34" charset="0"/>
              </a:rPr>
            </a:br>
            <a:r>
              <a:rPr lang="de-DE" sz="1800" u="sng" dirty="0">
                <a:solidFill>
                  <a:srgbClr val="0000FF"/>
                </a:solidFill>
                <a:effectLst/>
                <a:latin typeface="Times New Roman" panose="02020603050405020304" pitchFamily="18" charset="0"/>
                <a:ea typeface="Calibri" panose="020F0502020204030204" pitchFamily="34" charset="0"/>
                <a:hlinkClick r:id="rId3"/>
              </a:rPr>
              <a:t>https://www.ofcom.org.uk/__data/assets/pdf_file/0032/228929/terahertz-spectrum-paper.pdf</a:t>
            </a:r>
            <a:r>
              <a:rPr lang="en-US" sz="180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or : </a:t>
            </a:r>
            <a:r>
              <a:rPr lang="en-US" sz="1800" dirty="0">
                <a:solidFill>
                  <a:schemeClr val="tx1"/>
                </a:solidFill>
                <a:ea typeface="Times New Roman" panose="02020603050405020304" pitchFamily="18" charset="0"/>
                <a:cs typeface="Times New Roman" panose="02020603050405020304" pitchFamily="18" charset="0"/>
                <a:hlinkClick r:id="rId4"/>
              </a:rPr>
              <a:t>https://mentor.ieee.org/802.18/dcn/21/18-21-0134-00-0000-uk-ofcom-terahertz-spectrum-paper.docx</a:t>
            </a:r>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de-DE" sz="1800" b="0" dirty="0">
                <a:effectLst/>
                <a:latin typeface="Times New Roman" panose="02020603050405020304" pitchFamily="18" charset="0"/>
                <a:ea typeface="Calibri" panose="020F0502020204030204" pitchFamily="34" charset="0"/>
              </a:rPr>
              <a:t>Ofcom is interested in hearing public opinions on this discussion paper.  Although there is no official comment submission deadline, it said "We will share the feedback received and our evolving thinking in our Spectrum Roadmap, which we plan to publish in Spring 2022"</a:t>
            </a:r>
            <a:r>
              <a:rPr lang="en-US" sz="1800" b="0" dirty="0">
                <a:solidFill>
                  <a:schemeClr val="tx1"/>
                </a:solidFill>
                <a:cs typeface="Times New Roman" panose="02020603050405020304" pitchFamily="18" charset="0"/>
              </a:rPr>
              <a:t> </a:t>
            </a:r>
          </a:p>
          <a:p>
            <a:pPr lvl="1">
              <a:buFont typeface="Arial" panose="020B0604020202020204" pitchFamily="34" charset="0"/>
              <a:buChar char="•"/>
            </a:pPr>
            <a:r>
              <a:rPr lang="en-US" sz="1800" dirty="0">
                <a:solidFill>
                  <a:schemeClr val="tx1"/>
                </a:solidFill>
                <a:cs typeface="Times New Roman" panose="02020603050405020304" pitchFamily="18" charset="0"/>
              </a:rPr>
              <a:t>The 802.15 SC THz will be preparing something for the January Interim session. </a:t>
            </a:r>
            <a:endParaRPr lang="en-US" sz="1800" b="0" dirty="0">
              <a:solidFill>
                <a:schemeClr val="tx1"/>
              </a:solidFill>
              <a:cs typeface="Times New Roman" panose="02020603050405020304" pitchFamily="18" charset="0"/>
            </a:endParaRPr>
          </a:p>
          <a:p>
            <a:pPr>
              <a:buFont typeface="Arial" panose="020B0604020202020204" pitchFamily="34" charset="0"/>
              <a:buChar char="•"/>
            </a:pPr>
            <a:endParaRPr lang="en-US" sz="1800" b="0" dirty="0">
              <a:solidFill>
                <a:schemeClr val="tx1"/>
              </a:solidFill>
              <a:cs typeface="Times New Roman" panose="02020603050405020304" pitchFamily="18" charset="0"/>
            </a:endParaRPr>
          </a:p>
          <a:p>
            <a:pPr>
              <a:buFont typeface="Arial" panose="020B0604020202020204" pitchFamily="34" charset="0"/>
              <a:buChar char="•"/>
            </a:pPr>
            <a:endParaRPr lang="en-US" sz="1800" b="0" dirty="0">
              <a:solidFill>
                <a:schemeClr val="tx1"/>
              </a:solidFill>
              <a:cs typeface="Times New Roman" panose="02020603050405020304" pitchFamily="18" charset="0"/>
            </a:endParaRPr>
          </a:p>
          <a:p>
            <a:pPr>
              <a:buFont typeface="Arial" panose="020B0604020202020204" pitchFamily="34" charset="0"/>
              <a:buChar char="•"/>
            </a:pPr>
            <a:endParaRPr lang="en-US" sz="1800" b="0" dirty="0">
              <a:solidFill>
                <a:schemeClr val="tx1"/>
              </a:solidFill>
              <a:cs typeface="Times New Roman" panose="02020603050405020304" pitchFamily="18" charset="0"/>
            </a:endParaRPr>
          </a:p>
          <a:p>
            <a:pPr>
              <a:buFont typeface="Arial" panose="020B0604020202020204" pitchFamily="34" charset="0"/>
              <a:buChar char="•"/>
            </a:pPr>
            <a:r>
              <a:rPr lang="en-US" sz="2000" b="0" dirty="0">
                <a:solidFill>
                  <a:schemeClr val="tx1"/>
                </a:solidFill>
              </a:rPr>
              <a:t>Anything else to share today?  nothing heard</a:t>
            </a:r>
            <a:endParaRPr lang="en-US" sz="20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endParaRPr lang="en-US" sz="1800" b="0" dirty="0">
              <a:latin typeface="Times New Roman" panose="02020603050405020304" pitchFamily="18" charset="0"/>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r>
              <a:rPr lang="en-US" dirty="0">
                <a:effectLst/>
                <a:ea typeface="Calibri" panose="020F0502020204030204" pitchFamily="34" charset="0"/>
              </a:rPr>
              <a:t>BRAN 112017 is their M.1450 update a submission for discussion.  BRAN will review next week. </a:t>
            </a: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r>
              <a:rPr lang="en-US" sz="1400" b="1" dirty="0">
                <a:effectLst/>
                <a:ea typeface="Calibri" panose="020F0502020204030204" pitchFamily="34" charset="0"/>
              </a:rPr>
              <a:t>02dec:</a:t>
            </a:r>
            <a:r>
              <a:rPr lang="en-US" sz="1400" b="0" dirty="0">
                <a:effectLst/>
                <a:ea typeface="Calibri" panose="020F0502020204030204" pitchFamily="34" charset="0"/>
              </a:rPr>
              <a:t> WP 5A had meetings in th</a:t>
            </a:r>
            <a:r>
              <a:rPr lang="en-US" sz="1400" dirty="0">
                <a:ea typeface="Calibri" panose="020F0502020204030204" pitchFamily="34" charset="0"/>
              </a:rPr>
              <a:t>e </a:t>
            </a:r>
            <a:r>
              <a:rPr lang="en-US" sz="1400"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sz="1400" b="0" dirty="0">
                <a:effectLst/>
                <a:ea typeface="Calibri" panose="020F0502020204030204" pitchFamily="34" charset="0"/>
              </a:rPr>
              <a:t>The 2 liaisons from IEEE 802 (802.11), were presented and </a:t>
            </a:r>
            <a:r>
              <a:rPr lang="en-US" sz="1400" dirty="0">
                <a:ea typeface="Calibri" panose="020F0502020204030204" pitchFamily="34" charset="0"/>
              </a:rPr>
              <a:t>are</a:t>
            </a:r>
            <a:r>
              <a:rPr lang="en-US" sz="1400" b="0" dirty="0">
                <a:effectLst/>
                <a:ea typeface="Calibri" panose="020F0502020204030204" pitchFamily="34" charset="0"/>
              </a:rPr>
              <a:t> being carried forward </a:t>
            </a:r>
            <a:r>
              <a:rPr lang="en-US" sz="1400" dirty="0">
                <a:ea typeface="Calibri" panose="020F0502020204030204" pitchFamily="34" charset="0"/>
              </a:rPr>
              <a:t>in the </a:t>
            </a:r>
            <a:r>
              <a:rPr lang="en-US" sz="1400"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sz="1400" dirty="0">
                <a:ea typeface="Calibri" panose="020F0502020204030204" pitchFamily="34" charset="0"/>
              </a:rPr>
              <a:t>One country brought up is it nomadic or mobile for </a:t>
            </a:r>
            <a:r>
              <a:rPr lang="en-US" sz="1400" dirty="0" err="1">
                <a:ea typeface="Calibri" panose="020F0502020204030204" pitchFamily="34" charset="0"/>
              </a:rPr>
              <a:t>WiFi</a:t>
            </a:r>
            <a:r>
              <a:rPr lang="en-US" sz="1400"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sz="1400" b="0" dirty="0">
                <a:effectLst/>
                <a:ea typeface="Calibri" panose="020F0502020204030204" pitchFamily="34" charset="0"/>
              </a:rPr>
              <a:t>So may want to submit a contribution to support </a:t>
            </a:r>
            <a:r>
              <a:rPr lang="en-US" sz="1400" dirty="0">
                <a:ea typeface="Calibri" panose="020F0502020204030204" pitchFamily="34" charset="0"/>
              </a:rPr>
              <a:t>the nomadic operation. The .11 ITU ad hoc will work on a liaison to bring to .18 and to the LMSC. Note: the n</a:t>
            </a:r>
            <a:r>
              <a:rPr lang="en-US" sz="1400"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sz="1400"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sz="1400"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r>
              <a:rPr lang="en-US" sz="1800" dirty="0">
                <a:effectLst/>
              </a:rPr>
              <a:t> none today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03365"/>
            <a:ext cx="11032375" cy="5570463"/>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Request for petition stay (by 14dec) and petition for rule making by utility and public safety.  e.g. concept on beacons causing interference.  more to come.   </a:t>
            </a:r>
          </a:p>
          <a:p>
            <a:pPr marL="2238375" lvl="5">
              <a:spcBef>
                <a:spcPts val="0"/>
              </a:spcBef>
              <a:spcAft>
                <a:spcPts val="0"/>
              </a:spcAft>
              <a:buFont typeface="Arial" panose="020B0604020202020204" pitchFamily="34" charset="0"/>
              <a:buChar char="•"/>
            </a:pPr>
            <a:endParaRPr lang="en-GB" sz="12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ea typeface="Calibri" panose="020F0502020204030204" pitchFamily="34" charset="0"/>
              </a:rPr>
              <a:t>18nov: </a:t>
            </a:r>
            <a:r>
              <a:rPr lang="en-GB" sz="1400" b="0" dirty="0" err="1">
                <a:ea typeface="Calibri" panose="020F0502020204030204" pitchFamily="34" charset="0"/>
              </a:rPr>
              <a:t>WInnforum</a:t>
            </a:r>
            <a:r>
              <a:rPr lang="en-GB" sz="1400" b="0" dirty="0">
                <a:ea typeface="Calibri" panose="020F0502020204030204" pitchFamily="34" charset="0"/>
              </a:rPr>
              <a:t> met with the OET today to discuss AFC testing.  (WFA also meet with OET)</a:t>
            </a:r>
          </a:p>
          <a:p>
            <a:pPr marL="1323975" lvl="3">
              <a:spcBef>
                <a:spcPts val="0"/>
              </a:spcBef>
              <a:spcAft>
                <a:spcPts val="0"/>
              </a:spcAft>
              <a:buFont typeface="Arial" panose="020B0604020202020204" pitchFamily="34" charset="0"/>
              <a:buChar char="•"/>
            </a:pPr>
            <a:r>
              <a:rPr lang="en-GB" sz="1400" dirty="0">
                <a:ea typeface="Calibri" panose="020F0502020204030204" pitchFamily="34" charset="0"/>
              </a:rPr>
              <a:t>ex </a:t>
            </a:r>
            <a:r>
              <a:rPr lang="en-GB" sz="1400" dirty="0" err="1">
                <a:ea typeface="Calibri" panose="020F0502020204030204" pitchFamily="34" charset="0"/>
              </a:rPr>
              <a:t>partes</a:t>
            </a:r>
            <a:r>
              <a:rPr lang="en-GB" sz="1400" dirty="0">
                <a:ea typeface="Calibri" panose="020F0502020204030204" pitchFamily="34" charset="0"/>
              </a:rPr>
              <a:t> will be out soon.  </a:t>
            </a:r>
            <a:r>
              <a:rPr lang="en-GB" sz="1400" dirty="0" err="1">
                <a:ea typeface="Calibri" panose="020F0502020204030204" pitchFamily="34" charset="0"/>
              </a:rPr>
              <a:t>WInnforum</a:t>
            </a:r>
            <a:r>
              <a:rPr lang="en-GB" sz="1400" dirty="0">
                <a:ea typeface="Calibri" panose="020F0502020204030204" pitchFamily="34" charset="0"/>
              </a:rPr>
              <a:t> is about 9 slides.  One point is asking about more than 1 test lab and how they would work. </a:t>
            </a:r>
            <a:endParaRPr lang="en-US" sz="14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400" b="1" dirty="0">
                <a:ea typeface="Calibri" panose="020F0502020204030204" pitchFamily="34" charset="0"/>
              </a:rPr>
              <a:t>21oct: </a:t>
            </a:r>
            <a:r>
              <a:rPr lang="en-US" sz="14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2238375" lvl="5">
              <a:spcBef>
                <a:spcPts val="0"/>
              </a:spcBef>
              <a:spcAft>
                <a:spcPts val="0"/>
              </a:spcAft>
              <a:buFont typeface="Arial" panose="020B0604020202020204" pitchFamily="34" charset="0"/>
              <a:buChar char="•"/>
            </a:pPr>
            <a:endParaRPr lang="en-US" sz="9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Tomorrow is a meeting, and what to do with the final report, as consensus was not reach on everything. </a:t>
            </a:r>
          </a:p>
          <a:p>
            <a:pPr marL="866775" lvl="2">
              <a:spcBef>
                <a:spcPts val="0"/>
              </a:spcBef>
              <a:spcAft>
                <a:spcPts val="0"/>
              </a:spcAft>
              <a:buFont typeface="Arial" panose="020B0604020202020204" pitchFamily="34" charset="0"/>
              <a:buChar char="•"/>
            </a:pPr>
            <a:endParaRPr lang="en-GB" sz="14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18nov: WS</a:t>
            </a:r>
            <a:r>
              <a:rPr lang="en-GB" sz="1400" b="0" dirty="0">
                <a:solidFill>
                  <a:schemeClr val="tx1"/>
                </a:solidFill>
                <a:ea typeface="Calibri" panose="020F0502020204030204" pitchFamily="34" charset="0"/>
              </a:rPr>
              <a:t>#1 reviewed final report, made one change and will present to 10Dec MSG full group for approval. </a:t>
            </a:r>
            <a:r>
              <a:rPr lang="en-GB" sz="1400" b="0" dirty="0">
                <a:solidFill>
                  <a:schemeClr val="tx1"/>
                </a:solidFill>
                <a:ea typeface="Calibri" panose="020F0502020204030204" pitchFamily="34" charset="0"/>
                <a:hlinkClick r:id="rId7"/>
              </a:rPr>
              <a:t>https://groups.wirelessinnovation.org/wg/6GHz-MSG-WS1/document/download/16761</a:t>
            </a:r>
            <a:r>
              <a:rPr lang="en-GB" sz="1400" b="0" dirty="0">
                <a:solidFill>
                  <a:schemeClr val="tx1"/>
                </a:solidFill>
                <a:ea typeface="Calibri" panose="020F0502020204030204" pitchFamily="34" charset="0"/>
              </a:rPr>
              <a:t> </a:t>
            </a:r>
            <a:endParaRPr lang="en-US" sz="1400" dirty="0">
              <a:effectLst/>
              <a:ea typeface="Calibri" panose="020F0502020204030204" pitchFamily="34" charset="0"/>
            </a:endParaRPr>
          </a:p>
          <a:p>
            <a:pPr marL="1323975" lvl="3">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21dec21 is when AFC applications are due. </a:t>
            </a:r>
            <a:endParaRPr lang="en-US" sz="1400" b="1" dirty="0">
              <a:solidFill>
                <a:schemeClr val="tx1"/>
              </a:solidFill>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n/a</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09dec21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__20__ and voters on-line: _18__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16dec21 –</a:t>
            </a:r>
            <a:r>
              <a:rPr lang="en-US" sz="1800" i="1" u="sng" dirty="0"/>
              <a:t>15:00–&lt;15:55</a:t>
            </a:r>
            <a:r>
              <a:rPr lang="en-US" sz="1800" dirty="0"/>
              <a:t> et   	</a:t>
            </a:r>
            <a:r>
              <a:rPr lang="en-US" sz="2000" dirty="0">
                <a:highlight>
                  <a:srgbClr val="FFFF00"/>
                </a:highlight>
              </a:rPr>
              <a:t>no calls:  23 and 30dec</a:t>
            </a:r>
            <a:endParaRPr lang="en-US" sz="1800" dirty="0">
              <a:highlight>
                <a:srgbClr val="FFFF00"/>
              </a:highlight>
            </a:endParaRPr>
          </a:p>
          <a:p>
            <a:pPr>
              <a:buFont typeface="Arial" panose="020B0604020202020204" pitchFamily="34" charset="0"/>
              <a:buChar char="•"/>
            </a:pP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09dec21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280"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281"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09dec21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09dec21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09dec21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09dec21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09dec21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09dec21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09dec21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UK Ofcom THz paper</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Mike L</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https://mentor.ieee.org/802.18/dcn/21/18-21-0142-00-0000-minutes-02dec21-rrtag-teleconference.docx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03-Dec-2021 09:38:26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6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r>
              <a:rPr lang="en-US" sz="1600" b="1" dirty="0">
                <a:solidFill>
                  <a:srgbClr val="4472C4"/>
                </a:solidFill>
                <a:effectLst/>
                <a:ea typeface="Calibri" panose="020F0502020204030204" pitchFamily="34" charset="0"/>
              </a:rPr>
              <a:t>FEES &amp; DEADLINES</a:t>
            </a:r>
            <a:endParaRPr lang="en-US" sz="1600" dirty="0">
              <a:effectLst/>
              <a:ea typeface="Calibri" panose="020F0502020204030204" pitchFamily="34" charset="0"/>
            </a:endParaRPr>
          </a:p>
          <a:p>
            <a:pPr marL="628650" lvl="1">
              <a:spcBef>
                <a:spcPts val="0"/>
              </a:spcBef>
              <a:spcAft>
                <a:spcPts val="0"/>
              </a:spcAft>
              <a:buFont typeface="Arial" panose="020B0604020202020204" pitchFamily="34" charset="0"/>
              <a:buChar char="•"/>
            </a:pPr>
            <a:r>
              <a:rPr lang="en-US" sz="1600" b="1" dirty="0">
                <a:solidFill>
                  <a:srgbClr val="000000"/>
                </a:solidFill>
                <a:effectLst/>
                <a:ea typeface="Calibri" panose="020F0502020204030204" pitchFamily="34" charset="0"/>
              </a:rPr>
              <a:t>Early Registration:  </a:t>
            </a:r>
            <a:r>
              <a:rPr lang="en-US" sz="1600" b="1" dirty="0">
                <a:solidFill>
                  <a:srgbClr val="000000"/>
                </a:solidFill>
                <a:effectLst/>
                <a:highlight>
                  <a:srgbClr val="D5F4FF"/>
                </a:highlight>
                <a:ea typeface="Calibri" panose="020F0502020204030204" pitchFamily="34" charset="0"/>
              </a:rPr>
              <a:t>Until 23:59 PM Eastern Time Thursday December 30, 2021 </a:t>
            </a:r>
            <a:r>
              <a:rPr lang="en-US" sz="1600" b="1" dirty="0">
                <a:solidFill>
                  <a:srgbClr val="000000"/>
                </a:solidFill>
                <a:effectLst/>
                <a:ea typeface="Calibri" panose="020F0502020204030204" pitchFamily="34" charset="0"/>
              </a:rPr>
              <a:t>		</a:t>
            </a:r>
            <a:r>
              <a:rPr lang="en-US" sz="1600" dirty="0">
                <a:solidFill>
                  <a:srgbClr val="000000"/>
                </a:solidFill>
                <a:effectLst/>
                <a:ea typeface="Calibri" panose="020F0502020204030204" pitchFamily="34" charset="0"/>
              </a:rPr>
              <a:t>$US 50.00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Standard Registration: After Early, </a:t>
            </a:r>
            <a:r>
              <a:rPr lang="en-US" sz="1600" b="1" dirty="0">
                <a:solidFill>
                  <a:srgbClr val="000000"/>
                </a:solidFill>
                <a:effectLst/>
                <a:ea typeface="Calibri" panose="020F0502020204030204" pitchFamily="34" charset="0"/>
              </a:rPr>
              <a:t>Until 23:59 PM Eastern Time Friday January 14, 2022	 </a:t>
            </a:r>
            <a:r>
              <a:rPr lang="en-US" sz="1600" dirty="0">
                <a:solidFill>
                  <a:srgbClr val="000000"/>
                </a:solidFill>
                <a:effectLst/>
                <a:ea typeface="Calibri" panose="020F0502020204030204" pitchFamily="34" charset="0"/>
              </a:rPr>
              <a:t>$US 75.00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a:t>
            </a:r>
            <a:r>
              <a:rPr lang="en-US" sz="1600" dirty="0">
                <a:solidFill>
                  <a:srgbClr val="000000"/>
                </a:solidFill>
                <a:effectLst/>
                <a:ea typeface="Calibri" panose="020F0502020204030204" pitchFamily="34" charset="0"/>
              </a:rPr>
              <a:t>$US 125.00 for all attendees </a:t>
            </a:r>
            <a:endParaRPr lang="en-US" sz="1600" dirty="0">
              <a:effectLst/>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600" b="1" dirty="0">
                <a:solidFill>
                  <a:srgbClr val="4472C4"/>
                </a:solidFill>
              </a:rPr>
              <a:t>MTG Events - REGISTRATION WEBSITE:    </a:t>
            </a:r>
            <a:r>
              <a:rPr lang="en-US" sz="1600" b="1" u="sng" dirty="0">
                <a:solidFill>
                  <a:srgbClr val="4472C4"/>
                </a:solidFill>
                <a:effectLst/>
                <a:ea typeface="Calibri" panose="020F0502020204030204" pitchFamily="34" charset="0"/>
                <a:cs typeface="Tahoma" panose="020B0604030504040204" pitchFamily="34" charset="0"/>
                <a:hlinkClick r:id="rId3"/>
              </a:rPr>
              <a:t>Link to website.</a:t>
            </a:r>
            <a:r>
              <a:rPr lang="en-US" sz="1600" b="1" dirty="0">
                <a:solidFill>
                  <a:srgbClr val="4472C4"/>
                </a:solidFill>
                <a:effectLst/>
                <a:ea typeface="Calibri" panose="020F0502020204030204" pitchFamily="34" charset="0"/>
              </a:rPr>
              <a:t>    </a:t>
            </a:r>
            <a:r>
              <a:rPr lang="en-US" sz="16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6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a typeface="Calibri" panose="020F0502020204030204" pitchFamily="34" charset="0"/>
              </a:rPr>
              <a:t>.18 will be our normal weekly times and call-in, Thursday’s 20</a:t>
            </a:r>
            <a:r>
              <a:rPr lang="en-US" sz="1600" baseline="30000" dirty="0">
                <a:ea typeface="Calibri" panose="020F0502020204030204" pitchFamily="34" charset="0"/>
              </a:rPr>
              <a:t>th</a:t>
            </a:r>
            <a:r>
              <a:rPr lang="en-US" sz="1600" dirty="0">
                <a:ea typeface="Calibri" panose="020F0502020204030204" pitchFamily="34" charset="0"/>
              </a:rPr>
              <a:t> and 27</a:t>
            </a:r>
            <a:r>
              <a:rPr lang="en-US" sz="1600" baseline="30000" dirty="0">
                <a:ea typeface="Calibri" panose="020F0502020204030204" pitchFamily="34" charset="0"/>
              </a:rPr>
              <a:t>th</a:t>
            </a:r>
            <a:r>
              <a:rPr lang="en-US" sz="1600" dirty="0">
                <a:ea typeface="Calibri" panose="020F0502020204030204" pitchFamily="34" charset="0"/>
              </a:rPr>
              <a:t> Jan22, </a:t>
            </a:r>
          </a:p>
          <a:p>
            <a:pPr marL="1085850" lvl="2">
              <a:spcBef>
                <a:spcPts val="0"/>
              </a:spcBef>
              <a:buFont typeface="Arial" panose="020B0604020202020204" pitchFamily="34" charset="0"/>
              <a:buChar char="•"/>
            </a:pPr>
            <a:r>
              <a:rPr lang="en-US" sz="1600" b="1" dirty="0">
                <a:ea typeface="Calibri" panose="020F0502020204030204" pitchFamily="34" charset="0"/>
              </a:rPr>
              <a:t>and the .18 chair declares this an accredited interim and will have voting participation credit. </a:t>
            </a:r>
            <a:endParaRPr lang="en-US" sz="1600" b="1" dirty="0">
              <a:effectLst/>
              <a:ea typeface="Calibri" panose="020F0502020204030204" pitchFamily="34" charset="0"/>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will stay electronic and they also approved:  </a:t>
            </a:r>
          </a:p>
          <a:p>
            <a:pPr marL="1028700" lvl="2">
              <a:spcBef>
                <a:spcPts val="0"/>
              </a:spcBef>
              <a:spcAft>
                <a:spcPts val="0"/>
              </a:spcAft>
              <a:buFont typeface="Arial" panose="020B0604020202020204" pitchFamily="34" charset="0"/>
              <a:buChar char="•"/>
            </a:pPr>
            <a:r>
              <a:rPr lang="en-US" b="1" dirty="0">
                <a:solidFill>
                  <a:srgbClr val="000000"/>
                </a:solidFill>
                <a:effectLst/>
                <a:ea typeface="Calibri" panose="020F0502020204030204" pitchFamily="34" charset="0"/>
              </a:rPr>
              <a:t>Early:  Before 12:00 PM UTC, Friday, January 21, 2022 		   </a:t>
            </a:r>
            <a:r>
              <a:rPr lang="en-US" dirty="0">
                <a:effectLst/>
                <a:ea typeface="Calibri" panose="020F0502020204030204" pitchFamily="34" charset="0"/>
              </a:rPr>
              <a:t>$US 75.00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Calibri" panose="020F0502020204030204" pitchFamily="34"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Standard:  Before </a:t>
            </a:r>
            <a:r>
              <a:rPr lang="en-US" b="1" dirty="0">
                <a:solidFill>
                  <a:srgbClr val="000000"/>
                </a:solidFill>
                <a:effectLst/>
                <a:ea typeface="Calibri" panose="020F0502020204030204" pitchFamily="34" charset="0"/>
              </a:rPr>
              <a:t>12:00 PM UTC, Friday, February 25, 2022 	   </a:t>
            </a:r>
            <a:r>
              <a:rPr lang="en-US" dirty="0">
                <a:effectLst/>
                <a:ea typeface="Calibri" panose="020F0502020204030204" pitchFamily="34" charset="0"/>
              </a:rPr>
              <a:t>$US 100.00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Times New Roman" panose="02020603050405020304" pitchFamily="18"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Late/On-site:  After </a:t>
            </a:r>
            <a:r>
              <a:rPr lang="en-US" b="1" dirty="0">
                <a:solidFill>
                  <a:srgbClr val="000000"/>
                </a:solidFill>
                <a:effectLst/>
                <a:ea typeface="Calibri" panose="020F0502020204030204" pitchFamily="34" charset="0"/>
              </a:rPr>
              <a:t>12:00 PM UTC, Friday, February 25, 2022   </a:t>
            </a:r>
            <a:r>
              <a:rPr lang="en-US" dirty="0">
                <a:solidFill>
                  <a:srgbClr val="000000"/>
                </a:solidFill>
              </a:rPr>
              <a:t>$US 150.00 for all attendees </a:t>
            </a:r>
          </a:p>
          <a:p>
            <a:pPr marL="685800" lvl="1">
              <a:spcBef>
                <a:spcPts val="0"/>
              </a:spcBef>
              <a:spcAft>
                <a:spcPts val="0"/>
              </a:spcAft>
              <a:buFont typeface="Arial" panose="020B0604020202020204" pitchFamily="34" charset="0"/>
              <a:buChar char="•"/>
            </a:pPr>
            <a:r>
              <a:rPr lang="en-US" sz="1800" b="1" i="1" u="sng" dirty="0"/>
              <a:t>Expect </a:t>
            </a:r>
            <a:r>
              <a:rPr lang="en-US" sz="1800" b="1" dirty="0"/>
              <a:t>Plenary dates to be 4-18 March </a:t>
            </a:r>
            <a:r>
              <a:rPr lang="en-US" sz="1600" b="1" dirty="0"/>
              <a:t>(</a:t>
            </a:r>
            <a:r>
              <a:rPr lang="en-US" sz="1600" dirty="0"/>
              <a:t>Avoids conflict with IEEE-SA Meetings March 22-24.)</a:t>
            </a:r>
          </a:p>
          <a:p>
            <a:pPr marL="685800" lvl="1">
              <a:spcBef>
                <a:spcPts val="0"/>
              </a:spcBef>
              <a:spcAft>
                <a:spcPts val="0"/>
              </a:spcAft>
              <a:buFont typeface="Arial" panose="020B0604020202020204" pitchFamily="34" charset="0"/>
              <a:buChar char="•"/>
            </a:pPr>
            <a:r>
              <a:rPr lang="en-US" sz="1800" b="1" dirty="0"/>
              <a:t>Deadbeat day = June 18, 2022</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.18 will be our normal weekly times and call-in, expect Thursday’s 10</a:t>
            </a:r>
            <a:r>
              <a:rPr lang="en-US" sz="1800" baseline="30000" dirty="0">
                <a:ea typeface="Calibri" panose="020F0502020204030204" pitchFamily="34" charset="0"/>
              </a:rPr>
              <a:t>th</a:t>
            </a:r>
            <a:r>
              <a:rPr lang="en-US" sz="1800" dirty="0">
                <a:ea typeface="Calibri" panose="020F0502020204030204" pitchFamily="34" charset="0"/>
              </a:rPr>
              <a:t> and 17</a:t>
            </a:r>
            <a:r>
              <a:rPr lang="en-US" sz="1800" baseline="30000" dirty="0">
                <a:ea typeface="Calibri" panose="020F0502020204030204" pitchFamily="34" charset="0"/>
              </a:rPr>
              <a:t>th</a:t>
            </a:r>
            <a:r>
              <a:rPr lang="en-US" sz="1800" dirty="0">
                <a:ea typeface="Calibri" panose="020F0502020204030204" pitchFamily="34" charset="0"/>
              </a:rPr>
              <a:t> march2022, </a:t>
            </a:r>
            <a:endParaRPr lang="en-US" sz="1800" b="1" dirty="0"/>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09dec21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63312</TotalTime>
  <Words>7627</Words>
  <Application>Microsoft Office PowerPoint</Application>
  <PresentationFormat>Widescreen</PresentationFormat>
  <Paragraphs>759</Paragraphs>
  <Slides>28</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40"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-1b</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3994</cp:revision>
  <cp:lastPrinted>1601-01-01T00:00:00Z</cp:lastPrinted>
  <dcterms:created xsi:type="dcterms:W3CDTF">2016-03-03T14:54:45Z</dcterms:created>
  <dcterms:modified xsi:type="dcterms:W3CDTF">2021-12-10T18:01:27Z</dcterms:modified>
</cp:coreProperties>
</file>