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831" r:id="rId22"/>
    <p:sldId id="832" r:id="rId23"/>
    <p:sldId id="797" r:id="rId24"/>
    <p:sldId id="829" r:id="rId25"/>
    <p:sldId id="778" r:id="rId26"/>
    <p:sldId id="828" r:id="rId27"/>
    <p:sldId id="795" r:id="rId28"/>
    <p:sldId id="783"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3" d="100"/>
          <a:sy n="103" d="100"/>
        </p:scale>
        <p:origin x="168"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213589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193275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02dec21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docdb.cept.org/download/3501" TargetMode="External"/><Relationship Id="rId10" Type="http://schemas.openxmlformats.org/officeDocument/2006/relationships/hyperlink" Target="https://cept.org/files/9522/Draft%20ECC%20Report%20334.docx" TargetMode="External"/><Relationship Id="rId4" Type="http://schemas.openxmlformats.org/officeDocument/2006/relationships/hyperlink" Target="https://docdb.cept.org/document/22112" TargetMode="External"/><Relationship Id="rId9" Type="http://schemas.openxmlformats.org/officeDocument/2006/relationships/hyperlink" Target="https://cept.org/ecc/groups/ecc/wg-fm/srdmg/cg-uwb/client/meeting-calenda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143-00-0000-apac-update-december-2021.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calendar/event?eid=XzYxMGphZ2kxNjkwajBiYTI2b28zZWI5azhjbzQ0YmExNzRza2NiYTE4b3FrNGNpNjc1MzM4Y2kzNnMgbHQ2ZGd1N3A3bHJtZTRhZDB0NmJqc3U4ZGtAZw&amp;ctz=America/New_Yor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1.ieee802.org/technical-plenar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download/1676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coms-auth.hk/filemanager/en/content_711/cp20211126_e.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soumu.go.jp/main_content/000778276.pdf" TargetMode="External"/><Relationship Id="rId7" Type="http://schemas.openxmlformats.org/officeDocument/2006/relationships/hyperlink" Target="https://www.msit.go.kr/bbs/view.do?sCode=user&amp;mId=109&amp;mPid=103&amp;pageIndex=&amp;bbsSeqNo=84&amp;nttSeqNo=3179348&amp;searchOpt=ALL&amp;searchTx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soumu.go.jp/menu_news/s-news/01kiban09_02000421.html.M" TargetMode="External"/><Relationship Id="rId5" Type="http://schemas.openxmlformats.org/officeDocument/2006/relationships/hyperlink" Target="https://www.soumu.go.jp/menu_news/s-news/01kiban12_02000132.html" TargetMode="External"/><Relationship Id="rId4" Type="http://schemas.openxmlformats.org/officeDocument/2006/relationships/hyperlink" Target="https://www.soumu.go.jp/main_content/000778275.pdf"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31-00-0000-minutes-04nov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02dec21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30"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and calls before then;</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b="1" dirty="0">
                <a:solidFill>
                  <a:schemeClr val="tx1"/>
                </a:solidFill>
              </a:rPr>
              <a:t>18nov: </a:t>
            </a:r>
            <a:r>
              <a:rPr lang="en-US" sz="1800" dirty="0">
                <a:solidFill>
                  <a:schemeClr val="tx1"/>
                </a:solidFill>
              </a:rPr>
              <a:t> Call this week on TR 103 721 made good progress. </a:t>
            </a:r>
          </a:p>
          <a:p>
            <a:pPr lvl="2">
              <a:spcBef>
                <a:spcPts val="0"/>
              </a:spcBef>
              <a:buFont typeface="Arial" panose="020B0604020202020204" pitchFamily="34" charset="0"/>
              <a:buChar char="•"/>
            </a:pPr>
            <a:r>
              <a:rPr lang="en-US" sz="1600" dirty="0">
                <a:solidFill>
                  <a:schemeClr val="tx1"/>
                </a:solidFill>
              </a:rPr>
              <a:t>Calls coming up next week, on 6GHz and 5GHz stds on Tuesday.   Thursday a call on 60GHz. </a:t>
            </a:r>
          </a:p>
          <a:p>
            <a:pPr lvl="1">
              <a:spcBef>
                <a:spcPts val="0"/>
              </a:spcBef>
              <a:buFont typeface="Arial" panose="020B0604020202020204" pitchFamily="34" charset="0"/>
              <a:buChar char="•"/>
            </a:pPr>
            <a:r>
              <a:rPr lang="en-US" sz="1800" dirty="0">
                <a:solidFill>
                  <a:schemeClr val="tx1"/>
                </a:solidFill>
              </a:rPr>
              <a:t> </a:t>
            </a:r>
            <a:r>
              <a:rPr lang="en-US" sz="1800" b="1" dirty="0">
                <a:solidFill>
                  <a:schemeClr val="tx1"/>
                </a:solidFill>
              </a:rPr>
              <a:t>11nov21:  </a:t>
            </a:r>
            <a:r>
              <a:rPr lang="en-US" sz="1800" dirty="0">
                <a:solidFill>
                  <a:schemeClr val="tx1"/>
                </a:solidFill>
              </a:rPr>
              <a:t>3 calls since last report: </a:t>
            </a:r>
          </a:p>
          <a:p>
            <a:pPr lvl="2">
              <a:spcBef>
                <a:spcPts val="0"/>
              </a:spcBef>
              <a:buFont typeface="Arial" panose="020B0604020202020204" pitchFamily="34" charset="0"/>
              <a:buChar char="•"/>
            </a:pPr>
            <a:r>
              <a:rPr lang="en-US" sz="1600" dirty="0">
                <a:solidFill>
                  <a:schemeClr val="tx1"/>
                </a:solidFill>
              </a:rPr>
              <a:t>TS 103 754 – multiple AP performance measurement, approved a new draft and making good progress</a:t>
            </a:r>
          </a:p>
          <a:p>
            <a:pPr lvl="2">
              <a:spcBef>
                <a:spcPts val="0"/>
              </a:spcBef>
              <a:buFont typeface="Arial" panose="020B0604020202020204" pitchFamily="34" charset="0"/>
              <a:buChar char="•"/>
            </a:pPr>
            <a:r>
              <a:rPr lang="en-US" sz="1600" dirty="0">
                <a:solidFill>
                  <a:schemeClr val="tx1"/>
                </a:solidFill>
              </a:rPr>
              <a:t>Looking at working with Broad Band Forum, n the TS 103 754 stds. </a:t>
            </a:r>
          </a:p>
          <a:p>
            <a:pPr lvl="2">
              <a:spcBef>
                <a:spcPts val="0"/>
              </a:spcBef>
              <a:buFont typeface="Arial" panose="020B0604020202020204" pitchFamily="34" charset="0"/>
              <a:buChar char="•"/>
            </a:pPr>
            <a:r>
              <a:rPr lang="en-US" sz="1600" dirty="0">
                <a:solidFill>
                  <a:schemeClr val="tx1"/>
                </a:solidFill>
              </a:rPr>
              <a:t>Resolved the comments on TVWS EN 301 598, from the assessment by the EC and the different consultants.  Sent to 90-day ENAP.</a:t>
            </a:r>
          </a:p>
          <a:p>
            <a:pPr lvl="2">
              <a:spcBef>
                <a:spcPts val="0"/>
              </a:spcBef>
              <a:buFont typeface="Arial" panose="020B0604020202020204" pitchFamily="34" charset="0"/>
              <a:buChar char="•"/>
            </a:pPr>
            <a:r>
              <a:rPr lang="en-US" sz="1600" dirty="0">
                <a:solidFill>
                  <a:schemeClr val="tx1"/>
                </a:solidFill>
              </a:rPr>
              <a:t>ad hoc on 2</a:t>
            </a:r>
            <a:r>
              <a:rPr lang="en-US" sz="1600" baseline="30000" dirty="0">
                <a:solidFill>
                  <a:schemeClr val="tx1"/>
                </a:solidFill>
              </a:rPr>
              <a:t>nd</a:t>
            </a:r>
            <a:r>
              <a:rPr lang="en-US" sz="1600" dirty="0">
                <a:solidFill>
                  <a:schemeClr val="tx1"/>
                </a:solidFill>
              </a:rPr>
              <a:t> 60GHz standard, EN 303 722, Response on 1</a:t>
            </a:r>
            <a:r>
              <a:rPr lang="en-US" sz="1600" baseline="30000" dirty="0">
                <a:solidFill>
                  <a:schemeClr val="tx1"/>
                </a:solidFill>
              </a:rPr>
              <a:t>st</a:t>
            </a:r>
            <a:r>
              <a:rPr lang="en-US" sz="1600" dirty="0">
                <a:solidFill>
                  <a:schemeClr val="tx1"/>
                </a:solidFill>
              </a:rPr>
              <a:t> ENAP technical comment resolved, now to 2</a:t>
            </a:r>
            <a:r>
              <a:rPr lang="en-US" sz="1600" baseline="30000" dirty="0">
                <a:solidFill>
                  <a:schemeClr val="tx1"/>
                </a:solidFill>
              </a:rPr>
              <a:t>nd</a:t>
            </a:r>
            <a:r>
              <a:rPr lang="en-US" sz="1600" dirty="0">
                <a:solidFill>
                  <a:schemeClr val="tx1"/>
                </a:solidFill>
              </a:rPr>
              <a:t> 90-day ENAP.</a:t>
            </a:r>
          </a:p>
          <a:p>
            <a:pPr lvl="2">
              <a:spcBef>
                <a:spcPts val="0"/>
              </a:spcBef>
              <a:buFont typeface="Arial" panose="020B0604020202020204" pitchFamily="34" charset="0"/>
              <a:buChar char="•"/>
            </a:pPr>
            <a:r>
              <a:rPr lang="en-US" sz="1600" dirty="0">
                <a:solidFill>
                  <a:schemeClr val="tx1"/>
                </a:solidFill>
              </a:rPr>
              <a:t>VC nominations end tomorrow and current VC are standing. </a:t>
            </a:r>
          </a:p>
          <a:p>
            <a:pPr lvl="2">
              <a:spcBef>
                <a:spcPts val="0"/>
              </a:spcBef>
              <a:buFont typeface="Arial" panose="020B0604020202020204" pitchFamily="34" charset="0"/>
              <a:buChar char="•"/>
            </a:pPr>
            <a:r>
              <a:rPr lang="en-US" sz="1600" dirty="0">
                <a:solidFill>
                  <a:schemeClr val="tx1"/>
                </a:solidFill>
              </a:rPr>
              <a:t>Call next week on TR 103 721 (</a:t>
            </a:r>
            <a:r>
              <a:rPr lang="en-US" sz="140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600" b="0" i="0" dirty="0">
                <a:solidFill>
                  <a:schemeClr val="tx1"/>
                </a:solidFill>
                <a:effectLst/>
                <a:latin typeface="Arial" panose="020B0604020202020204" pitchFamily="34" charset="0"/>
              </a:rPr>
              <a:t>)</a:t>
            </a:r>
            <a:endParaRPr lang="en-US" sz="1600" dirty="0">
              <a:solidFill>
                <a:schemeClr val="tx1"/>
              </a:solidFill>
            </a:endParaRPr>
          </a:p>
          <a:p>
            <a:pPr lvl="2">
              <a:spcBef>
                <a:spcPts val="0"/>
              </a:spcBef>
              <a:buFont typeface="Arial" panose="020B0604020202020204" pitchFamily="34" charset="0"/>
              <a:buChar char="•"/>
            </a:pPr>
            <a:r>
              <a:rPr lang="en-US" sz="1600" dirty="0">
                <a:solidFill>
                  <a:schemeClr val="tx1"/>
                </a:solidFill>
              </a:rPr>
              <a:t>FYI: Sounds like updates to the RED being discussed.  Activating article 3.3 for IoT devices with security.  protecting privacy, etc.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a:t>
            </a:r>
            <a:endParaRPr lang="en-US" sz="1800" dirty="0">
              <a:solidFill>
                <a:schemeClr val="tx1"/>
              </a:solidFill>
            </a:endParaRPr>
          </a:p>
          <a:p>
            <a:pPr marL="685800" lvl="1">
              <a:spcBef>
                <a:spcPts val="0"/>
              </a:spcBef>
              <a:buFont typeface="Arial" panose="020B0604020202020204" pitchFamily="34" charset="0"/>
              <a:buChar char="•"/>
            </a:pPr>
            <a:r>
              <a:rPr lang="en-US" sz="1600" b="1" i="0" dirty="0">
                <a:solidFill>
                  <a:srgbClr val="222222"/>
                </a:solidFill>
                <a:effectLst/>
              </a:rPr>
              <a:t> </a:t>
            </a:r>
          </a:p>
          <a:p>
            <a:pPr marL="685800" lvl="1">
              <a:spcBef>
                <a:spcPts val="0"/>
              </a:spcBef>
              <a:buFont typeface="Arial" panose="020B0604020202020204" pitchFamily="34" charset="0"/>
              <a:buChar char="•"/>
            </a:pPr>
            <a:r>
              <a:rPr lang="en-US" sz="1600" b="1" i="0" dirty="0">
                <a:solidFill>
                  <a:srgbClr val="222222"/>
                </a:solidFill>
                <a:effectLst/>
              </a:rPr>
              <a:t>18nov: </a:t>
            </a:r>
            <a:r>
              <a:rPr lang="en-US" sz="1600" b="0" i="0" dirty="0">
                <a:solidFill>
                  <a:srgbClr val="222222"/>
                </a:solidFill>
                <a:effectLst/>
              </a:rPr>
              <a:t>the ECC Report 327 has been published covering the UWB band above 6GHz with the following point:</a:t>
            </a:r>
          </a:p>
          <a:p>
            <a:pPr marL="1543050" lvl="3">
              <a:spcBef>
                <a:spcPts val="0"/>
              </a:spcBef>
              <a:buFont typeface="Arial" panose="020B0604020202020204" pitchFamily="34" charset="0"/>
              <a:buChar char="•"/>
            </a:pPr>
            <a:r>
              <a:rPr lang="en-US" sz="1400" b="0" i="0" dirty="0">
                <a:solidFill>
                  <a:srgbClr val="222222"/>
                </a:solidFill>
                <a:effectLst/>
              </a:rPr>
              <a:t>- Fixed outdoor used</a:t>
            </a:r>
          </a:p>
          <a:p>
            <a:pPr marL="1543050" lvl="3">
              <a:spcBef>
                <a:spcPts val="0"/>
              </a:spcBef>
              <a:buFont typeface="Arial" panose="020B0604020202020204" pitchFamily="34" charset="0"/>
              <a:buChar char="•"/>
            </a:pPr>
            <a:r>
              <a:rPr lang="en-US" sz="1400" b="0" i="0" dirty="0">
                <a:solidFill>
                  <a:srgbClr val="222222"/>
                </a:solidFill>
                <a:effectLst/>
              </a:rPr>
              <a:t>- simplified vehicular use cases </a:t>
            </a:r>
          </a:p>
          <a:p>
            <a:pPr marL="1543050" lvl="3">
              <a:spcBef>
                <a:spcPts val="0"/>
              </a:spcBef>
              <a:buFont typeface="Arial" panose="020B0604020202020204" pitchFamily="34" charset="0"/>
              <a:buChar char="•"/>
            </a:pPr>
            <a:r>
              <a:rPr lang="en-US" sz="1400" b="0" i="0" dirty="0">
                <a:solidFill>
                  <a:srgbClr val="222222"/>
                </a:solidFill>
                <a:effectLst/>
              </a:rPr>
              <a:t>- higher power pf -31.3dBm/MHz indoor.</a:t>
            </a:r>
          </a:p>
          <a:p>
            <a:pPr marL="1085850" lvl="2">
              <a:spcBef>
                <a:spcPts val="0"/>
              </a:spcBef>
              <a:buFont typeface="Arial" panose="020B0604020202020204" pitchFamily="34" charset="0"/>
              <a:buChar char="•"/>
            </a:pPr>
            <a:r>
              <a:rPr lang="en-US" sz="1400" b="0" i="0" dirty="0">
                <a:solidFill>
                  <a:srgbClr val="222222"/>
                </a:solidFill>
                <a:effectLst/>
              </a:rPr>
              <a:t>Link: </a:t>
            </a:r>
            <a:r>
              <a:rPr lang="en-US" sz="1400" b="0" i="0" dirty="0">
                <a:solidFill>
                  <a:srgbClr val="1155CC"/>
                </a:solidFill>
                <a:effectLst/>
                <a:hlinkClick r:id="rId4"/>
              </a:rPr>
              <a:t>https://docdb.cept.org/document/22112</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b="0" i="0" dirty="0">
                <a:solidFill>
                  <a:srgbClr val="222222"/>
                </a:solidFill>
                <a:effectLst/>
              </a:rPr>
              <a:t>Also review ECC </a:t>
            </a:r>
            <a:r>
              <a:rPr lang="fr-FR" sz="1400" b="0" i="0" dirty="0">
                <a:solidFill>
                  <a:srgbClr val="222222"/>
                </a:solidFill>
                <a:effectLst/>
              </a:rPr>
              <a:t>Report 330 on 5.8 GHz coexistence</a:t>
            </a:r>
            <a:r>
              <a:rPr lang="en-US" sz="1400" b="0" i="0" dirty="0">
                <a:solidFill>
                  <a:srgbClr val="222222"/>
                </a:solidFill>
                <a:effectLst/>
              </a:rPr>
              <a:t> - </a:t>
            </a:r>
            <a:r>
              <a:rPr lang="en-US" sz="1400" b="0" i="0" dirty="0">
                <a:solidFill>
                  <a:srgbClr val="222222"/>
                </a:solidFill>
                <a:effectLst/>
                <a:hlinkClick r:id="rId5"/>
              </a:rPr>
              <a:t>https://docdb.cept.org/download/3501</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dirty="0">
                <a:solidFill>
                  <a:srgbClr val="222222"/>
                </a:solidFill>
              </a:rPr>
              <a:t>note: 2 members have volunteered to put together a few slides the EC, ECC, ETSI, CEPT and all interconnect. </a:t>
            </a:r>
            <a:endParaRPr lang="en-US" sz="1400" b="0" i="0" dirty="0">
              <a:solidFill>
                <a:srgbClr val="222222"/>
              </a:solidFill>
              <a:effectLst/>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&lt;SE45&gt;</a:t>
            </a:r>
            <a:r>
              <a:rPr lang="en-US" altLang="en-US" sz="1400" b="0" dirty="0"/>
              <a:t> 	</a:t>
            </a:r>
            <a:r>
              <a:rPr lang="en-US" altLang="en-US" sz="1400" dirty="0"/>
              <a:t>next call #15 ______</a:t>
            </a:r>
          </a:p>
          <a:p>
            <a:pPr lvl="1">
              <a:spcBef>
                <a:spcPts val="0"/>
              </a:spcBef>
              <a:buFont typeface="Arial" panose="020B0604020202020204" pitchFamily="34" charset="0"/>
              <a:buChar char="•"/>
            </a:pPr>
            <a:r>
              <a:rPr lang="en-US" sz="1400" dirty="0">
                <a:solidFill>
                  <a:schemeClr val="tx1"/>
                </a:solidFill>
              </a:rPr>
              <a:t>Anything to share today?</a:t>
            </a:r>
          </a:p>
          <a:p>
            <a:pPr marL="0">
              <a:spcBef>
                <a:spcPts val="0"/>
              </a:spcBef>
              <a:spcAft>
                <a:spcPts val="0"/>
              </a:spcAft>
              <a:buFont typeface="Arial" panose="020B0604020202020204" pitchFamily="34" charset="0"/>
              <a:buChar char="•"/>
            </a:pPr>
            <a:r>
              <a:rPr lang="en-US" sz="1400" dirty="0">
                <a:solidFill>
                  <a:schemeClr val="tx1"/>
                </a:solidFill>
              </a:rPr>
              <a:t>CEPT – ECC </a:t>
            </a:r>
            <a:r>
              <a:rPr lang="en-US" sz="1400" dirty="0">
                <a:solidFill>
                  <a:schemeClr val="tx1"/>
                </a:solidFill>
                <a:hlinkClick r:id="rId7"/>
              </a:rPr>
              <a:t>&lt;WGFM&gt; </a:t>
            </a:r>
            <a:r>
              <a:rPr lang="en-US" sz="1400" dirty="0">
                <a:solidFill>
                  <a:schemeClr val="tx1"/>
                </a:solidFill>
              </a:rPr>
              <a:t> next meeting #101 07-11Feb22, Tentative, ECO (no virtual)</a:t>
            </a:r>
          </a:p>
          <a:p>
            <a:pPr lvl="1">
              <a:spcBef>
                <a:spcPts val="0"/>
              </a:spcBef>
              <a:buFont typeface="Arial" panose="020B0604020202020204" pitchFamily="34" charset="0"/>
              <a:buChar char="•"/>
            </a:pPr>
            <a:r>
              <a:rPr lang="en-US" sz="1400" dirty="0">
                <a:solidFill>
                  <a:schemeClr val="tx1"/>
                </a:solidFill>
              </a:rPr>
              <a:t>Anything to share today?</a:t>
            </a:r>
          </a:p>
          <a:p>
            <a:pPr>
              <a:buFont typeface="Arial" panose="020B0604020202020204" pitchFamily="34" charset="0"/>
              <a:buChar char="•"/>
            </a:pPr>
            <a:r>
              <a:rPr lang="en-US" sz="1800" dirty="0">
                <a:solidFill>
                  <a:schemeClr val="tx1"/>
                </a:solidFill>
              </a:rPr>
              <a:t>CEPT – ECC  </a:t>
            </a:r>
            <a:r>
              <a:rPr lang="en-US" sz="1800" dirty="0">
                <a:solidFill>
                  <a:schemeClr val="tx1"/>
                </a:solidFill>
                <a:hlinkClick r:id="rId8"/>
              </a:rPr>
              <a:t>&lt;CG-UWB&gt;</a:t>
            </a:r>
            <a:r>
              <a:rPr lang="en-US" sz="1800" dirty="0">
                <a:solidFill>
                  <a:schemeClr val="tx1"/>
                </a:solidFill>
              </a:rPr>
              <a:t>  next meeting and this #1 19Nov21  (Correspondence Group) </a:t>
            </a:r>
          </a:p>
          <a:p>
            <a:pPr lvl="1">
              <a:spcBef>
                <a:spcPts val="0"/>
              </a:spcBef>
              <a:buFont typeface="Arial" panose="020B0604020202020204" pitchFamily="34" charset="0"/>
              <a:buChar char="•"/>
            </a:pPr>
            <a:r>
              <a:rPr lang="en-US" sz="1600" b="1" dirty="0"/>
              <a:t> </a:t>
            </a:r>
          </a:p>
          <a:p>
            <a:pPr lvl="1">
              <a:spcBef>
                <a:spcPts val="0"/>
              </a:spcBef>
              <a:buFont typeface="Arial" panose="020B0604020202020204" pitchFamily="34" charset="0"/>
              <a:buChar char="•"/>
            </a:pPr>
            <a:r>
              <a:rPr lang="en-US" sz="1600" b="1" dirty="0"/>
              <a:t>18nov: </a:t>
            </a:r>
            <a:r>
              <a:rPr lang="en-US" sz="1400" dirty="0"/>
              <a:t>CEPT WGFM has created a Correspondence Group on UWB in SRDMG with the objective  to:</a:t>
            </a:r>
          </a:p>
          <a:p>
            <a:pPr lvl="2">
              <a:spcBef>
                <a:spcPts val="0"/>
              </a:spcBef>
              <a:buFont typeface="Arial" panose="020B0604020202020204" pitchFamily="34" charset="0"/>
              <a:buChar char="•"/>
            </a:pPr>
            <a:r>
              <a:rPr lang="en-US" sz="1200" dirty="0"/>
              <a:t>- Create a draft CEPT Report on UWB based on ECC Report 327 and ECC Report 334 (UWB above 100GHz)</a:t>
            </a:r>
          </a:p>
          <a:p>
            <a:pPr lvl="2">
              <a:spcBef>
                <a:spcPts val="0"/>
              </a:spcBef>
              <a:buFont typeface="Arial" panose="020B0604020202020204" pitchFamily="34" charset="0"/>
              <a:buChar char="•"/>
            </a:pPr>
            <a:r>
              <a:rPr lang="en-US" sz="1200" dirty="0"/>
              <a:t>- Develop draft UWB regulations including ECC decisions for the parameters investigated on ECC Report 327 and ECC Report 334</a:t>
            </a:r>
          </a:p>
          <a:p>
            <a:pPr lvl="2">
              <a:spcBef>
                <a:spcPts val="0"/>
              </a:spcBef>
              <a:buFont typeface="Arial" panose="020B0604020202020204" pitchFamily="34" charset="0"/>
              <a:buChar char="•"/>
            </a:pPr>
            <a:r>
              <a:rPr lang="en-US" sz="1200" dirty="0"/>
              <a:t>- First Meeting of CG UWB: Friday 19.11. 10:00 - 12:00 </a:t>
            </a:r>
          </a:p>
          <a:p>
            <a:pPr lvl="2">
              <a:spcBef>
                <a:spcPts val="0"/>
              </a:spcBef>
              <a:buFont typeface="Arial" panose="020B0604020202020204" pitchFamily="34" charset="0"/>
              <a:buChar char="•"/>
            </a:pPr>
            <a:r>
              <a:rPr lang="en-US" sz="1200" dirty="0"/>
              <a:t>- Link to meeting: </a:t>
            </a:r>
            <a:r>
              <a:rPr lang="en-US" sz="1200" dirty="0">
                <a:solidFill>
                  <a:srgbClr val="1155CC"/>
                </a:solidFill>
                <a:effectLst/>
                <a:hlinkClick r:id="rId9"/>
              </a:rPr>
              <a:t>https://cept.org/ecc/groups/ecc/wg-fm/srdmg/cg-uwb/client/meeting-calendar/</a:t>
            </a:r>
            <a:r>
              <a:rPr lang="en-US" sz="1200" dirty="0">
                <a:effectLst/>
              </a:rPr>
              <a:t> </a:t>
            </a:r>
            <a:endParaRPr lang="en-US" sz="1200" dirty="0"/>
          </a:p>
          <a:p>
            <a:pPr lvl="2">
              <a:spcBef>
                <a:spcPts val="0"/>
              </a:spcBef>
              <a:buFont typeface="Arial" panose="020B0604020202020204" pitchFamily="34" charset="0"/>
              <a:buChar char="•"/>
            </a:pPr>
            <a:r>
              <a:rPr lang="en-US" sz="1200" dirty="0"/>
              <a:t>- Link to draft ECC Report 334: </a:t>
            </a:r>
            <a:r>
              <a:rPr lang="en-US" sz="1200" dirty="0">
                <a:solidFill>
                  <a:srgbClr val="1155CC"/>
                </a:solidFill>
                <a:effectLst/>
                <a:hlinkClick r:id="rId10"/>
              </a:rPr>
              <a:t>Draft ECC Report 334</a:t>
            </a:r>
            <a:r>
              <a:rPr lang="en-US" sz="1200" dirty="0"/>
              <a:t>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2"/>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2000" b="0" i="0" u="none" strike="noStrike" baseline="0" dirty="0">
                <a:solidFill>
                  <a:srgbClr val="000000"/>
                </a:solidFill>
              </a:rPr>
              <a:t>APAC update: </a:t>
            </a:r>
            <a:endParaRPr lang="en-US" sz="1800" b="0" i="0" u="none" strike="noStrike" baseline="0" dirty="0">
              <a:solidFill>
                <a:srgbClr val="000000"/>
              </a:solidFill>
            </a:endParaRPr>
          </a:p>
          <a:p>
            <a:pPr lvl="1">
              <a:buFont typeface="Arial" panose="020B0604020202020204" pitchFamily="34" charset="0"/>
              <a:buChar char="•"/>
            </a:pPr>
            <a:r>
              <a:rPr lang="en-GB" sz="1800" dirty="0">
                <a:ea typeface="BatangChe" panose="02030609000101010101" pitchFamily="49" charset="-127"/>
              </a:rPr>
              <a:t>This slide deck provides a high-level overview of the activities in APAC (related to Wi-Fi and WPAN) between November 2021 and December 2021.</a:t>
            </a:r>
            <a:endParaRPr lang="en-US" sz="1800" dirty="0"/>
          </a:p>
          <a:p>
            <a:pPr lvl="1">
              <a:buFont typeface="Arial" panose="020B0604020202020204" pitchFamily="34" charset="0"/>
              <a:buChar char="•"/>
            </a:pPr>
            <a:r>
              <a:rPr lang="en-US" sz="1800" b="0" i="0" u="none" strike="noStrike" baseline="0" dirty="0">
                <a:solidFill>
                  <a:schemeClr val="tx1"/>
                </a:solidFill>
                <a:hlinkClick r:id="rId3"/>
              </a:rPr>
              <a:t>https://mentor.ieee.org/802.18/dcn/21/18-21-0143-00-0000-apac-update-december-2021.pptx</a:t>
            </a:r>
            <a:r>
              <a:rPr lang="en-US" sz="1800" b="0" i="0" u="none" strike="noStrike" baseline="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b="0" i="0" u="none" strike="noStrike" baseline="0" dirty="0">
              <a:solidFill>
                <a:schemeClr val="tx1"/>
              </a:solidFill>
            </a:endParaRPr>
          </a:p>
          <a:p>
            <a:pPr>
              <a:buFont typeface="Arial" panose="020B0604020202020204" pitchFamily="34" charset="0"/>
              <a:buChar char="•"/>
            </a:pPr>
            <a:r>
              <a:rPr lang="en-US" sz="2000" b="0" dirty="0">
                <a:solidFill>
                  <a:schemeClr val="tx1"/>
                </a:solidFill>
              </a:rPr>
              <a:t>Anything else to share today? </a:t>
            </a:r>
            <a:endParaRPr lang="en-US" sz="20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02dec21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800" dirty="0">
                <a:ea typeface="Calibri" panose="020F0502020204030204" pitchFamily="34" charset="0"/>
              </a:rPr>
              <a:t>18nov: </a:t>
            </a:r>
            <a:r>
              <a:rPr lang="en-US" sz="1600" b="0" dirty="0">
                <a:ea typeface="Calibri" panose="020F0502020204030204" pitchFamily="34" charset="0"/>
              </a:rPr>
              <a:t>WP 5A is meeting (15-26nov21),  is there a status on IEEE 802 liaisons that are being presented? not today.</a:t>
            </a:r>
          </a:p>
          <a:p>
            <a:pPr lvl="2">
              <a:spcBef>
                <a:spcPts val="0"/>
              </a:spcBef>
              <a:buFont typeface="Arial" panose="020B0604020202020204" pitchFamily="34" charset="0"/>
              <a:buChar char="•"/>
            </a:pPr>
            <a:r>
              <a:rPr lang="en-US" sz="1200" b="0" dirty="0">
                <a:ea typeface="Calibri" panose="020F0502020204030204" pitchFamily="34" charset="0"/>
              </a:rPr>
              <a:t>also, report on ITS is also being worked on with 802.11p and .11bd part of this. </a:t>
            </a:r>
          </a:p>
          <a:p>
            <a:pPr lvl="2">
              <a:spcBef>
                <a:spcPts val="0"/>
              </a:spcBef>
              <a:buFont typeface="Arial" panose="020B0604020202020204" pitchFamily="34" charset="0"/>
              <a:buChar char="•"/>
            </a:pPr>
            <a:r>
              <a:rPr lang="en-US" sz="1200" b="0" i="0" dirty="0">
                <a:solidFill>
                  <a:srgbClr val="222222"/>
                </a:solidFill>
                <a:effectLst/>
              </a:rPr>
              <a:t>WORKING DOCUMENT TOWARDS A PRELIMINARY DRAFT NEW REPORT ITU-R M.[CAV]</a:t>
            </a:r>
          </a:p>
          <a:p>
            <a:pPr lvl="2">
              <a:spcBef>
                <a:spcPts val="0"/>
              </a:spcBef>
              <a:buFont typeface="Arial" panose="020B0604020202020204" pitchFamily="34" charset="0"/>
              <a:buChar char="•"/>
            </a:pPr>
            <a:r>
              <a:rPr lang="en-US" sz="1200" b="0" i="0" dirty="0">
                <a:solidFill>
                  <a:srgbClr val="222222"/>
                </a:solidFill>
                <a:effectLst/>
              </a:rPr>
              <a:t>Connected Automated Vehicles (CAV)</a:t>
            </a:r>
          </a:p>
          <a:p>
            <a:pPr lvl="2">
              <a:spcBef>
                <a:spcPts val="0"/>
              </a:spcBef>
              <a:buFont typeface="Arial" panose="020B0604020202020204" pitchFamily="34" charset="0"/>
              <a:buChar char="•"/>
            </a:pPr>
            <a:r>
              <a:rPr lang="en-US" sz="1200" b="0" i="0" dirty="0">
                <a:solidFill>
                  <a:srgbClr val="222222"/>
                </a:solidFill>
                <a:effectLst/>
              </a:rPr>
              <a:t>Question ITU-R 261/5 </a:t>
            </a:r>
          </a:p>
          <a:p>
            <a:pPr lvl="1">
              <a:spcBef>
                <a:spcPts val="0"/>
              </a:spcBef>
              <a:buFont typeface="Arial" panose="020B0604020202020204" pitchFamily="34" charset="0"/>
              <a:buChar char="•"/>
            </a:pPr>
            <a:r>
              <a:rPr lang="en-US" sz="1400" b="0" dirty="0">
                <a:ea typeface="Calibri" panose="020F0502020204030204" pitchFamily="34" charset="0"/>
              </a:rPr>
              <a:t>For WP 1A, they accepted the IEEE 802 liaison, another liaison could be coming for more. </a:t>
            </a:r>
          </a:p>
          <a:p>
            <a:pPr lvl="2">
              <a:spcBef>
                <a:spcPts val="0"/>
              </a:spcBef>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Is there a status on the WP 5A meeting a few weeks ago?</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802.1 Technical Plenary</a:t>
            </a:r>
          </a:p>
          <a:p>
            <a:pPr lvl="1">
              <a:buFont typeface="Arial" panose="020B0604020202020204" pitchFamily="34" charset="0"/>
              <a:buChar char="•"/>
            </a:pPr>
            <a:r>
              <a:rPr lang="en-US" sz="1600" b="0" i="0" dirty="0">
                <a:solidFill>
                  <a:srgbClr val="333333"/>
                </a:solidFill>
                <a:effectLst/>
              </a:rPr>
              <a:t>The 802.1 Working Group is responsible for the 802 Architecture and interworking between 802 technologies.</a:t>
            </a:r>
          </a:p>
          <a:p>
            <a:pPr lvl="1">
              <a:buFont typeface="Arial" panose="020B0604020202020204" pitchFamily="34" charset="0"/>
              <a:buChar char="•"/>
            </a:pPr>
            <a:r>
              <a:rPr lang="en-US" sz="1600" b="0" i="0" dirty="0">
                <a:solidFill>
                  <a:srgbClr val="333333"/>
                </a:solidFill>
                <a:effectLst/>
              </a:rPr>
              <a:t>The 802.1 Technical Plenary is</a:t>
            </a:r>
            <a:r>
              <a:rPr lang="en-US" sz="1600" b="1" i="0" dirty="0">
                <a:solidFill>
                  <a:srgbClr val="333333"/>
                </a:solidFill>
                <a:effectLst/>
              </a:rPr>
              <a:t> </a:t>
            </a:r>
            <a:r>
              <a:rPr lang="en-US" sz="1600" b="0" i="0" dirty="0">
                <a:solidFill>
                  <a:srgbClr val="333333"/>
                </a:solidFill>
                <a:effectLst/>
              </a:rPr>
              <a:t>a vehicle for addressing specific </a:t>
            </a:r>
            <a:r>
              <a:rPr lang="en-US" sz="1600" b="1" i="0" dirty="0">
                <a:solidFill>
                  <a:srgbClr val="333333"/>
                </a:solidFill>
                <a:effectLst/>
              </a:rPr>
              <a:t>technical</a:t>
            </a:r>
            <a:r>
              <a:rPr lang="en-US" sz="1600" b="0" i="0" dirty="0">
                <a:solidFill>
                  <a:srgbClr val="333333"/>
                </a:solidFill>
                <a:effectLst/>
              </a:rPr>
              <a:t> problems across all 802. It is chaired by the 802.1 WG chair and is convened when there are specific topics identified.</a:t>
            </a:r>
          </a:p>
          <a:p>
            <a:pPr algn="l">
              <a:buFont typeface="Arial" panose="020B0604020202020204" pitchFamily="34" charset="0"/>
              <a:buChar char="•"/>
            </a:pPr>
            <a:r>
              <a:rPr lang="en-US" sz="1800" b="0" i="0" dirty="0">
                <a:solidFill>
                  <a:srgbClr val="333333"/>
                </a:solidFill>
                <a:effectLst/>
              </a:rPr>
              <a:t>This is the first in a series to kick off a wider discussion on the 802 Overview &amp; Architecture will be on: </a:t>
            </a:r>
          </a:p>
          <a:p>
            <a:pPr lvl="1">
              <a:buFont typeface="Arial" panose="020B0604020202020204" pitchFamily="34" charset="0"/>
              <a:buChar char="•"/>
            </a:pPr>
            <a:r>
              <a:rPr lang="en-US" sz="1800" i="0" u="none" strike="noStrike" dirty="0">
                <a:solidFill>
                  <a:srgbClr val="2487D7"/>
                </a:solidFill>
                <a:effectLst/>
                <a:hlinkClick r:id="rId3"/>
              </a:rPr>
              <a:t>Thursday, December 2, 2021 4pm – 6pm ET</a:t>
            </a:r>
            <a:r>
              <a:rPr lang="en-US" sz="1800" i="0" u="none" strike="noStrike" dirty="0">
                <a:solidFill>
                  <a:srgbClr val="2487D7"/>
                </a:solidFill>
                <a:effectLst/>
              </a:rPr>
              <a:t>			</a:t>
            </a:r>
            <a:r>
              <a:rPr lang="en-US" sz="1800" dirty="0">
                <a:solidFill>
                  <a:srgbClr val="1D2B3E"/>
                </a:solidFill>
                <a:hlinkClick r:id="rId4"/>
              </a:rPr>
              <a:t> https://1.ieee802.org/technical-plenary/</a:t>
            </a:r>
            <a:endParaRPr lang="en-US" sz="1800" i="0" dirty="0">
              <a:solidFill>
                <a:srgbClr val="333333"/>
              </a:solidFill>
              <a:effectLst/>
            </a:endParaRPr>
          </a:p>
          <a:p>
            <a:pPr algn="l">
              <a:buFont typeface="Arial" panose="020B0604020202020204" pitchFamily="34" charset="0"/>
              <a:buChar char="•"/>
            </a:pPr>
            <a:r>
              <a:rPr lang="en-US" sz="1800" b="0" i="0" dirty="0">
                <a:solidFill>
                  <a:srgbClr val="333333"/>
                </a:solidFill>
                <a:effectLst/>
              </a:rPr>
              <a:t>This series of meetings would:</a:t>
            </a:r>
          </a:p>
          <a:p>
            <a:pPr lvl="1">
              <a:spcBef>
                <a:spcPts val="0"/>
              </a:spcBef>
              <a:buFont typeface="Arial" panose="020B0604020202020204" pitchFamily="34" charset="0"/>
              <a:buChar char="•"/>
            </a:pPr>
            <a:r>
              <a:rPr lang="en-US" sz="1400" b="0" i="0" dirty="0">
                <a:solidFill>
                  <a:srgbClr val="333333"/>
                </a:solidFill>
                <a:effectLst/>
              </a:rPr>
              <a:t>Provide wider awareness for the need to revise IEEE Std 802</a:t>
            </a:r>
          </a:p>
          <a:p>
            <a:pPr lvl="1">
              <a:spcBef>
                <a:spcPts val="0"/>
              </a:spcBef>
              <a:buFont typeface="Arial" panose="020B0604020202020204" pitchFamily="34" charset="0"/>
              <a:buChar char="•"/>
            </a:pPr>
            <a:r>
              <a:rPr lang="en-US" sz="1400" b="0" i="0" dirty="0">
                <a:solidFill>
                  <a:srgbClr val="333333"/>
                </a:solidFill>
                <a:effectLst/>
              </a:rPr>
              <a:t>Provide an opportunity to discuss the content – notably should it be the same or should it add more architecture</a:t>
            </a:r>
          </a:p>
          <a:p>
            <a:pPr lvl="1">
              <a:spcBef>
                <a:spcPts val="0"/>
              </a:spcBef>
              <a:buFont typeface="Arial" panose="020B0604020202020204" pitchFamily="34" charset="0"/>
              <a:buChar char="•"/>
            </a:pPr>
            <a:r>
              <a:rPr lang="en-US" sz="1400" b="0" i="0" dirty="0">
                <a:solidFill>
                  <a:srgbClr val="333333"/>
                </a:solidFill>
                <a:effectLst/>
              </a:rPr>
              <a:t>Provide examples of the current 802 architecture (i.e., spread around in 802, .1Q, .1AC, .3, .11, .15.x, …)</a:t>
            </a:r>
          </a:p>
          <a:p>
            <a:pPr lvl="1">
              <a:spcBef>
                <a:spcPts val="0"/>
              </a:spcBef>
              <a:buFont typeface="Arial" panose="020B0604020202020204" pitchFamily="34" charset="0"/>
              <a:buChar char="•"/>
            </a:pPr>
            <a:r>
              <a:rPr lang="en-US" sz="1400" b="0" i="0" dirty="0">
                <a:solidFill>
                  <a:srgbClr val="333333"/>
                </a:solidFill>
                <a:effectLst/>
              </a:rPr>
              <a:t>Identify gaps in the current architecture</a:t>
            </a:r>
          </a:p>
          <a:p>
            <a:pPr>
              <a:buFont typeface="Arial" panose="020B0604020202020204" pitchFamily="34" charset="0"/>
              <a:buChar char="•"/>
            </a:pPr>
            <a:r>
              <a:rPr lang="en-US" sz="1800" b="0" i="0" dirty="0">
                <a:solidFill>
                  <a:srgbClr val="333333"/>
                </a:solidFill>
                <a:effectLst/>
              </a:rPr>
              <a:t>In addition, this would provide the opportunity to discuss technical points across all WGs, for example:</a:t>
            </a:r>
          </a:p>
          <a:p>
            <a:pPr lvl="1">
              <a:buFont typeface="Arial" panose="020B0604020202020204" pitchFamily="34" charset="0"/>
              <a:buChar char="•"/>
            </a:pPr>
            <a:r>
              <a:rPr lang="en-US" sz="1400" b="0" i="0" dirty="0">
                <a:solidFill>
                  <a:srgbClr val="333333"/>
                </a:solidFill>
                <a:effectLst/>
              </a:rPr>
              <a:t>MAC service interface (and its support of 802 MAC/PHYs)</a:t>
            </a:r>
          </a:p>
          <a:p>
            <a:pPr lvl="1">
              <a:buFont typeface="Arial" panose="020B0604020202020204" pitchFamily="34" charset="0"/>
              <a:buChar char="•"/>
            </a:pPr>
            <a:r>
              <a:rPr lang="en-US" sz="1400" b="0" i="0" dirty="0">
                <a:solidFill>
                  <a:srgbClr val="333333"/>
                </a:solidFill>
                <a:effectLst/>
              </a:rPr>
              <a:t>48 and 64 bit bridging</a:t>
            </a:r>
          </a:p>
          <a:p>
            <a:pPr lvl="1">
              <a:buFont typeface="Arial" panose="020B0604020202020204" pitchFamily="34" charset="0"/>
              <a:buChar char="•"/>
            </a:pPr>
            <a:r>
              <a:rPr lang="en-US" sz="1400" b="0" i="0" dirty="0">
                <a:solidFill>
                  <a:srgbClr val="333333"/>
                </a:solidFill>
                <a:effectLst/>
              </a:rPr>
              <a:t>Protocol IDs and their encoding – Length/Type and LLC</a:t>
            </a:r>
          </a:p>
          <a:p>
            <a:pPr algn="l">
              <a:buFont typeface="Arial" panose="020B0604020202020204" pitchFamily="34" charset="0"/>
              <a:buChar char="•"/>
            </a:pPr>
            <a:r>
              <a:rPr lang="en-US" sz="1600" b="0" i="0" dirty="0">
                <a:solidFill>
                  <a:srgbClr val="333333"/>
                </a:solidFill>
                <a:effectLst/>
              </a:rPr>
              <a:t>Attendance is open to all 802 WG participants. </a:t>
            </a:r>
          </a:p>
          <a:p>
            <a:pPr>
              <a:buFont typeface="Arial" panose="020B0604020202020204" pitchFamily="34" charset="0"/>
              <a:buChar char="•"/>
            </a:pPr>
            <a:r>
              <a:rPr lang="en-US" sz="1600" b="0" i="0" dirty="0">
                <a:solidFill>
                  <a:srgbClr val="333333"/>
                </a:solidFill>
                <a:effectLst/>
              </a:rPr>
              <a:t>Topics for discussion can be proposed to the 802.1 WG chair. </a:t>
            </a:r>
          </a:p>
          <a:p>
            <a:pPr lvl="1">
              <a:buFont typeface="Arial" panose="020B0604020202020204" pitchFamily="34" charset="0"/>
              <a:buChar char="•"/>
            </a:pPr>
            <a:r>
              <a:rPr lang="en-US" sz="1200" b="0" i="0" dirty="0">
                <a:solidFill>
                  <a:srgbClr val="333333"/>
                </a:solidFill>
                <a:effectLst/>
              </a:rPr>
              <a:t>The agenda and topics for this meeting will be posted 14 days in advance.</a:t>
            </a:r>
            <a:r>
              <a:rPr lang="en-US" sz="1200" dirty="0">
                <a:solidFill>
                  <a:srgbClr val="1D2B3E"/>
                </a:solidFill>
                <a:hlinkClick r:id="rId4"/>
              </a:rPr>
              <a:t> </a:t>
            </a:r>
            <a:endParaRPr lang="en-US" sz="1200" dirty="0">
              <a:solidFill>
                <a:srgbClr val="1D2B3E"/>
              </a:solidFill>
            </a:endParaRPr>
          </a:p>
          <a:p>
            <a:pPr>
              <a:buFont typeface="Arial" panose="020B0604020202020204" pitchFamily="34" charset="0"/>
              <a:buChar char="•"/>
            </a:pPr>
            <a:r>
              <a:rPr lang="en-US" sz="1600" dirty="0">
                <a:solidFill>
                  <a:srgbClr val="1D2B3E"/>
                </a:solidFill>
                <a:ea typeface="Calibri" panose="020F0502020204030204" pitchFamily="34" charset="0"/>
              </a:rPr>
              <a:t>Will also discuss the follow-on meetings, possibly jan2022 and march2022, tbd. </a:t>
            </a:r>
            <a:r>
              <a:rPr lang="en-US" sz="2000" b="1" dirty="0">
                <a:solidFill>
                  <a:srgbClr val="333333"/>
                </a:solidFill>
                <a:effectLst/>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484814"/>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GB"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GB" sz="1600" b="1"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400" b="1" dirty="0">
                <a:ea typeface="Calibri" panose="020F0502020204030204" pitchFamily="34" charset="0"/>
              </a:rPr>
              <a:t>18nov: </a:t>
            </a:r>
            <a:r>
              <a:rPr lang="en-GB" sz="1400" b="0" dirty="0" err="1">
                <a:ea typeface="Calibri" panose="020F0502020204030204" pitchFamily="34" charset="0"/>
              </a:rPr>
              <a:t>WInnforum</a:t>
            </a:r>
            <a:r>
              <a:rPr lang="en-GB" sz="1400" b="0" dirty="0">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ea typeface="Calibri" panose="020F0502020204030204" pitchFamily="34" charset="0"/>
              </a:rPr>
              <a:t>ex </a:t>
            </a:r>
            <a:r>
              <a:rPr lang="en-GB" sz="1400" dirty="0" err="1">
                <a:ea typeface="Calibri" panose="020F0502020204030204" pitchFamily="34" charset="0"/>
              </a:rPr>
              <a:t>partes</a:t>
            </a:r>
            <a:r>
              <a:rPr lang="en-GB" sz="1400" dirty="0">
                <a:ea typeface="Calibri" panose="020F0502020204030204" pitchFamily="34" charset="0"/>
              </a:rPr>
              <a:t> will be out soon.  </a:t>
            </a:r>
            <a:r>
              <a:rPr lang="en-GB" sz="1400" dirty="0" err="1">
                <a:ea typeface="Calibri" panose="020F0502020204030204" pitchFamily="34" charset="0"/>
              </a:rPr>
              <a:t>WInnforum</a:t>
            </a:r>
            <a:r>
              <a:rPr lang="en-GB" sz="1400" dirty="0">
                <a:ea typeface="Calibri" panose="020F0502020204030204" pitchFamily="34" charset="0"/>
              </a:rPr>
              <a:t> is about 9 slides.  One point is asking about more than 1 test lab and how they would work. </a:t>
            </a:r>
            <a:endParaRPr lang="en-US"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400" b="1" dirty="0">
                <a:ea typeface="Calibri" panose="020F0502020204030204" pitchFamily="34" charset="0"/>
              </a:rPr>
              <a:t>21oct: </a:t>
            </a:r>
            <a:r>
              <a:rPr lang="en-US" sz="14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GB" sz="1600" b="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WS</a:t>
            </a:r>
            <a:r>
              <a:rPr lang="en-GB" sz="1400" b="0" dirty="0">
                <a:solidFill>
                  <a:schemeClr val="tx1"/>
                </a:solidFill>
                <a:ea typeface="Calibri" panose="020F0502020204030204" pitchFamily="34" charset="0"/>
              </a:rPr>
              <a:t>#1 reviewed final report, made one change and will present to 10Dec MSG full group for approval. </a:t>
            </a:r>
            <a:r>
              <a:rPr lang="en-GB" sz="1400" b="0" dirty="0">
                <a:solidFill>
                  <a:schemeClr val="tx1"/>
                </a:solidFill>
                <a:ea typeface="Calibri" panose="020F0502020204030204" pitchFamily="34" charset="0"/>
                <a:hlinkClick r:id="rId7"/>
              </a:rPr>
              <a:t>https://groups.wirelessinnovation.org/wg/6GHz-MSG-WS1/document/download/16761</a:t>
            </a:r>
            <a:r>
              <a:rPr lang="en-GB" sz="1400" b="0" dirty="0">
                <a:solidFill>
                  <a:schemeClr val="tx1"/>
                </a:solidFill>
                <a:ea typeface="Calibri" panose="020F0502020204030204" pitchFamily="34" charset="0"/>
              </a:rPr>
              <a:t> </a:t>
            </a:r>
            <a:endParaRPr lang="en-US" sz="1400" dirty="0">
              <a:effectLst/>
              <a:ea typeface="Calibri" panose="020F0502020204030204" pitchFamily="34" charset="0"/>
            </a:endParaRPr>
          </a:p>
          <a:p>
            <a:pPr marL="1323975" lvl="3">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21dec21 is when AFC applications are due. </a:t>
            </a:r>
            <a:endParaRPr lang="en-US" sz="14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02dec21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09dec21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02dec21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3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3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i="0" u="none" strike="noStrike" baseline="0" dirty="0">
                <a:solidFill>
                  <a:srgbClr val="000000"/>
                </a:solidFill>
              </a:rPr>
              <a:t>APAC update: </a:t>
            </a:r>
          </a:p>
          <a:p>
            <a:pPr lvl="1">
              <a:buFont typeface="Arial" panose="020B0604020202020204" pitchFamily="34" charset="0"/>
              <a:buChar char="•"/>
            </a:pPr>
            <a:r>
              <a:rPr lang="en-US" sz="1800" b="0" i="0" u="none" strike="noStrike" baseline="0" dirty="0">
                <a:solidFill>
                  <a:srgbClr val="000000"/>
                </a:solidFill>
                <a:hlinkClick r:id="rId3"/>
              </a:rPr>
              <a:t>https://mentor.ieee.org/802.18/dcn/21/18-21-</a:t>
            </a:r>
            <a:r>
              <a:rPr lang="en-US" sz="1800" b="0" i="0" u="none" strike="noStrike" baseline="0" dirty="0">
                <a:solidFill>
                  <a:srgbClr val="000000"/>
                </a:solidFill>
              </a:rPr>
              <a:t>..........</a:t>
            </a:r>
          </a:p>
          <a:p>
            <a:pPr lvl="1">
              <a:buFont typeface="Arial" panose="020B0604020202020204" pitchFamily="34" charset="0"/>
              <a:buChar char="•"/>
            </a:pPr>
            <a:endParaRPr lang="en-US" sz="1600" dirty="0">
              <a:solidFill>
                <a:srgbClr val="000000"/>
              </a:solidFill>
              <a:effectLst/>
              <a:latin typeface="Times New Roman" panose="02020603050405020304" pitchFamily="18" charset="0"/>
              <a:ea typeface="Calibri" panose="020F0502020204030204" pitchFamily="34" charset="0"/>
            </a:endParaRPr>
          </a:p>
          <a:p>
            <a:pPr marL="285750" indent="-285750" algn="l">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Hong Kong Communications Authority (HKCA) </a:t>
            </a:r>
            <a:r>
              <a:rPr lang="en-US" sz="1600" b="0" dirty="0">
                <a:effectLst/>
                <a:latin typeface="Times New Roman" panose="02020603050405020304" pitchFamily="18" charset="0"/>
                <a:ea typeface="Calibri" panose="020F0502020204030204" pitchFamily="34" charset="0"/>
              </a:rPr>
              <a:t>has begun a consultation that seeks public opinion in creating a class license for regulating the use and trade in 6 GHz devices (operating in 5925 MHz to 6425 MHz for WLAN.  The consultation also proposes to update the class license for provision of public WLAN services accordingly to allow their operation in the same band.</a:t>
            </a:r>
            <a:endParaRPr lang="en-US" sz="1600" b="0" dirty="0">
              <a:latin typeface="Times New Roman" panose="02020603050405020304" pitchFamily="18" charset="0"/>
              <a:ea typeface="Calibri" panose="020F0502020204030204" pitchFamily="34" charset="0"/>
            </a:endParaRPr>
          </a:p>
          <a:p>
            <a:pPr marL="685800" lvl="1">
              <a:buFont typeface="Arial" panose="020B0604020202020204" pitchFamily="34" charset="0"/>
              <a:buChar char="•"/>
            </a:pPr>
            <a:r>
              <a:rPr lang="en-US" sz="1600" b="0" dirty="0">
                <a:effectLst/>
                <a:latin typeface="Times New Roman" panose="02020603050405020304" pitchFamily="18" charset="0"/>
                <a:ea typeface="Calibri" panose="020F0502020204030204" pitchFamily="34" charset="0"/>
              </a:rPr>
              <a:t>Please note the following:</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[1]  HKCA proposes the maximum equivalent </a:t>
            </a:r>
            <a:r>
              <a:rPr lang="en-US" sz="1600" b="0" dirty="0" err="1">
                <a:effectLst/>
                <a:latin typeface="Times New Roman" panose="02020603050405020304" pitchFamily="18" charset="0"/>
                <a:ea typeface="Calibri" panose="020F0502020204030204" pitchFamily="34" charset="0"/>
              </a:rPr>
              <a:t>isotropically</a:t>
            </a:r>
            <a:r>
              <a:rPr lang="en-US" sz="1600" b="0" dirty="0">
                <a:effectLst/>
                <a:latin typeface="Times New Roman" panose="02020603050405020304" pitchFamily="18" charset="0"/>
                <a:ea typeface="Calibri" panose="020F0502020204030204" pitchFamily="34" charset="0"/>
              </a:rPr>
              <a:t> radiated power of 24 dBm (250 </a:t>
            </a:r>
            <a:r>
              <a:rPr lang="en-US" sz="1600" b="0" dirty="0" err="1">
                <a:effectLst/>
                <a:latin typeface="Times New Roman" panose="02020603050405020304" pitchFamily="18" charset="0"/>
                <a:ea typeface="Calibri" panose="020F0502020204030204" pitchFamily="34" charset="0"/>
              </a:rPr>
              <a:t>mW</a:t>
            </a:r>
            <a:r>
              <a:rPr lang="en-US" sz="1600" b="0" dirty="0">
                <a:effectLst/>
                <a:latin typeface="Times New Roman" panose="02020603050405020304" pitchFamily="18" charset="0"/>
                <a:ea typeface="Calibri" panose="020F0502020204030204" pitchFamily="34" charset="0"/>
              </a:rPr>
              <a:t>) for indoor use; and 14 dBm (25 </a:t>
            </a:r>
            <a:r>
              <a:rPr lang="en-US" sz="1600" b="0" dirty="0" err="1">
                <a:effectLst/>
                <a:latin typeface="Times New Roman" panose="02020603050405020304" pitchFamily="18" charset="0"/>
                <a:ea typeface="Calibri" panose="020F0502020204030204" pitchFamily="34" charset="0"/>
              </a:rPr>
              <a:t>mW</a:t>
            </a:r>
            <a:r>
              <a:rPr lang="en-US" sz="1600" b="0" dirty="0">
                <a:effectLst/>
                <a:latin typeface="Times New Roman" panose="02020603050405020304" pitchFamily="18" charset="0"/>
                <a:ea typeface="Calibri" panose="020F0502020204030204" pitchFamily="34" charset="0"/>
              </a:rPr>
              <a:t>) for outdoor use.</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[2]  HKCA proposes to update its relevant specification HKCA 1081 by referencing ETSI EN 303 687.</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[3]  HKCA expresses its concern in paragraphs 17 to 23 on interference.  In particular, the HKCA notes that some countries and regions designate the entire 6 GHz band for Wi-Fi.  Wi-Fi devices from these countries and regions that "could operate in the 6425 – 7125 MHz band, if illegally imported and used in Hong Kong, would cause in-band interference to the future 5G services".  In view of this, the consultation seeks public opinions to impose compulsory certification requirements for APs to ensure that "such devices to be used in Hong Kong should comply with the relevant specification (i.e. HKCA 1081), in particular that they do not operate in the 6425 – 7125 MHz band which may be used for 5G services in Hong Kong in the future." </a:t>
            </a:r>
            <a:endParaRPr lang="en-US" sz="1600" b="0" dirty="0">
              <a:latin typeface="Times New Roman" panose="02020603050405020304" pitchFamily="18" charset="0"/>
              <a:ea typeface="Calibri" panose="020F0502020204030204" pitchFamily="34" charset="0"/>
            </a:endParaRPr>
          </a:p>
          <a:p>
            <a:pPr marL="685800" lvl="1">
              <a:buFont typeface="Arial" panose="020B0604020202020204" pitchFamily="34" charset="0"/>
              <a:buChar char="•"/>
            </a:pPr>
            <a:r>
              <a:rPr lang="en-US" sz="1600" b="0" dirty="0">
                <a:effectLst/>
                <a:latin typeface="Times New Roman" panose="02020603050405020304" pitchFamily="18" charset="0"/>
                <a:ea typeface="Calibri" panose="020F0502020204030204" pitchFamily="34" charset="0"/>
              </a:rPr>
              <a:t>For details, please visit:</a:t>
            </a:r>
            <a:br>
              <a:rPr lang="en-US" sz="1600" b="0" dirty="0">
                <a:effectLst/>
                <a:latin typeface="Times New Roman" panose="02020603050405020304" pitchFamily="18" charset="0"/>
                <a:ea typeface="Calibri" panose="020F0502020204030204" pitchFamily="34" charset="0"/>
              </a:rPr>
            </a:br>
            <a:r>
              <a:rPr lang="en-US" sz="1600" b="0" u="sng" dirty="0">
                <a:solidFill>
                  <a:srgbClr val="0000FF"/>
                </a:solidFill>
                <a:effectLst/>
                <a:latin typeface="Times New Roman" panose="02020603050405020304" pitchFamily="18" charset="0"/>
                <a:ea typeface="Calibri" panose="020F0502020204030204" pitchFamily="34" charset="0"/>
                <a:hlinkClick r:id="rId4"/>
              </a:rPr>
              <a:t>https://www.coms-auth.hk/filemanager/en/content_711/cp20211126_e.pdf</a:t>
            </a:r>
            <a:endParaRPr lang="en-US" sz="1600" b="0" u="sng" dirty="0">
              <a:solidFill>
                <a:srgbClr val="0000FF"/>
              </a:solidFill>
              <a:latin typeface="Times New Roman" panose="02020603050405020304" pitchFamily="18" charset="0"/>
              <a:ea typeface="Calibri" panose="020F0502020204030204" pitchFamily="34" charset="0"/>
            </a:endParaRPr>
          </a:p>
          <a:p>
            <a:pPr marL="1085850" lvl="2">
              <a:buFont typeface="Arial" panose="020B0604020202020204" pitchFamily="34" charset="0"/>
              <a:buChar char="•"/>
            </a:pPr>
            <a:r>
              <a:rPr lang="en-US" sz="1600" b="0" dirty="0">
                <a:effectLst/>
                <a:latin typeface="Times New Roman" panose="02020603050405020304" pitchFamily="18" charset="0"/>
                <a:ea typeface="Calibri" panose="020F0502020204030204" pitchFamily="34" charset="0"/>
              </a:rPr>
              <a:t>The </a:t>
            </a:r>
            <a:r>
              <a:rPr lang="en-US" sz="1600" dirty="0">
                <a:effectLst/>
                <a:latin typeface="Times New Roman" panose="02020603050405020304" pitchFamily="18" charset="0"/>
                <a:ea typeface="Calibri" panose="020F0502020204030204" pitchFamily="34" charset="0"/>
              </a:rPr>
              <a:t>comment </a:t>
            </a:r>
            <a:r>
              <a:rPr lang="en-US" sz="1600" b="1" dirty="0">
                <a:effectLst/>
                <a:latin typeface="Times New Roman" panose="02020603050405020304" pitchFamily="18" charset="0"/>
                <a:ea typeface="Calibri" panose="020F0502020204030204" pitchFamily="34" charset="0"/>
              </a:rPr>
              <a:t>submission deadline is December 24, 2021 </a:t>
            </a:r>
            <a:r>
              <a:rPr lang="en-US" sz="1600" b="0" dirty="0">
                <a:effectLst/>
                <a:latin typeface="Times New Roman" panose="02020603050405020304" pitchFamily="18" charset="0"/>
                <a:ea typeface="Calibri" panose="020F0502020204030204" pitchFamily="34" charset="0"/>
              </a:rPr>
              <a:t>(Hong Kong SAR local time).    </a:t>
            </a:r>
            <a:r>
              <a:rPr lang="en-US" sz="1400" b="1" dirty="0">
                <a:effectLst/>
                <a:latin typeface="Times New Roman" panose="02020603050405020304" pitchFamily="18" charset="0"/>
                <a:ea typeface="Calibri" panose="020F0502020204030204" pitchFamily="34" charset="0"/>
              </a:rPr>
              <a:t>(.18 to approve 09dec</a:t>
            </a:r>
            <a:r>
              <a:rPr lang="en-US" sz="1400" b="0" dirty="0">
                <a:effectLst/>
                <a:latin typeface="Times New Roman" panose="02020603050405020304" pitchFamily="18" charset="0"/>
                <a:ea typeface="Calibri" panose="020F0502020204030204" pitchFamily="34" charset="0"/>
              </a:rPr>
              <a:t>) </a:t>
            </a:r>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02dec21</a:t>
            </a:r>
            <a:endParaRPr lang="en-GB" dirty="0"/>
          </a:p>
        </p:txBody>
      </p:sp>
    </p:spTree>
    <p:extLst>
      <p:ext uri="{BB962C8B-B14F-4D97-AF65-F5344CB8AC3E}">
        <p14:creationId xmlns:p14="http://schemas.microsoft.com/office/powerpoint/2010/main" val="2489270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85800"/>
            <a:ext cx="11125200" cy="5789614"/>
          </a:xfrm>
        </p:spPr>
        <p:txBody>
          <a:bodyPr/>
          <a:lstStyle/>
          <a:p>
            <a:pPr algn="l"/>
            <a:endParaRPr lang="en-US" sz="1800" dirty="0">
              <a:solidFill>
                <a:schemeClr val="tx1"/>
              </a:solidFill>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Japan MIC has begun a public consultation on its proposal (including detailed technical parameters) that allows in-vehicle WLAN operating at 5.2 GHz band.</a:t>
            </a: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a high-level overview, please refer to the following </a:t>
            </a:r>
            <a:r>
              <a:rPr lang="en-US" sz="1600" dirty="0" err="1">
                <a:effectLst/>
                <a:ea typeface="Calibri" panose="020F0502020204030204" pitchFamily="34" charset="0"/>
              </a:rPr>
              <a:t>powerpoint</a:t>
            </a:r>
            <a:r>
              <a:rPr lang="en-US" sz="1600" dirty="0">
                <a:effectLst/>
                <a:ea typeface="Calibri" panose="020F0502020204030204" pitchFamily="34" charset="0"/>
              </a:rPr>
              <a:t> (in Japanese):</a:t>
            </a:r>
            <a:r>
              <a:rPr lang="en-US" sz="1600" dirty="0">
                <a:ea typeface="Calibri" panose="020F0502020204030204" pitchFamily="34" charset="0"/>
              </a:rPr>
              <a:t> </a:t>
            </a:r>
            <a:r>
              <a:rPr lang="en-US" sz="1600" u="sng" dirty="0">
                <a:solidFill>
                  <a:srgbClr val="0000FF"/>
                </a:solidFill>
                <a:effectLst/>
                <a:ea typeface="Calibri" panose="020F0502020204030204" pitchFamily="34" charset="0"/>
                <a:hlinkClick r:id="rId3"/>
              </a:rPr>
              <a:t>https://www.soumu.go.jp/main_content/000778276.pdf</a:t>
            </a:r>
            <a:endParaRPr lang="en-US" sz="1600" u="sng" dirty="0">
              <a:solidFill>
                <a:srgbClr val="0000FF"/>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the detailed proposal, please refer to the following draft (in Japanese).</a:t>
            </a:r>
            <a:r>
              <a:rPr lang="en-US" sz="1600" dirty="0">
                <a:ea typeface="Calibri" panose="020F0502020204030204" pitchFamily="34" charset="0"/>
              </a:rPr>
              <a:t> </a:t>
            </a:r>
            <a:r>
              <a:rPr lang="en-US" sz="1600" u="sng" dirty="0">
                <a:solidFill>
                  <a:srgbClr val="0000FF"/>
                </a:solidFill>
                <a:effectLst/>
                <a:ea typeface="Calibri" panose="020F0502020204030204" pitchFamily="34" charset="0"/>
                <a:hlinkClick r:id="rId4"/>
              </a:rPr>
              <a:t>https://www.soumu.go.jp/main_content/000778275.pdf</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on the consultation, please visit the following URL.  The comment submission deadline is December 16, 2021.</a:t>
            </a:r>
          </a:p>
          <a:p>
            <a:pPr marL="400050" lvl="1">
              <a:spcBef>
                <a:spcPts val="0"/>
              </a:spcBef>
              <a:spcAft>
                <a:spcPts val="0"/>
              </a:spcAft>
            </a:pPr>
            <a:r>
              <a:rPr lang="en-US" sz="1600" u="sng" dirty="0">
                <a:solidFill>
                  <a:srgbClr val="0000FF"/>
                </a:solidFill>
                <a:effectLst/>
                <a:ea typeface="Calibri" panose="020F0502020204030204" pitchFamily="34" charset="0"/>
                <a:hlinkClick r:id="rId5"/>
              </a:rPr>
              <a:t>https://www.soumu.go.jp/menu_news/s-news/01kiban12_02000132.html</a:t>
            </a:r>
            <a:endParaRPr lang="en-US" sz="1600" dirty="0">
              <a:effectLst/>
              <a:ea typeface="Calibri" panose="020F0502020204030204" pitchFamily="34" charset="0"/>
            </a:endParaRPr>
          </a:p>
          <a:p>
            <a:pPr>
              <a:buFont typeface="Arial" panose="020B0604020202020204" pitchFamily="34" charset="0"/>
              <a:buChar char="•"/>
            </a:pPr>
            <a:endParaRPr lang="en-US" sz="1600" b="0" i="0" u="none" strike="noStrike" baseline="0" dirty="0">
              <a:solidFill>
                <a:srgbClr val="000000"/>
              </a:solidFill>
            </a:endParaRPr>
          </a:p>
          <a:p>
            <a:pPr marL="400050" lvl="1">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FYIs:  </a:t>
            </a:r>
          </a:p>
          <a:p>
            <a:pPr marL="800100" lvl="2">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Per update in the last 802.18 call on November 18, the following is the URL that Japan MIC announces the result of the frequency reorganization action plan.</a:t>
            </a:r>
          </a:p>
          <a:p>
            <a:pPr marL="1257300" lvl="3">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6"/>
              </a:rPr>
              <a:t>https://www.soumu.go.jp/menu_news/s-news/01kiban09_02000421.html</a:t>
            </a:r>
            <a:r>
              <a:rPr lang="en-US" sz="1400" b="0" u="sng" dirty="0">
                <a:ea typeface="Calibri" panose="020F0502020204030204" pitchFamily="34" charset="0"/>
                <a:hlinkClick r:id="rId6"/>
              </a:rPr>
              <a:t>.</a:t>
            </a:r>
            <a:r>
              <a:rPr lang="en-US" sz="1400" b="0" dirty="0">
                <a:solidFill>
                  <a:schemeClr val="tx1"/>
                </a:solidFill>
                <a:effectLst/>
                <a:ea typeface="Calibri" panose="020F0502020204030204" pitchFamily="34" charset="0"/>
                <a:hlinkClick r:id="rId6"/>
              </a:rPr>
              <a:t>M</a:t>
            </a:r>
            <a:r>
              <a:rPr lang="en-US" sz="1400" b="0" dirty="0">
                <a:solidFill>
                  <a:schemeClr val="tx1"/>
                </a:solidFill>
                <a:effectLst/>
                <a:ea typeface="Calibri" panose="020F0502020204030204" pitchFamily="34" charset="0"/>
              </a:rPr>
              <a:t>  </a:t>
            </a:r>
            <a:r>
              <a:rPr lang="en-US" sz="1400" b="0" dirty="0">
                <a:solidFill>
                  <a:schemeClr val="tx1"/>
                </a:solidFill>
                <a:ea typeface="Calibri" panose="020F0502020204030204" pitchFamily="34" charset="0"/>
              </a:rPr>
              <a:t> Go here t</a:t>
            </a:r>
            <a:r>
              <a:rPr lang="en-US" sz="1400" b="0" dirty="0">
                <a:solidFill>
                  <a:schemeClr val="tx1"/>
                </a:solidFill>
                <a:effectLst/>
                <a:ea typeface="Calibri" panose="020F0502020204030204" pitchFamily="34" charset="0"/>
              </a:rPr>
              <a:t>o find MIC's response to all commenters, and the draft action plan once published.</a:t>
            </a:r>
          </a:p>
          <a:p>
            <a:pPr marL="1257300" lvl="3">
              <a:spcBef>
                <a:spcPts val="0"/>
              </a:spcBef>
              <a:spcAft>
                <a:spcPts val="0"/>
              </a:spcAft>
              <a:buFont typeface="Arial" panose="020B0604020202020204" pitchFamily="34" charset="0"/>
              <a:buChar char="•"/>
            </a:pPr>
            <a:endParaRPr lang="en-US" sz="140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On November 17, Korea MSIT released an administrative notice (2021-0931) related to a proposed revision of the table of frequency allocation with respect to 76 to 81 GHz.</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dirty="0">
                <a:effectLst/>
                <a:ea typeface="Calibri" panose="020F0502020204030204" pitchFamily="34" charset="0"/>
              </a:rPr>
              <a:t>The proposed change is to enable radar devices to operate in the 70 GHz band by updating the domestic note K40A that allows the 76 to 81 GHz frequency band to be used for object detection.</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dirty="0">
                <a:effectLst/>
                <a:ea typeface="Calibri" panose="020F0502020204030204" pitchFamily="34" charset="0"/>
              </a:rPr>
              <a:t>It welcomes comment submission till January 16, 2022.  For details, please visit:</a:t>
            </a:r>
            <a:br>
              <a:rPr lang="en-US" sz="1400" dirty="0">
                <a:effectLst/>
                <a:ea typeface="Calibri" panose="020F0502020204030204" pitchFamily="34" charset="0"/>
              </a:rPr>
            </a:br>
            <a:r>
              <a:rPr lang="en-US" sz="1400" u="sng" dirty="0">
                <a:solidFill>
                  <a:srgbClr val="0000FF"/>
                </a:solidFill>
                <a:ea typeface="Calibri" panose="020F0502020204030204" pitchFamily="34" charset="0"/>
                <a:hlinkClick r:id="rId7"/>
              </a:rPr>
              <a:t>https://www.msit.go.kr/bbs/view.do?sCode=user&amp;mId=109&amp;mPid=103&amp;pageIndex=&amp;bbsSeqNo=84&amp;nttSeqNo=3179348&amp;searchOpt=ALL&amp;searchTxt=</a:t>
            </a:r>
            <a:endParaRPr lang="en-US" sz="14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Anything else to share today? </a:t>
            </a:r>
            <a:endParaRPr lang="en-US" sz="16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403856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dirty="0"/>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02dec21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02dec21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Hong Kong consultation</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a:solidFill>
                  <a:schemeClr val="tx1"/>
                </a:solidFill>
              </a:rPr>
              <a:t> </a:t>
            </a:r>
            <a:r>
              <a:rPr lang="en-US" sz="1400">
                <a:effectLst/>
              </a:rPr>
              <a:t>802.1 Technical Plenary</a:t>
            </a:r>
          </a:p>
          <a:p>
            <a:pPr lvl="1">
              <a:spcBef>
                <a:spcPts val="0"/>
              </a:spcBef>
              <a:buFont typeface="Arial" panose="020B0604020202020204" pitchFamily="34" charset="0"/>
              <a:buChar char="•"/>
            </a:pPr>
            <a:r>
              <a:rPr lang="en-US" altLang="en-US" sz="1400" kern="0">
                <a:solidFill>
                  <a:schemeClr val="tx1"/>
                </a:solidFill>
              </a:rPr>
              <a:t>ongoing</a:t>
            </a:r>
            <a:r>
              <a:rPr lang="en-US" altLang="en-US" sz="1400" kern="0" dirty="0">
                <a:solidFill>
                  <a:schemeClr val="tx1"/>
                </a:solidFill>
              </a:rPr>
              <a:t>: MSGs (new doc) &amp; Stds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Vijay A</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https://mentor.ieee.org/802.18/dcn/21/18-21-0131-00-0000-minutes-04nov21-rrtag-teleconference.docx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05-Nov-2021 12:47:53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Ben R. </a:t>
            </a:r>
          </a:p>
          <a:p>
            <a:pPr marL="0" indent="0">
              <a:spcBef>
                <a:spcPts val="0"/>
              </a:spcBef>
            </a:pPr>
            <a:r>
              <a:rPr lang="en-US" altLang="en-US" sz="1800" b="0" dirty="0">
                <a:solidFill>
                  <a:schemeClr val="bg1">
                    <a:lumMod val="85000"/>
                  </a:schemeClr>
                </a:solidFill>
              </a:rPr>
              <a:t>	Seconded by:  Jim L. </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endParaRPr lang="en-US" sz="1400" b="1" dirty="0">
              <a:solidFill>
                <a:srgbClr val="4472C4"/>
              </a:solidFill>
              <a:effectLst/>
              <a:latin typeface="Arial" panose="020B060402020202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US" sz="1400" b="1" dirty="0">
                <a:solidFill>
                  <a:srgbClr val="000000"/>
                </a:solidFill>
                <a:effectLst/>
                <a:latin typeface="Arial" panose="020B0604020202020204" pitchFamily="34" charset="0"/>
                <a:ea typeface="Calibri" panose="020F0502020204030204" pitchFamily="34" charset="0"/>
              </a:rPr>
              <a:t>Early Registration:  Until 23:59 PM Eastern Time Thursday December 30, 2021 			</a:t>
            </a:r>
            <a:r>
              <a:rPr lang="en-US" sz="1400" dirty="0">
                <a:solidFill>
                  <a:srgbClr val="000000"/>
                </a:solidFill>
                <a:effectLst/>
                <a:latin typeface="Arial" panose="020B0604020202020204" pitchFamily="34" charset="0"/>
                <a:ea typeface="Calibri" panose="020F0502020204030204" pitchFamily="34" charset="0"/>
              </a:rPr>
              <a:t>$US 50.00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Standard Registration:  After Early, </a:t>
            </a:r>
            <a:r>
              <a:rPr lang="en-US" sz="1400" b="1" dirty="0">
                <a:solidFill>
                  <a:srgbClr val="000000"/>
                </a:solidFill>
                <a:effectLst/>
                <a:latin typeface="Arial" panose="020B0604020202020204" pitchFamily="34" charset="0"/>
                <a:ea typeface="Calibri" panose="020F0502020204030204" pitchFamily="34" charset="0"/>
              </a:rPr>
              <a:t>Until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75.00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Late Registration:  </a:t>
            </a:r>
            <a:r>
              <a:rPr lang="en-US" sz="1400" b="1" dirty="0">
                <a:solidFill>
                  <a:srgbClr val="000000"/>
                </a:solidFill>
                <a:effectLst/>
                <a:latin typeface="Arial" panose="020B0604020202020204" pitchFamily="34" charset="0"/>
                <a:ea typeface="Calibri" panose="020F0502020204030204" pitchFamily="34" charset="0"/>
              </a:rPr>
              <a:t>After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125.00 for all attendees </a:t>
            </a:r>
            <a:endParaRPr lang="en-US" sz="1400" dirty="0">
              <a:effectLst/>
              <a:latin typeface="Calibri" panose="020F050202020403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endParaRPr lang="en-US" sz="1400" b="1" dirty="0">
              <a:solidFill>
                <a:srgbClr val="4472C4"/>
              </a:solidFill>
              <a:latin typeface="Arial" panose="020B060402020202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sz="1800"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3"/>
              </a:rPr>
              <a:t>Link to website.</a:t>
            </a:r>
            <a:r>
              <a:rPr lang="en-US" sz="1800" b="1" dirty="0">
                <a:solidFill>
                  <a:srgbClr val="4472C4"/>
                </a:solidFill>
                <a:effectLst/>
                <a:latin typeface="Arial" panose="020B0604020202020204" pitchFamily="34" charset="0"/>
                <a:ea typeface="Calibri" panose="020F0502020204030204" pitchFamily="34" charset="0"/>
              </a:rPr>
              <a:t>    </a:t>
            </a:r>
            <a:r>
              <a:rPr lang="en-US" sz="18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marL="285750" indent="-285750">
              <a:spcBef>
                <a:spcPts val="0"/>
              </a:spcBef>
              <a:spcAft>
                <a:spcPts val="0"/>
              </a:spcAft>
              <a:buFont typeface="Arial" panose="020B0604020202020204" pitchFamily="34" charset="0"/>
              <a:buChar char="•"/>
            </a:pPr>
            <a:r>
              <a:rPr lang="en-US" altLang="en-US" sz="1800" b="0" dirty="0">
                <a:solidFill>
                  <a:schemeClr val="tx1"/>
                </a:solidFill>
              </a:rPr>
              <a:t>There are some issues with certain credit cards, it may have been addressed. </a:t>
            </a: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how it will be held.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62885</TotalTime>
  <Words>8799</Words>
  <Application>Microsoft Office PowerPoint</Application>
  <PresentationFormat>Widescreen</PresentationFormat>
  <Paragraphs>845</Paragraphs>
  <Slides>31</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43"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Other regions (outside EU-Stds and USA), items to share</vt:lpstr>
      <vt:lpstr>Other regions (outside EU-Stds and USA), items to share</vt:lpstr>
      <vt:lpstr>PowerPoint Presentation</vt:lpstr>
      <vt:lpstr>PowerPoint Presentation</vt:lpstr>
      <vt:lpstr>PowerPoint Presentation</vt:lpstr>
      <vt:lpstr>PowerPoint Presentation</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3972</cp:revision>
  <cp:lastPrinted>1601-01-01T00:00:00Z</cp:lastPrinted>
  <dcterms:created xsi:type="dcterms:W3CDTF">2016-03-03T14:54:45Z</dcterms:created>
  <dcterms:modified xsi:type="dcterms:W3CDTF">2021-12-02T17:36:40Z</dcterms:modified>
</cp:coreProperties>
</file>