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4"/>
  </p:notesMasterIdLst>
  <p:handoutMasterIdLst>
    <p:handoutMasterId r:id="rId45"/>
  </p:handoutMasterIdLst>
  <p:sldIdLst>
    <p:sldId id="256" r:id="rId2"/>
    <p:sldId id="791" r:id="rId3"/>
    <p:sldId id="341" r:id="rId4"/>
    <p:sldId id="329" r:id="rId5"/>
    <p:sldId id="604" r:id="rId6"/>
    <p:sldId id="624" r:id="rId7"/>
    <p:sldId id="605" r:id="rId8"/>
    <p:sldId id="776" r:id="rId9"/>
    <p:sldId id="596" r:id="rId10"/>
    <p:sldId id="690" r:id="rId11"/>
    <p:sldId id="825" r:id="rId12"/>
    <p:sldId id="602" r:id="rId13"/>
    <p:sldId id="798" r:id="rId14"/>
    <p:sldId id="606" r:id="rId15"/>
    <p:sldId id="818" r:id="rId16"/>
    <p:sldId id="828" r:id="rId17"/>
    <p:sldId id="608" r:id="rId18"/>
    <p:sldId id="796" r:id="rId19"/>
    <p:sldId id="742" r:id="rId20"/>
    <p:sldId id="743" r:id="rId21"/>
    <p:sldId id="702" r:id="rId22"/>
    <p:sldId id="535" r:id="rId23"/>
    <p:sldId id="830" r:id="rId24"/>
    <p:sldId id="829" r:id="rId25"/>
    <p:sldId id="822" r:id="rId26"/>
    <p:sldId id="823" r:id="rId27"/>
    <p:sldId id="811" r:id="rId28"/>
    <p:sldId id="813" r:id="rId29"/>
    <p:sldId id="815" r:id="rId30"/>
    <p:sldId id="826" r:id="rId31"/>
    <p:sldId id="827" r:id="rId32"/>
    <p:sldId id="650" r:id="rId33"/>
    <p:sldId id="498" r:id="rId34"/>
    <p:sldId id="402" r:id="rId35"/>
    <p:sldId id="403" r:id="rId36"/>
    <p:sldId id="797" r:id="rId37"/>
    <p:sldId id="778" r:id="rId38"/>
    <p:sldId id="795" r:id="rId39"/>
    <p:sldId id="783" r:id="rId40"/>
    <p:sldId id="728" r:id="rId41"/>
    <p:sldId id="656" r:id="rId42"/>
    <p:sldId id="655"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102" d="100"/>
          <a:sy n="102" d="100"/>
        </p:scale>
        <p:origin x="852" y="10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3.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363410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479901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11-18nov21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11-18nov21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11-18nov21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802.18-21/0135r02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srdmg/cg-uwb/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urldefense.com/v3/__https:/www.cept.org/ecc/groups/ecc/wg-se/se-45/client/meeting-documents/?flid=29448__;!!F7jv3iA!mB5ZQo9Bo-O1jA0inWo-_d60J1NcmgnJyTx4AUxwq_CZ4dHwBd3V_qaPd4dmr9DaaQ$"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docdb.cept.org/implementation/1673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38-02-0000-apac-update-november-2021.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sistemas.anatel.gov.br/SACP/Contribuicoes/TextoConsulta.asp?CodProcesso=C2513&amp;Tipo=1&amp;Opcao=andamento" TargetMode="External"/><Relationship Id="rId3" Type="http://schemas.openxmlformats.org/officeDocument/2006/relationships/hyperlink" Target="https://www.rabc-cccr.ca/event/spectrum-management-innovation-committee/" TargetMode="External"/><Relationship Id="rId7" Type="http://schemas.openxmlformats.org/officeDocument/2006/relationships/hyperlink" Target="mailto:wirelessinfrastructurestrategy@dcms.gov.uk"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gov.uk/government/publications/letters-between-dcms-and-ofcom-on-the-future-of-wireless-networks-infrastructure" TargetMode="External"/><Relationship Id="rId5" Type="http://schemas.openxmlformats.org/officeDocument/2006/relationships/hyperlink" Target="https://www.gov.uk/government/consultations/wireless-infrastructure-strategy-call-for-evidence" TargetMode="External"/><Relationship Id="rId4" Type="http://schemas.openxmlformats.org/officeDocument/2006/relationships/hyperlink" Target="https://www.gov.uk/government/organisations/department-for-digital-culture-media-spor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8/dcn/20/18-20-0104-02-0000-fcc-proposed-rule-modernizing-and-expanding-access-to-the-70-80-90-ghz-bands.docx" TargetMode="External"/><Relationship Id="rId3" Type="http://schemas.openxmlformats.org/officeDocument/2006/relationships/hyperlink" Target="https://www.federalregister.gov/documents/2021/11/02/2021-23712/wireless-telecommunication-bureau-seeks-to-supplement-the-record-on-708090-ghz-bands-notice-of?utm_source=federalregister.gov&amp;utm_medium=email&amp;utm_campaign=subscription+mailing+list" TargetMode="External"/><Relationship Id="rId7" Type="http://schemas.openxmlformats.org/officeDocument/2006/relationships/hyperlink" Target="https://mentor.ieee.org/802.18/dcn/20/18-20-0108-06-0000-comments-ieee802-fcc-nprm-20-133-70-80-90ghz-bands-expand-acces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137-00-0000-fcc-seeks-to-supplement-nprm-record-on-70-80-90-ghz-wtb-20-133.docx" TargetMode="External"/><Relationship Id="rId5" Type="http://schemas.openxmlformats.org/officeDocument/2006/relationships/hyperlink" Target="https://www.fcc.gov/ecfs/search/filings?proceedings_name=20-133&amp;sort=date_disseminated,DESC" TargetMode="External"/><Relationship Id="rId4" Type="http://schemas.openxmlformats.org/officeDocument/2006/relationships/hyperlink" Target="https://www.govinfo.gov/content/pkg/FR-2021-11-02/pdf/2021-23712.pdf?utm_source=federalregister.gov&amp;utm_medium=email&amp;utm_campaign=subscription+mailing+list" TargetMode="External"/><Relationship Id="rId9" Type="http://schemas.openxmlformats.org/officeDocument/2006/relationships/hyperlink" Target="https://mentor.ieee.org/802.18/dcn/20/18-20-0105-01-0000-introduction-to-fcc-20-76-a1-modernizing-and-expanding-access-to-the-70-80-90-ghz-band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wg-fm/srdmg/cg-uwb/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12" Type="http://schemas.openxmlformats.org/officeDocument/2006/relationships/hyperlink" Target="https://docdb.cept.org/implementation/16737"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docdb.cept.org/download/3501" TargetMode="External"/><Relationship Id="rId10" Type="http://schemas.openxmlformats.org/officeDocument/2006/relationships/hyperlink" Target="https://cept.org/files/9522/Draft%20ECC%20Report%20334.docx" TargetMode="External"/><Relationship Id="rId4" Type="http://schemas.openxmlformats.org/officeDocument/2006/relationships/hyperlink" Target="https://docdb.cept.org/document/22112" TargetMode="External"/><Relationship Id="rId9" Type="http://schemas.openxmlformats.org/officeDocument/2006/relationships/hyperlink" Target="https://cept.org/ecc/groups/ecc/wg-fm/srdmg/cg-uwb/client/meeting-calendar/"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calendar/event?eid=XzYxMGphZ2kxNjkwajBiYTI2b28zZWI5azhjbzQ0YmExNzRza2NiYTE4b3FrNGNpNjc1MzM4Y2kzNnMgbHQ2ZGd1N3A3bHJtZTRhZDB0NmJqc3U4ZGtAZw&amp;ctz=America/New_York"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1.ieee802.org/technical-plenary/"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download/16761"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07-01-0000-minutes-electronic-wireless-interim-16-23sep21-rr-tag-ko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11-18nov21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11-18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17"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marL="685800" lvl="1">
              <a:spcBef>
                <a:spcPts val="0"/>
              </a:spcBef>
              <a:spcAft>
                <a:spcPts val="0"/>
              </a:spcAft>
              <a:buFont typeface="Arial" panose="020B0604020202020204" pitchFamily="34" charset="0"/>
              <a:buChar char="•"/>
            </a:pPr>
            <a:r>
              <a:rPr lang="en-US" sz="1600" strike="dblStrike" dirty="0">
                <a:effectLst/>
                <a:latin typeface="Tahoma" panose="020B0604030504040204" pitchFamily="34" charset="0"/>
                <a:ea typeface="Calibri" panose="020F0502020204030204" pitchFamily="34" charset="0"/>
              </a:rPr>
              <a:t>Early Registration:  Until Thursday 11:59 PM UTC October 21, 2021 	</a:t>
            </a:r>
            <a:r>
              <a:rPr lang="en-US" sz="1600" b="1" strike="dblStrike" dirty="0">
                <a:effectLst/>
                <a:latin typeface="Tahoma" panose="020B0604030504040204" pitchFamily="34" charset="0"/>
                <a:ea typeface="Calibri" panose="020F0502020204030204" pitchFamily="34" charset="0"/>
              </a:rPr>
              <a:t>	</a:t>
            </a:r>
            <a:r>
              <a:rPr lang="en-US" sz="1600" strike="dblStrike"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strike="dblStrike"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11:59 PM UTC November 5, 2021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will meet during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1">
              <a:spcBef>
                <a:spcPts val="0"/>
              </a:spcBef>
              <a:spcAft>
                <a:spcPts val="0"/>
              </a:spcAft>
              <a:buFont typeface="Arial" panose="020B0604020202020204" pitchFamily="34" charset="0"/>
              <a:buChar char="•"/>
            </a:pPr>
            <a:r>
              <a:rPr lang="en-US" sz="1800" dirty="0">
                <a:ea typeface="Calibri" panose="020F0502020204030204" pitchFamily="34" charset="0"/>
              </a:rPr>
              <a:t>O</a:t>
            </a:r>
            <a:r>
              <a:rPr lang="en-US" sz="1800" dirty="0">
                <a:effectLst/>
                <a:ea typeface="Calibri" panose="020F0502020204030204" pitchFamily="34" charset="0"/>
              </a:rPr>
              <a:t>n 11</a:t>
            </a:r>
            <a:r>
              <a:rPr lang="en-US" sz="1800" baseline="30000" dirty="0">
                <a:effectLst/>
                <a:ea typeface="Calibri" panose="020F0502020204030204" pitchFamily="34" charset="0"/>
              </a:rPr>
              <a:t>th</a:t>
            </a:r>
            <a:r>
              <a:rPr lang="en-US" sz="1800" dirty="0">
                <a:effectLst/>
                <a:ea typeface="Calibri" panose="020F0502020204030204" pitchFamily="34" charset="0"/>
              </a:rPr>
              <a:t> (today): have overlap with 802.15 TG14 and </a:t>
            </a:r>
            <a:r>
              <a:rPr lang="en-US" sz="1800" dirty="0">
                <a:ea typeface="Calibri" panose="020F0502020204030204" pitchFamily="34" charset="0"/>
              </a:rPr>
              <a:t>l</a:t>
            </a:r>
            <a:r>
              <a:rPr lang="en-US" sz="1800" dirty="0">
                <a:effectLst/>
                <a:ea typeface="Calibri" panose="020F0502020204030204" pitchFamily="34" charset="0"/>
              </a:rPr>
              <a:t>ast 30mins of .11az and .11bh,  </a:t>
            </a: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1" dirty="0">
                <a:effectLst/>
                <a:ea typeface="Calibri" panose="020F0502020204030204" pitchFamily="34" charset="0"/>
              </a:rPr>
              <a:t>Also approved was the $50 / $75 / $125 meeting fee will be required.</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two Mentor </a:t>
            </a:r>
            <a:r>
              <a:rPr lang="en-US" sz="1800" dirty="0" err="1">
                <a:ea typeface="Calibri" panose="020F0502020204030204" pitchFamily="34" charset="0"/>
              </a:rPr>
              <a:t>epolls</a:t>
            </a:r>
            <a:r>
              <a:rPr lang="en-US" sz="1800" dirty="0">
                <a:ea typeface="Calibri" panose="020F0502020204030204" pitchFamily="34" charset="0"/>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a:t>
            </a:r>
            <a:r>
              <a:rPr lang="en-US" sz="1800" dirty="0">
                <a:ea typeface="Times New Roman" panose="02020603050405020304" pitchFamily="18" charset="0"/>
              </a:rPr>
              <a:t>11</a:t>
            </a:r>
            <a:r>
              <a:rPr lang="en-US" sz="1800" dirty="0">
                <a:solidFill>
                  <a:srgbClr val="000000"/>
                </a:solidFill>
                <a:effectLst/>
                <a:ea typeface="Times New Roman" panose="02020603050405020304" pitchFamily="18" charset="0"/>
              </a:rPr>
              <a:t>nov21 and ending Wednesday </a:t>
            </a:r>
            <a:r>
              <a:rPr lang="en-US" sz="1800" dirty="0">
                <a:ea typeface="Times New Roman" panose="02020603050405020304" pitchFamily="18" charset="0"/>
              </a:rPr>
              <a:t>17nov</a:t>
            </a:r>
            <a:r>
              <a:rPr lang="en-US" sz="1800" dirty="0">
                <a:solidFill>
                  <a:srgbClr val="000000"/>
                </a:solidFill>
                <a:effectLst/>
                <a:ea typeface="Times New Roman" panose="02020603050405020304" pitchFamily="18" charset="0"/>
              </a:rPr>
              <a:t>21</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18nov21.</a:t>
            </a:r>
          </a:p>
          <a:p>
            <a:pPr marL="0" marR="0">
              <a:spcBef>
                <a:spcPts val="0"/>
              </a:spcBef>
              <a:spcAft>
                <a:spcPts val="0"/>
              </a:spcAft>
            </a:pPr>
            <a:endParaRPr lang="en-US" sz="160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1</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description1: data to help IEEE 802 EC on their 07dec call to determine if March 2022 Plenary should be electronic/virtual or face-to-face in Orlando, FL. everyone can vote being a straw poll.</a:t>
            </a:r>
            <a:endParaRPr lang="en-US" sz="1600" dirty="0">
              <a:ea typeface="Times New Roman" panose="02020603050405020304" pitchFamily="18" charset="0"/>
            </a:endParaRPr>
          </a:p>
          <a:p>
            <a:pPr marL="1714500" lvl="4">
              <a:spcBef>
                <a:spcPts val="0"/>
              </a:spcBef>
              <a:spcAft>
                <a:spcPts val="0"/>
              </a:spcAft>
              <a:buFont typeface="Arial" panose="020B0604020202020204" pitchFamily="34" charset="0"/>
              <a:buChar char="•"/>
            </a:pPr>
            <a:endParaRPr lang="en-US" sz="800" dirty="0">
              <a:solidFill>
                <a:srgbClr val="000000"/>
              </a:solidFill>
              <a:effectLst/>
              <a:ea typeface="Calibri" panose="020F0502020204030204" pitchFamily="34" charset="0"/>
            </a:endParaRPr>
          </a:p>
          <a:p>
            <a:pPr marL="0" marR="0">
              <a:spcBef>
                <a:spcPts val="0"/>
              </a:spcBef>
              <a:spcAft>
                <a:spcPts val="0"/>
              </a:spcAft>
            </a:pPr>
            <a:r>
              <a:rPr lang="en-US" sz="1600" dirty="0">
                <a:solidFill>
                  <a:srgbClr val="000000"/>
                </a:solidFill>
                <a:effectLst/>
                <a:ea typeface="Calibri" panose="020F0502020204030204" pitchFamily="34" charset="0"/>
              </a:rPr>
              <a:t>	1. If the 2022 March Plenary Session is held in Orlando, Florida as an in-person only session, will you attend?</a:t>
            </a:r>
            <a:endParaRPr lang="en-US" sz="1600" dirty="0">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Yes/No</a:t>
            </a:r>
          </a:p>
          <a:p>
            <a:pPr marL="1143000" marR="0" lvl="2" indent="-228600">
              <a:spcBef>
                <a:spcPts val="0"/>
              </a:spcBef>
              <a:spcAft>
                <a:spcPts val="0"/>
              </a:spcAft>
              <a:buFont typeface="Times New Roman" panose="02020603050405020304" pitchFamily="18" charset="0"/>
              <a:buChar char="•"/>
              <a:tabLst>
                <a:tab pos="1371600" algn="l"/>
              </a:tabLst>
            </a:pPr>
            <a:endParaRPr lang="en-US" sz="1600" dirty="0">
              <a:ea typeface="Times New Roman" panose="02020603050405020304" pitchFamily="18" charset="0"/>
            </a:endParaRPr>
          </a:p>
          <a:p>
            <a:pPr marL="0" marR="0">
              <a:spcBef>
                <a:spcPts val="0"/>
              </a:spcBef>
              <a:spcAft>
                <a:spcPts val="0"/>
              </a:spcAft>
              <a:buFont typeface="Wingdings" panose="05000000000000000000" pitchFamily="2" charset="2"/>
              <a:buChar char="v"/>
            </a:pPr>
            <a:r>
              <a:rPr lang="en-US" sz="1600" dirty="0">
                <a:ea typeface="Times New Roman" panose="02020603050405020304" pitchFamily="18" charset="0"/>
              </a:rPr>
              <a:t>note:  so far, though details may change, the registration cost whether attending in person or online will be the same, and will be similar to costs of in-person sessions before covid. </a:t>
            </a:r>
          </a:p>
          <a:p>
            <a:pPr marL="0" marR="0">
              <a:spcBef>
                <a:spcPts val="0"/>
              </a:spcBef>
              <a:spcAft>
                <a:spcPts val="0"/>
              </a:spcAft>
              <a:buFont typeface="Arial" panose="020B0604020202020204" pitchFamily="34" charset="0"/>
              <a:buChar char="•"/>
            </a:pPr>
            <a:endParaRPr lang="en-US" sz="1600" dirty="0">
              <a:solidFill>
                <a:srgbClr val="000000"/>
              </a:solidFill>
              <a:effectLst/>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2</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description2: data to help IEEE 802 EC on their </a:t>
            </a:r>
            <a:r>
              <a:rPr lang="en-US" sz="1600" dirty="0">
                <a:ea typeface="Times New Roman" panose="02020603050405020304" pitchFamily="18" charset="0"/>
              </a:rPr>
              <a:t>19nov</a:t>
            </a:r>
            <a:r>
              <a:rPr lang="en-US" sz="1600" dirty="0">
                <a:solidFill>
                  <a:srgbClr val="000000"/>
                </a:solidFill>
                <a:effectLst/>
                <a:ea typeface="Times New Roman" panose="02020603050405020304" pitchFamily="18" charset="0"/>
              </a:rPr>
              <a:t> call to determine if the March 2022 Plenary would be a mixed-mode session; face-to-face in Orlando, FL and virtual, how would attend? </a:t>
            </a:r>
            <a:r>
              <a:rPr lang="en-US" sz="1600" dirty="0">
                <a:solidFill>
                  <a:srgbClr val="000000"/>
                </a:solidFill>
                <a:effectLst/>
                <a:ea typeface="Times New Roman" panose="02020603050405020304" pitchFamily="18" charset="0"/>
                <a:cs typeface="Times New Roman" panose="02020603050405020304" pitchFamily="18" charset="0"/>
              </a:rPr>
              <a:t>(note: registration fee/cost is same for in-person or virtual) </a:t>
            </a:r>
            <a:r>
              <a:rPr lang="en-US" sz="1600" dirty="0">
                <a:solidFill>
                  <a:srgbClr val="000000"/>
                </a:solidFill>
                <a:effectLst/>
                <a:ea typeface="Times New Roman" panose="02020603050405020304" pitchFamily="18" charset="0"/>
              </a:rPr>
              <a:t>everyone can vote being a straw poll.</a:t>
            </a:r>
            <a:endParaRPr lang="en-US" sz="1600" dirty="0">
              <a:effectLst/>
              <a:ea typeface="Calibri" panose="020F0502020204030204" pitchFamily="34" charset="0"/>
            </a:endParaRPr>
          </a:p>
          <a:p>
            <a:pPr marL="0" marR="0" lvl="0" indent="0">
              <a:spcBef>
                <a:spcPts val="0"/>
              </a:spcBef>
              <a:spcAft>
                <a:spcPts val="0"/>
              </a:spcAft>
              <a:tabLst>
                <a:tab pos="457200" algn="l"/>
              </a:tabLst>
            </a:pPr>
            <a:r>
              <a:rPr lang="en-US" sz="1600" dirty="0">
                <a:effectLst/>
                <a:ea typeface="Calibri" panose="020F0502020204030204" pitchFamily="34" charset="0"/>
              </a:rPr>
              <a:t>	</a:t>
            </a:r>
          </a:p>
          <a:p>
            <a:pPr marL="0" marR="0" lvl="0" indent="0">
              <a:spcBef>
                <a:spcPts val="0"/>
              </a:spcBef>
              <a:spcAft>
                <a:spcPts val="0"/>
              </a:spcAft>
              <a:tabLst>
                <a:tab pos="457200" algn="l"/>
              </a:tabLst>
            </a:pPr>
            <a:r>
              <a:rPr lang="en-US" sz="1600" dirty="0">
                <a:effectLst/>
                <a:ea typeface="Calibri" panose="020F0502020204030204" pitchFamily="34" charset="0"/>
              </a:rPr>
              <a:t>	2. If the 2022 March Plenary Session is held in Orlando, Florida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Will not attend plenary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19 May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Hassan Y.</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_23__ voters with __32__attendees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(10) before then.  (14 total calls)</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rPr>
              <a:t>3 calls since last report: </a:t>
            </a:r>
          </a:p>
          <a:p>
            <a:pPr lvl="1">
              <a:spcBef>
                <a:spcPts val="0"/>
              </a:spcBef>
              <a:buFont typeface="Arial" panose="020B0604020202020204" pitchFamily="34" charset="0"/>
              <a:buChar char="•"/>
            </a:pPr>
            <a:r>
              <a:rPr lang="en-US" sz="1400" dirty="0">
                <a:solidFill>
                  <a:schemeClr val="tx1"/>
                </a:solidFill>
              </a:rPr>
              <a:t>TS 103 754 – multiple AP performance measurement, approved a new draft and making good progress</a:t>
            </a:r>
          </a:p>
          <a:p>
            <a:pPr lvl="1">
              <a:spcBef>
                <a:spcPts val="0"/>
              </a:spcBef>
              <a:buFont typeface="Arial" panose="020B0604020202020204" pitchFamily="34" charset="0"/>
              <a:buChar char="•"/>
            </a:pPr>
            <a:r>
              <a:rPr lang="en-US" sz="1400" dirty="0">
                <a:solidFill>
                  <a:schemeClr val="tx1"/>
                </a:solidFill>
              </a:rPr>
              <a:t>Looking at working with Broad Band Forum, on the TS 103 754 stds. </a:t>
            </a:r>
          </a:p>
          <a:p>
            <a:pPr lvl="1">
              <a:spcBef>
                <a:spcPts val="0"/>
              </a:spcBef>
              <a:buFont typeface="Arial" panose="020B0604020202020204" pitchFamily="34" charset="0"/>
              <a:buChar char="•"/>
            </a:pPr>
            <a:r>
              <a:rPr lang="en-US" sz="1400" dirty="0">
                <a:solidFill>
                  <a:schemeClr val="tx1"/>
                </a:solidFill>
              </a:rPr>
              <a:t>Resolved the comments on TVWS  EN 301 598, from the assessment by the EC and the different consultants.  Sent to 90-day ENAP.</a:t>
            </a:r>
          </a:p>
          <a:p>
            <a:pPr lvl="1">
              <a:spcBef>
                <a:spcPts val="0"/>
              </a:spcBef>
              <a:buFont typeface="Arial" panose="020B0604020202020204" pitchFamily="34" charset="0"/>
              <a:buChar char="•"/>
            </a:pPr>
            <a:r>
              <a:rPr lang="en-US" sz="1400" dirty="0">
                <a:solidFill>
                  <a:schemeClr val="tx1"/>
                </a:solidFill>
              </a:rPr>
              <a:t>ad hoc on 2</a:t>
            </a:r>
            <a:r>
              <a:rPr lang="en-US" sz="1400" baseline="30000" dirty="0">
                <a:solidFill>
                  <a:schemeClr val="tx1"/>
                </a:solidFill>
              </a:rPr>
              <a:t>nd</a:t>
            </a:r>
            <a:r>
              <a:rPr lang="en-US" sz="1400" dirty="0">
                <a:solidFill>
                  <a:schemeClr val="tx1"/>
                </a:solidFill>
              </a:rPr>
              <a:t> 60GHz standard, EN 303 722, Response on 1</a:t>
            </a:r>
            <a:r>
              <a:rPr lang="en-US" sz="1400" baseline="30000" dirty="0">
                <a:solidFill>
                  <a:schemeClr val="tx1"/>
                </a:solidFill>
              </a:rPr>
              <a:t>st</a:t>
            </a:r>
            <a:r>
              <a:rPr lang="en-US" sz="1400" dirty="0">
                <a:solidFill>
                  <a:schemeClr val="tx1"/>
                </a:solidFill>
              </a:rPr>
              <a:t> ENAP technical comment resolved, now to 2</a:t>
            </a:r>
            <a:r>
              <a:rPr lang="en-US" sz="1400" baseline="30000" dirty="0">
                <a:solidFill>
                  <a:schemeClr val="tx1"/>
                </a:solidFill>
              </a:rPr>
              <a:t>nd</a:t>
            </a:r>
            <a:r>
              <a:rPr lang="en-US" sz="1400" dirty="0">
                <a:solidFill>
                  <a:schemeClr val="tx1"/>
                </a:solidFill>
              </a:rPr>
              <a:t> 90-day ENAP.</a:t>
            </a:r>
          </a:p>
          <a:p>
            <a:pPr lvl="1">
              <a:spcBef>
                <a:spcPts val="0"/>
              </a:spcBef>
              <a:buFont typeface="Arial" panose="020B0604020202020204" pitchFamily="34" charset="0"/>
              <a:buChar char="•"/>
            </a:pPr>
            <a:r>
              <a:rPr lang="en-US" sz="1400" dirty="0">
                <a:solidFill>
                  <a:schemeClr val="tx1"/>
                </a:solidFill>
              </a:rPr>
              <a:t>VC nominations end tomorrow and current VCs are standing. </a:t>
            </a:r>
          </a:p>
          <a:p>
            <a:pPr lvl="1">
              <a:spcBef>
                <a:spcPts val="0"/>
              </a:spcBef>
              <a:buFont typeface="Arial" panose="020B0604020202020204" pitchFamily="34" charset="0"/>
              <a:buChar char="•"/>
            </a:pPr>
            <a:r>
              <a:rPr lang="en-US" sz="1400" dirty="0">
                <a:solidFill>
                  <a:schemeClr val="tx1"/>
                </a:solidFill>
              </a:rPr>
              <a:t>Call next week on TR 103 721 (</a:t>
            </a:r>
            <a:r>
              <a:rPr lang="en-US" sz="1200" b="0" i="0" dirty="0">
                <a:solidFill>
                  <a:srgbClr val="000000"/>
                </a:solidFill>
                <a:effectLst/>
                <a:latin typeface="Arial" panose="020B0604020202020204" pitchFamily="34" charset="0"/>
              </a:rPr>
              <a:t>Feasibility assessment of applying mitigation techniques to WAS/RLAN to enable coexistence in the 5 725 MHz to 5 850 MHz band</a:t>
            </a:r>
            <a:r>
              <a:rPr lang="en-US" sz="1400" b="0" i="0" dirty="0">
                <a:solidFill>
                  <a:schemeClr val="tx1"/>
                </a:solidFill>
                <a:effectLst/>
                <a:latin typeface="Arial" panose="020B0604020202020204" pitchFamily="34" charset="0"/>
              </a:rPr>
              <a:t>)</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FYI: Sounds like updates to the RED being discussed.  Activating article 3.3 for IoT devices with security.  protecting privacy, etc. </a:t>
            </a:r>
          </a:p>
          <a:p>
            <a:pPr lvl="1">
              <a:spcBef>
                <a:spcPts val="0"/>
              </a:spcBef>
              <a:buFont typeface="Arial" panose="020B0604020202020204" pitchFamily="34" charset="0"/>
              <a:buChar char="•"/>
            </a:pPr>
            <a:r>
              <a:rPr lang="en-US" sz="1400" dirty="0">
                <a:solidFill>
                  <a:schemeClr val="tx1"/>
                </a:solidFill>
              </a:rPr>
              <a:t> </a:t>
            </a:r>
          </a:p>
          <a:p>
            <a:pPr marL="800100" lvl="2">
              <a:spcBef>
                <a:spcPts val="0"/>
              </a:spcBef>
              <a:spcAft>
                <a:spcPts val="0"/>
              </a:spcAft>
              <a:buFont typeface="Arial" panose="020B0604020202020204" pitchFamily="34" charset="0"/>
              <a:buChar char="•"/>
            </a:pPr>
            <a:r>
              <a:rPr lang="en-US" sz="1600" b="1" dirty="0">
                <a:effectLst/>
                <a:ea typeface="Calibri" panose="020F0502020204030204" pitchFamily="34" charset="0"/>
              </a:rPr>
              <a:t>28oct: </a:t>
            </a:r>
            <a:r>
              <a:rPr lang="en-US" sz="1400" dirty="0">
                <a:effectLst/>
                <a:ea typeface="Calibri" panose="020F0502020204030204" pitchFamily="34" charset="0"/>
              </a:rPr>
              <a:t>BRAN(21)111002r2 and 111036r3 are the keys to knowing which 111x meeting is on which topic. 111j is on both EN 301 893 and EN 303 687.</a:t>
            </a:r>
            <a:r>
              <a:rPr lang="en-US" sz="1400" b="1" dirty="0">
                <a:ea typeface="Calibri" panose="020F0502020204030204" pitchFamily="34" charset="0"/>
              </a:rPr>
              <a:t>  More details in the minutes.</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Some comments on TVWS, EC working with multiple consultants, with multiple output from them</a:t>
            </a:r>
            <a:r>
              <a:rPr lang="en-US" sz="1400" dirty="0">
                <a:ea typeface="Calibri" panose="020F0502020204030204" pitchFamily="34" charset="0"/>
              </a:rPr>
              <a:t>, this is </a:t>
            </a:r>
            <a:r>
              <a:rPr lang="en-US" sz="1400" dirty="0">
                <a:effectLst/>
                <a:ea typeface="Calibri" panose="020F0502020204030204" pitchFamily="34" charset="0"/>
              </a:rPr>
              <a:t>challenging. </a:t>
            </a: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ENAP has ended on EN 303 722, one country with technical comments.  should be able to resolve okay. meeting is scheduled to resolve then a 2</a:t>
            </a:r>
            <a:r>
              <a:rPr lang="en-US" sz="1400" baseline="30000" dirty="0">
                <a:ea typeface="Calibri" panose="020F0502020204030204" pitchFamily="34" charset="0"/>
              </a:rPr>
              <a:t>nd</a:t>
            </a:r>
            <a:r>
              <a:rPr lang="en-US" sz="1400" dirty="0">
                <a:ea typeface="Calibri" panose="020F0502020204030204" pitchFamily="34" charset="0"/>
              </a:rPr>
              <a:t> ENAP will be needed.  </a:t>
            </a: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 6 GHz, EN 303 687, discussions continue on NB FH, still trying to understand the compromise made. </a:t>
            </a: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 5 GHz going smoothly. Have heard some question on radars</a:t>
            </a:r>
            <a:r>
              <a:rPr lang="en-US" sz="1400" dirty="0">
                <a:ea typeface="Calibri" panose="020F0502020204030204" pitchFamily="34" charset="0"/>
              </a:rPr>
              <a:t> thought </a:t>
            </a:r>
            <a:r>
              <a:rPr lang="en-US" sz="1400" dirty="0">
                <a:effectLst/>
                <a:ea typeface="Calibri" panose="020F0502020204030204" pitchFamily="34" charset="0"/>
              </a:rPr>
              <a:t>not to BRAN at this time. Just need </a:t>
            </a:r>
            <a:r>
              <a:rPr lang="en-US" sz="1400" dirty="0">
                <a:ea typeface="Calibri" panose="020F0502020204030204" pitchFamily="34" charset="0"/>
              </a:rPr>
              <a:t>to </a:t>
            </a:r>
            <a:r>
              <a:rPr lang="en-US" sz="1400" dirty="0">
                <a:effectLst/>
                <a:ea typeface="Calibri" panose="020F0502020204030204" pitchFamily="34" charset="0"/>
              </a:rPr>
              <a:t>be awar</a:t>
            </a:r>
            <a:r>
              <a:rPr lang="en-US" sz="1400" dirty="0">
                <a:ea typeface="Calibri" panose="020F0502020204030204" pitchFamily="34" charset="0"/>
              </a:rPr>
              <a:t>e as some specific companies seem to not be following the rules.</a:t>
            </a:r>
            <a:endParaRPr lang="en-US" sz="12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#58 01-04Mar22</a:t>
            </a:r>
          </a:p>
          <a:p>
            <a:pPr lvl="1">
              <a:spcBef>
                <a:spcPts val="0"/>
              </a:spcBef>
              <a:spcAft>
                <a:spcPts val="0"/>
              </a:spcAft>
              <a:buFont typeface="Arial" panose="020B0604020202020204" pitchFamily="34" charset="0"/>
              <a:buChar char="•"/>
            </a:pPr>
            <a:r>
              <a:rPr lang="en-GB" sz="1600" dirty="0">
                <a:ea typeface="SimSun" panose="02010600030101010101" pitchFamily="2" charset="-122"/>
              </a:rPr>
              <a:t>A request for a </a:t>
            </a:r>
            <a:r>
              <a:rPr lang="en-GB" sz="1600" dirty="0">
                <a:effectLst/>
                <a:ea typeface="SimSun" panose="02010600030101010101" pitchFamily="2" charset="-122"/>
              </a:rPr>
              <a:t> WI for an ECC report on </a:t>
            </a:r>
            <a:r>
              <a:rPr lang="en-US" sz="1600" dirty="0">
                <a:effectLst/>
                <a:ea typeface="SimSun" panose="02010600030101010101" pitchFamily="2" charset="-122"/>
              </a:rPr>
              <a:t>Wireless Access Systems including Radio Local Area Networks (WAS/RLAN) in the 6425-7125 MHz band, assigned to WG SE. (Due  July 2024) </a:t>
            </a:r>
          </a:p>
          <a:p>
            <a:pPr lvl="2">
              <a:spcBef>
                <a:spcPts val="0"/>
              </a:spcBef>
              <a:spcAft>
                <a:spcPts val="0"/>
              </a:spcAft>
              <a:buFont typeface="Arial" panose="020B0604020202020204" pitchFamily="34" charset="0"/>
              <a:buChar char="•"/>
            </a:pPr>
            <a:r>
              <a:rPr lang="en-US" sz="1600" dirty="0">
                <a:solidFill>
                  <a:srgbClr val="000000"/>
                </a:solidFill>
                <a:effectLst/>
                <a:latin typeface="Times New Roman" panose="02020603050405020304" pitchFamily="18" charset="0"/>
                <a:ea typeface="Calibri" panose="020F0502020204030204" pitchFamily="34" charset="0"/>
              </a:rPr>
              <a:t>Target WI SE45-03 is now Jan 2024 for public inquiry, then comments wil</a:t>
            </a:r>
            <a:r>
              <a:rPr lang="en-US" sz="1600" dirty="0">
                <a:latin typeface="Times New Roman" panose="02020603050405020304" pitchFamily="18" charset="0"/>
                <a:ea typeface="Calibri" panose="020F0502020204030204" pitchFamily="34" charset="0"/>
              </a:rPr>
              <a:t>l be processes and handed off to WG-SE. </a:t>
            </a:r>
            <a:endParaRPr lang="en-US" sz="1600" dirty="0">
              <a:effectLst/>
              <a:latin typeface="Times New Roman" panose="02020603050405020304" pitchFamily="18" charset="0"/>
              <a:ea typeface="Calibri" panose="020F0502020204030204" pitchFamily="34" charset="0"/>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____________</a:t>
            </a:r>
          </a:p>
          <a:p>
            <a:pPr marL="800100" lvl="2">
              <a:spcBef>
                <a:spcPts val="0"/>
              </a:spcBef>
              <a:spcAft>
                <a:spcPts val="0"/>
              </a:spcAft>
              <a:buFont typeface="Arial" panose="020B0604020202020204" pitchFamily="34" charset="0"/>
              <a:buChar char="•"/>
            </a:pPr>
            <a:r>
              <a:rPr lang="en-US" sz="1600" dirty="0">
                <a:solidFill>
                  <a:schemeClr val="tx1"/>
                </a:solidFill>
              </a:rPr>
              <a:t>Anything to share today? not today</a:t>
            </a:r>
          </a:p>
          <a:p>
            <a:pPr marL="800100" lvl="2">
              <a:spcBef>
                <a:spcPts val="0"/>
              </a:spcBef>
              <a:spcAft>
                <a:spcPts val="0"/>
              </a:spcAft>
              <a:buFont typeface="Arial" panose="020B0604020202020204" pitchFamily="34" charset="0"/>
              <a:buChar char="•"/>
            </a:pPr>
            <a:r>
              <a:rPr lang="en-US" sz="1600" b="1" dirty="0">
                <a:ea typeface="Calibri" panose="020F0502020204030204" pitchFamily="34" charset="0"/>
              </a:rPr>
              <a:t>28oct: </a:t>
            </a:r>
            <a:r>
              <a:rPr lang="en-US" sz="1600" dirty="0">
                <a:ea typeface="Calibri" panose="020F0502020204030204" pitchFamily="34" charset="0"/>
              </a:rPr>
              <a:t>Final report moved up to Jan, 2024. </a:t>
            </a:r>
          </a:p>
          <a:p>
            <a:pPr marL="1714500" lvl="4">
              <a:spcBef>
                <a:spcPts val="0"/>
              </a:spcBef>
              <a:spcAft>
                <a:spcPts val="0"/>
              </a:spcAft>
              <a:buFont typeface="Arial" panose="020B0604020202020204" pitchFamily="34" charset="0"/>
              <a:buChar char="•"/>
            </a:pPr>
            <a:r>
              <a:rPr lang="en-US" sz="1400" u="sng" dirty="0">
                <a:solidFill>
                  <a:srgbClr val="0563C1"/>
                </a:solidFill>
                <a:ea typeface="Calibri" panose="020F0502020204030204" pitchFamily="34" charset="0"/>
                <a:hlinkClick r:id="rId5"/>
              </a:rPr>
              <a:t>https://www.cept.org/ecc/groups/ecc/wg-se/se-45/client/meeting-documents/?flid=29448</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dirty="0">
                <a:ea typeface="Calibri" panose="020F0502020204030204" pitchFamily="34" charset="0"/>
              </a:rPr>
              <a:t>Heard two docs, </a:t>
            </a:r>
          </a:p>
          <a:p>
            <a:pPr marL="1714500" lvl="4">
              <a:spcBef>
                <a:spcPts val="0"/>
              </a:spcBef>
              <a:spcAft>
                <a:spcPts val="0"/>
              </a:spcAft>
              <a:buFont typeface="Arial" panose="020B0604020202020204" pitchFamily="34" charset="0"/>
              <a:buChar char="•"/>
            </a:pPr>
            <a:r>
              <a:rPr lang="en-US" dirty="0">
                <a:ea typeface="Calibri" panose="020F0502020204030204" pitchFamily="34" charset="0"/>
              </a:rPr>
              <a:t>the (21)008 JRC taken onboard – JRC </a:t>
            </a:r>
            <a:r>
              <a:rPr lang="en-US" dirty="0" err="1">
                <a:ea typeface="Calibri" panose="020F0502020204030204" pitchFamily="34" charset="0"/>
              </a:rPr>
              <a:t>Ispra</a:t>
            </a:r>
            <a:r>
              <a:rPr lang="en-US" dirty="0">
                <a:ea typeface="Calibri" panose="020F0502020204030204" pitchFamily="34" charset="0"/>
              </a:rPr>
              <a:t> Italy campus 40 sq km under JRC control. Hosts European Microwave Signature Laboratory (EMSL), a truncated 20m sphere,</a:t>
            </a:r>
          </a:p>
          <a:p>
            <a:pPr marL="1714500" lvl="4">
              <a:spcBef>
                <a:spcPts val="0"/>
              </a:spcBef>
              <a:spcAft>
                <a:spcPts val="0"/>
              </a:spcAft>
              <a:buFont typeface="Arial" panose="020B0604020202020204" pitchFamily="34" charset="0"/>
              <a:buChar char="•"/>
            </a:pPr>
            <a:r>
              <a:rPr lang="en-US" dirty="0">
                <a:ea typeface="Calibri" panose="020F0502020204030204" pitchFamily="34" charset="0"/>
              </a:rPr>
              <a:t>the (21)010 Scenarios ANFR doc gets heavy questioning. </a:t>
            </a:r>
          </a:p>
          <a:p>
            <a:pPr marL="1257300" lvl="3">
              <a:spcBef>
                <a:spcPts val="0"/>
              </a:spcBef>
              <a:spcAft>
                <a:spcPts val="0"/>
              </a:spcAft>
              <a:buFont typeface="Arial" panose="020B0604020202020204" pitchFamily="34" charset="0"/>
              <a:buChar char="•"/>
            </a:pPr>
            <a:r>
              <a:rPr lang="en-US" sz="1400" dirty="0">
                <a:ea typeface="Calibri" panose="020F0502020204030204" pitchFamily="34" charset="0"/>
              </a:rPr>
              <a:t>Next meeting January – CBTC rail side needs to get more technical about what exists today into 2024.</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7"/>
              </a:rPr>
              <a:t>&lt;CG-UWB&gt;</a:t>
            </a:r>
            <a:r>
              <a:rPr lang="en-US" sz="1800" dirty="0">
                <a:solidFill>
                  <a:schemeClr val="tx1"/>
                </a:solidFill>
              </a:rPr>
              <a:t>  next meeting #1 19Nov21</a:t>
            </a:r>
          </a:p>
          <a:p>
            <a:pPr lvl="1">
              <a:spcBef>
                <a:spcPts val="0"/>
              </a:spcBef>
              <a:spcAft>
                <a:spcPts val="0"/>
              </a:spcAft>
              <a:buFont typeface="Arial" panose="020B0604020202020204" pitchFamily="34" charset="0"/>
              <a:buChar char="•"/>
            </a:pPr>
            <a:r>
              <a:rPr lang="en-US" sz="1600" dirty="0">
                <a:solidFill>
                  <a:schemeClr val="tx1"/>
                </a:solidFill>
              </a:rPr>
              <a:t>Will discuss ECC report 327 (</a:t>
            </a:r>
            <a:r>
              <a:rPr lang="en-US" sz="1600" b="0" i="0" dirty="0">
                <a:solidFill>
                  <a:srgbClr val="333333"/>
                </a:solidFill>
                <a:effectLst/>
              </a:rPr>
              <a:t>Technical studies for the update of the Ultra Wide Band (UWB) regulatory framework in the band 6.0 GHz to 8.5 GHz)</a:t>
            </a:r>
            <a:r>
              <a:rPr lang="en-US" sz="1600" dirty="0">
                <a:solidFill>
                  <a:schemeClr val="tx1"/>
                </a:solidFill>
              </a:rPr>
              <a:t>, e.g harmonization by early next year. </a:t>
            </a:r>
          </a:p>
          <a:p>
            <a:pPr>
              <a:spcBef>
                <a:spcPts val="0"/>
              </a:spcBef>
              <a:spcAft>
                <a:spcPts val="0"/>
              </a:spcAft>
              <a:buFont typeface="Arial" panose="020B0604020202020204" pitchFamily="34" charset="0"/>
              <a:buChar char="•"/>
            </a:pP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r>
              <a:rPr lang="en-US" sz="1800" b="0" i="0" u="none" strike="noStrike" baseline="0" dirty="0">
                <a:solidFill>
                  <a:srgbClr val="000000"/>
                </a:solidFill>
              </a:rPr>
              <a:t>APAC update: </a:t>
            </a:r>
          </a:p>
          <a:p>
            <a:pPr lvl="1">
              <a:buFont typeface="Arial" panose="020B0604020202020204" pitchFamily="34" charset="0"/>
              <a:buChar char="•"/>
            </a:pPr>
            <a:r>
              <a:rPr lang="en-US" sz="1800" b="0" i="0" u="none" strike="noStrike" baseline="0" dirty="0">
                <a:solidFill>
                  <a:srgbClr val="000000"/>
                </a:solidFill>
                <a:hlinkClick r:id="rId3"/>
              </a:rPr>
              <a:t>https://mentor.ieee.org/802.18/dcn/21/18-21-0138-02-0000-apac-update-november-2021.pptx</a:t>
            </a:r>
            <a:r>
              <a:rPr lang="en-US" sz="1800" b="0" i="0" u="none" strike="noStrike" baseline="0" dirty="0">
                <a:solidFill>
                  <a:srgbClr val="000000"/>
                </a:solidFill>
              </a:rPr>
              <a:t> </a:t>
            </a:r>
          </a:p>
          <a:p>
            <a:pPr lvl="1">
              <a:buFont typeface="Arial" panose="020B0604020202020204" pitchFamily="34" charset="0"/>
              <a:buChar char="•"/>
            </a:pPr>
            <a:endParaRPr lang="en-US" sz="1600" dirty="0">
              <a:solidFill>
                <a:srgbClr val="000000"/>
              </a:solidFill>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r>
              <a:rPr lang="en-US" sz="1800" dirty="0">
                <a:solidFill>
                  <a:srgbClr val="000000"/>
                </a:solidFill>
                <a:effectLst/>
                <a:ea typeface="Calibri" panose="020F0502020204030204" pitchFamily="34" charset="0"/>
              </a:rPr>
              <a:t>For reference: LIPD is Low Interference Potential Devices class </a:t>
            </a:r>
            <a:r>
              <a:rPr lang="en-US" sz="1800" dirty="0">
                <a:ea typeface="Calibri" panose="020F0502020204030204" pitchFamily="34" charset="0"/>
              </a:rPr>
              <a:t>l</a:t>
            </a:r>
            <a:r>
              <a:rPr lang="en-US" sz="1800" dirty="0">
                <a:solidFill>
                  <a:srgbClr val="000000"/>
                </a:solidFill>
                <a:effectLst/>
                <a:ea typeface="Calibri" panose="020F0502020204030204" pitchFamily="34" charset="0"/>
              </a:rPr>
              <a:t>icense</a:t>
            </a:r>
            <a:r>
              <a:rPr lang="en-US" sz="1800" dirty="0">
                <a:effectLst/>
                <a:ea typeface="Calibri" panose="020F0502020204030204" pitchFamily="34" charset="0"/>
              </a:rPr>
              <a:t> to allow RLAN equipment to </a:t>
            </a:r>
            <a:r>
              <a:rPr lang="en-US" sz="1800" dirty="0">
                <a:solidFill>
                  <a:srgbClr val="000000"/>
                </a:solidFill>
                <a:effectLst/>
                <a:ea typeface="Calibri" panose="020F0502020204030204" pitchFamily="34" charset="0"/>
              </a:rPr>
              <a:t>operate at low power levels in the lower part of the 6 GHz band (5925–6425 MHz)</a:t>
            </a:r>
            <a:endParaRPr lang="en-US" sz="1800" dirty="0">
              <a:effectLst/>
              <a:ea typeface="Calibri" panose="020F0502020204030204" pitchFamily="34" charset="0"/>
            </a:endParaRPr>
          </a:p>
          <a:p>
            <a:pPr lvl="1">
              <a:buFont typeface="Arial" panose="020B0604020202020204" pitchFamily="34" charset="0"/>
              <a:buChar char="•"/>
            </a:pPr>
            <a:endParaRPr lang="en-US" sz="1800" b="0" dirty="0"/>
          </a:p>
          <a:p>
            <a:pPr>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Anything else to share today for other regions? nothing heard</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lvl="1">
              <a:buFont typeface="Arial" panose="020B0604020202020204" pitchFamily="34" charset="0"/>
              <a:buChar char="•"/>
            </a:pPr>
            <a:r>
              <a:rPr lang="en-US" sz="1600" b="1" dirty="0">
                <a:ea typeface="SimSun" panose="02010600030101010101" pitchFamily="2" charset="-122"/>
              </a:rPr>
              <a:t>Canada - RABC </a:t>
            </a:r>
            <a:r>
              <a:rPr lang="en-US" sz="1600" dirty="0">
                <a:ea typeface="SimSun" panose="02010600030101010101" pitchFamily="2" charset="-122"/>
              </a:rPr>
              <a:t>–</a:t>
            </a:r>
            <a:r>
              <a:rPr lang="en-US" sz="1600" b="0" dirty="0">
                <a:ea typeface="SimSun" panose="02010600030101010101" pitchFamily="2" charset="-122"/>
              </a:rPr>
              <a:t>has a similar event with the new </a:t>
            </a:r>
            <a:r>
              <a:rPr lang="en-US" sz="1600" b="0" dirty="0">
                <a:solidFill>
                  <a:srgbClr val="000000"/>
                </a:solidFill>
                <a:effectLst/>
                <a:ea typeface="Calibri" panose="020F0502020204030204" pitchFamily="34" charset="0"/>
                <a:cs typeface="Times New Roman" panose="02020603050405020304" pitchFamily="18" charset="0"/>
              </a:rPr>
              <a:t>Spectrum Management Innovation </a:t>
            </a:r>
            <a:r>
              <a:rPr lang="en-US" sz="1600" b="0" dirty="0">
                <a:ea typeface="Calibri" panose="020F0502020204030204" pitchFamily="34" charset="0"/>
                <a:cs typeface="Times New Roman" panose="02020603050405020304" pitchFamily="18" charset="0"/>
              </a:rPr>
              <a:t>Committee (for members)</a:t>
            </a:r>
          </a:p>
          <a:p>
            <a:pPr lvl="2">
              <a:buFont typeface="Arial" panose="020B0604020202020204" pitchFamily="34" charset="0"/>
              <a:buChar char="•"/>
            </a:pPr>
            <a:r>
              <a:rPr lang="en-US" sz="1600" dirty="0">
                <a:solidFill>
                  <a:srgbClr val="333333"/>
                </a:solidFill>
                <a:effectLst/>
                <a:ea typeface="Calibri" panose="020F0502020204030204" pitchFamily="34" charset="0"/>
              </a:rPr>
              <a:t>November 23 @ 13:00 - 14:30 EST;  </a:t>
            </a:r>
            <a:r>
              <a:rPr lang="en-US" sz="1600" u="sng" dirty="0">
                <a:solidFill>
                  <a:srgbClr val="0000FF"/>
                </a:solidFill>
                <a:effectLst/>
                <a:ea typeface="Calibri" panose="020F0502020204030204" pitchFamily="34" charset="0"/>
                <a:hlinkClick r:id="rId3"/>
              </a:rPr>
              <a:t>https://www.rabc-cccr.ca/event/spectrum-management-innovation-committee/</a:t>
            </a:r>
            <a:r>
              <a:rPr lang="en-US" sz="1600" u="sng" dirty="0">
                <a:solidFill>
                  <a:srgbClr val="0000FF"/>
                </a:solidFill>
                <a:effectLst/>
                <a:ea typeface="Calibri" panose="020F0502020204030204" pitchFamily="34" charset="0"/>
              </a:rPr>
              <a:t>  </a:t>
            </a:r>
          </a:p>
          <a:p>
            <a:pPr lvl="1">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UK -</a:t>
            </a:r>
            <a:r>
              <a:rPr lang="en-US" sz="1600" dirty="0">
                <a:solidFill>
                  <a:schemeClr val="tx1"/>
                </a:solidFill>
                <a:effectLst/>
                <a:ea typeface="Calibri" panose="020F0502020204030204" pitchFamily="34" charset="0"/>
                <a:cs typeface="Times New Roman" panose="02020603050405020304" pitchFamily="18" charset="0"/>
              </a:rPr>
              <a:t>  </a:t>
            </a:r>
            <a:r>
              <a:rPr lang="nn-NO" sz="1600" b="1" i="0" dirty="0">
                <a:solidFill>
                  <a:srgbClr val="1D70B8"/>
                </a:solidFill>
                <a:effectLst/>
                <a:hlinkClick r:id="rId4"/>
              </a:rPr>
              <a:t>Department for Digital, Culture, Media &amp; Sport</a:t>
            </a:r>
            <a:r>
              <a:rPr lang="nn-NO" sz="1600" dirty="0">
                <a:solidFill>
                  <a:srgbClr val="1D70B8"/>
                </a:solidFill>
              </a:rPr>
              <a:t>; </a:t>
            </a:r>
            <a:r>
              <a:rPr lang="en-US" sz="1600" b="1" i="0" dirty="0">
                <a:solidFill>
                  <a:srgbClr val="0B0C0C"/>
                </a:solidFill>
                <a:effectLst/>
              </a:rPr>
              <a:t>Wireless Infrastructure Strategy: call for evidence</a:t>
            </a:r>
          </a:p>
          <a:p>
            <a:pPr lvl="2">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hlinkClick r:id="rId5"/>
              </a:rPr>
              <a:t>https://www.gov.uk/government/consultations/wireless-infrastructure-strategy-call-for-evidence</a:t>
            </a:r>
            <a:endParaRPr lang="en-US" sz="1600" b="0" dirty="0">
              <a:solidFill>
                <a:schemeClr val="tx1"/>
              </a:solidFill>
              <a:ea typeface="Calibri" panose="020F0502020204030204" pitchFamily="34" charset="0"/>
              <a:cs typeface="Times New Roman" panose="02020603050405020304" pitchFamily="18" charset="0"/>
            </a:endParaRPr>
          </a:p>
          <a:p>
            <a:pPr lvl="2">
              <a:buFont typeface="Arial" panose="020B0604020202020204" pitchFamily="34" charset="0"/>
              <a:buChar char="•"/>
            </a:pPr>
            <a:r>
              <a:rPr lang="en-US" sz="1600" b="0" i="0" dirty="0">
                <a:solidFill>
                  <a:srgbClr val="0B0C0C"/>
                </a:solidFill>
                <a:effectLst/>
              </a:rPr>
              <a:t>In July, </a:t>
            </a:r>
            <a:r>
              <a:rPr lang="en-US" sz="1600" b="0" i="0" dirty="0">
                <a:solidFill>
                  <a:srgbClr val="1D70B8"/>
                </a:solidFill>
                <a:effectLst/>
                <a:hlinkClick r:id="rId6"/>
              </a:rPr>
              <a:t>the DCMS Secretary of State commissioned Ofcom to undertake analysis to support the development of the strategy</a:t>
            </a:r>
            <a:r>
              <a:rPr lang="en-US" sz="1600" b="0" i="0" dirty="0">
                <a:solidFill>
                  <a:srgbClr val="0B0C0C"/>
                </a:solidFill>
                <a:effectLst/>
              </a:rPr>
              <a:t>. This complements </a:t>
            </a:r>
            <a:r>
              <a:rPr lang="en-US" sz="1600" b="0" i="0" dirty="0" err="1">
                <a:solidFill>
                  <a:srgbClr val="0B0C0C"/>
                </a:solidFill>
                <a:effectLst/>
              </a:rPr>
              <a:t>Ofcom’s</a:t>
            </a:r>
            <a:r>
              <a:rPr lang="en-US" sz="1600" b="0" i="0" dirty="0">
                <a:solidFill>
                  <a:srgbClr val="0B0C0C"/>
                </a:solidFill>
                <a:effectLst/>
              </a:rPr>
              <a:t> strategic review of the mobile market.</a:t>
            </a:r>
          </a:p>
          <a:p>
            <a:pPr lvl="2">
              <a:buFont typeface="Arial" panose="020B0604020202020204" pitchFamily="34" charset="0"/>
              <a:buChar char="•"/>
            </a:pPr>
            <a:r>
              <a:rPr lang="en-US" sz="1600" b="0" i="0" dirty="0">
                <a:solidFill>
                  <a:srgbClr val="0B0C0C"/>
                </a:solidFill>
                <a:effectLst/>
              </a:rPr>
              <a:t>Submissions of evidence should be emailed to </a:t>
            </a:r>
            <a:r>
              <a:rPr lang="en-US" sz="1600" b="0" i="0" dirty="0">
                <a:solidFill>
                  <a:srgbClr val="1D70B8"/>
                </a:solidFill>
                <a:effectLst/>
                <a:hlinkClick r:id="rId7"/>
              </a:rPr>
              <a:t>wirelessinfrastructurestrategy@dcms.gov.uk</a:t>
            </a:r>
            <a:r>
              <a:rPr lang="en-US" sz="1600" b="0" i="0" dirty="0">
                <a:solidFill>
                  <a:srgbClr val="0B0C0C"/>
                </a:solidFill>
                <a:effectLst/>
              </a:rPr>
              <a:t> by 25 November 2021.</a:t>
            </a:r>
            <a:endParaRPr lang="en-US" sz="1600" b="0" dirty="0">
              <a:solidFill>
                <a:schemeClr val="tx1"/>
              </a:solidFill>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600" b="1" dirty="0">
                <a:ea typeface="Calibri" panose="020F0502020204030204" pitchFamily="34" charset="0"/>
              </a:rPr>
              <a:t>UK- OFCOM </a:t>
            </a:r>
            <a:r>
              <a:rPr lang="en-US" sz="1600" b="0" dirty="0">
                <a:ea typeface="Calibri" panose="020F0502020204030204" pitchFamily="34" charset="0"/>
              </a:rPr>
              <a:t>- </a:t>
            </a:r>
            <a:r>
              <a:rPr lang="en-US" sz="1600" b="0" dirty="0">
                <a:effectLst/>
                <a:ea typeface="SimSun" panose="02010600030101010101" pitchFamily="2" charset="-122"/>
              </a:rPr>
              <a:t>We’re delighted to invite you to an upcoming Ofcom spectrum event: Enabling growth and innovation beyond 5G - the role of spectrum management. </a:t>
            </a:r>
          </a:p>
          <a:p>
            <a:pPr lvl="2">
              <a:buFont typeface="Arial" panose="020B0604020202020204" pitchFamily="34" charset="0"/>
              <a:buChar char="•"/>
            </a:pPr>
            <a:r>
              <a:rPr lang="en-US" sz="1600" b="0" dirty="0">
                <a:effectLst/>
                <a:ea typeface="SimSun" panose="02010600030101010101" pitchFamily="2" charset="-122"/>
              </a:rPr>
              <a:t>This will be held virtually from 3pm (UTC) on 29 November</a:t>
            </a:r>
            <a:r>
              <a:rPr lang="en-US" sz="1600" dirty="0">
                <a:ea typeface="SimSun" panose="02010600030101010101" pitchFamily="2" charset="-122"/>
              </a:rPr>
              <a:t> by techuk.org.</a:t>
            </a:r>
            <a:endParaRPr lang="en-US" sz="1600" dirty="0">
              <a:effectLst/>
              <a:ea typeface="SimSun" panose="02010600030101010101" pitchFamily="2" charset="-122"/>
            </a:endParaRPr>
          </a:p>
          <a:p>
            <a:pPr lvl="1">
              <a:buFont typeface="Arial" panose="020B0604020202020204" pitchFamily="34" charset="0"/>
              <a:buChar char="•"/>
            </a:pPr>
            <a:r>
              <a:rPr lang="en-US" sz="1600" b="1" dirty="0"/>
              <a:t>Brazil – ANATEL </a:t>
            </a:r>
            <a:r>
              <a:rPr lang="en-US" sz="1600" dirty="0"/>
              <a:t>-   Public Consultation 46 </a:t>
            </a:r>
          </a:p>
          <a:p>
            <a:pPr lvl="2">
              <a:buFont typeface="Arial" panose="020B0604020202020204" pitchFamily="34" charset="0"/>
              <a:buChar char="•"/>
            </a:pPr>
            <a:r>
              <a:rPr lang="en-US" sz="1600" b="0" i="0" u="none" strike="noStrike" baseline="0" dirty="0">
                <a:solidFill>
                  <a:srgbClr val="000000"/>
                </a:solidFill>
              </a:rPr>
              <a:t>This public consultation aims to reassess the limits of undesirable emissions from very low power devices operating in the 5,925 MHz to 7,125 MHz band. </a:t>
            </a:r>
          </a:p>
          <a:p>
            <a:pPr lvl="2">
              <a:buFont typeface="Arial" panose="020B0604020202020204" pitchFamily="34" charset="0"/>
              <a:buChar char="•"/>
            </a:pPr>
            <a:r>
              <a:rPr lang="en-US" sz="1600" b="0" i="0" u="none" strike="noStrike" baseline="0" dirty="0">
                <a:solidFill>
                  <a:srgbClr val="000000"/>
                </a:solidFill>
              </a:rPr>
              <a:t>The deadline for submission of comments is 30th November 2021. For more information on this public consultation, please refer to this </a:t>
            </a:r>
            <a:r>
              <a:rPr lang="en-US" sz="1600" b="0" i="0" u="none" strike="noStrike" baseline="0" dirty="0">
                <a:solidFill>
                  <a:srgbClr val="0562C1"/>
                </a:solidFill>
                <a:hlinkClick r:id="rId8"/>
              </a:rPr>
              <a:t>link</a:t>
            </a:r>
            <a:r>
              <a:rPr lang="en-US" sz="1600" b="0" i="0" u="none" strike="noStrike" baseline="0" dirty="0">
                <a:solidFill>
                  <a:srgbClr val="0562C1"/>
                </a:solidFill>
              </a:rPr>
              <a:t> </a:t>
            </a:r>
            <a:r>
              <a:rPr lang="en-US" sz="1600" b="0" i="0" u="none" strike="noStrike" baseline="0" dirty="0">
                <a:solidFill>
                  <a:srgbClr val="000000"/>
                </a:solidFill>
              </a:rPr>
              <a:t>and is in Portuguese language only.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57277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lvl="1">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WP 1A accepted </a:t>
            </a:r>
            <a:r>
              <a:rPr lang="en-US" sz="1800" dirty="0">
                <a:latin typeface="Times New Roman" panose="02020603050405020304" pitchFamily="18" charset="0"/>
                <a:ea typeface="Calibri" panose="020F0502020204030204" pitchFamily="34" charset="0"/>
              </a:rPr>
              <a:t>IEEE 802 </a:t>
            </a:r>
            <a:r>
              <a:rPr lang="en-US" sz="1800" b="0" dirty="0">
                <a:effectLst/>
                <a:latin typeface="Times New Roman" panose="02020603050405020304" pitchFamily="18" charset="0"/>
                <a:ea typeface="Calibri" panose="020F0502020204030204" pitchFamily="34" charset="0"/>
              </a:rPr>
              <a:t>proposed changes </a:t>
            </a:r>
            <a:r>
              <a:rPr lang="en-US" sz="1800" dirty="0">
                <a:latin typeface="Times New Roman" panose="02020603050405020304" pitchFamily="18" charset="0"/>
                <a:ea typeface="Calibri" panose="020F0502020204030204" pitchFamily="34" charset="0"/>
              </a:rPr>
              <a:t>from</a:t>
            </a:r>
            <a:r>
              <a:rPr lang="en-US" sz="1800" b="0" dirty="0">
                <a:effectLst/>
                <a:latin typeface="Times New Roman" panose="02020603050405020304" pitchFamily="18" charset="0"/>
                <a:ea typeface="Calibri" panose="020F0502020204030204" pitchFamily="34" charset="0"/>
              </a:rPr>
              <a:t> the light communications liaison. </a:t>
            </a:r>
          </a:p>
          <a:p>
            <a:pPr lvl="1">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WP 5A will meet in the next week and our IEEE 802 liaisons will be presented. </a:t>
            </a: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US" sz="1800" b="0" dirty="0">
                <a:ea typeface="Calibri" panose="020F0502020204030204" pitchFamily="34" charset="0"/>
              </a:rPr>
              <a:t> </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238125" marR="0">
              <a:spcBef>
                <a:spcPts val="0"/>
              </a:spcBef>
              <a:spcAft>
                <a:spcPts val="0"/>
              </a:spcAft>
              <a:buFont typeface="Arial" panose="020B0604020202020204" pitchFamily="34" charset="0"/>
              <a:buChar char="•"/>
            </a:pPr>
            <a:r>
              <a:rPr lang="en-US" sz="2000" b="1" dirty="0">
                <a:solidFill>
                  <a:srgbClr val="333333"/>
                </a:solidFill>
                <a:effectLst/>
                <a:ea typeface="Times New Roman" panose="02020603050405020304" pitchFamily="18" charset="0"/>
              </a:rPr>
              <a:t>Wireless Telecommunication Bureau Seeks to Supplement the Record on 70/80/90 GHZ Bands</a:t>
            </a:r>
            <a:endParaRPr lang="en-US" sz="20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2021-23712</a:t>
            </a:r>
            <a:r>
              <a:rPr lang="en-US" sz="1800" u="sng" dirty="0">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60436; </a:t>
            </a:r>
            <a:r>
              <a:rPr lang="en-US" sz="1800" b="0" u="sng" dirty="0">
                <a:solidFill>
                  <a:srgbClr val="3071A9"/>
                </a:solidFill>
                <a:effectLst/>
                <a:ea typeface="Times New Roman" panose="02020603050405020304" pitchFamily="18" charset="0"/>
                <a:cs typeface="Calibri" panose="020F0502020204030204" pitchFamily="34" charset="0"/>
                <a:hlinkClick r:id="rId4"/>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60436-60438 </a:t>
            </a:r>
            <a:r>
              <a:rPr lang="en-US" sz="1800" i="1" dirty="0">
                <a:solidFill>
                  <a:srgbClr val="000000"/>
                </a:solidFill>
                <a:effectLst/>
                <a:ea typeface="Times New Roman" panose="02020603050405020304" pitchFamily="18" charset="0"/>
                <a:cs typeface="Calibri" panose="020F0502020204030204" pitchFamily="34" charset="0"/>
              </a:rPr>
              <a:t>(3 pages)</a:t>
            </a:r>
            <a:r>
              <a:rPr lang="en-US" sz="1800" i="1" dirty="0">
                <a:ea typeface="Times New Roman" panose="02020603050405020304" pitchFamily="18" charset="0"/>
                <a:cs typeface="Calibri" panose="020F0502020204030204" pitchFamily="34"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3"/>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cs typeface="Calibri" panose="020F0502020204030204" pitchFamily="34" charset="0"/>
              </a:rPr>
              <a:t>Abstract:</a:t>
            </a:r>
            <a:r>
              <a:rPr lang="en-US" sz="1600" dirty="0">
                <a:solidFill>
                  <a:srgbClr val="000000"/>
                </a:solidFill>
                <a:effectLst/>
                <a:ea typeface="Times New Roman" panose="02020603050405020304" pitchFamily="18" charset="0"/>
              </a:rPr>
              <a:t> In this document, the Commission seeks comment to supplement the record in the rulemaking on a Notice of Proposed Rulemaking to address the potential for use of the 71-76 GHz, 81-86 GHz, 92-94 GHz, and the 94.1-95 GHz (70/80/90 GHz) bands to provide broadband internet access to consumers and communities that may otherwise lack robust, consistent connectivity. </a:t>
            </a:r>
            <a:r>
              <a:rPr lang="en-US" sz="1600" b="1" dirty="0">
                <a:solidFill>
                  <a:srgbClr val="000000"/>
                </a:solidFill>
                <a:effectLst/>
                <a:ea typeface="Times New Roman" panose="02020603050405020304" pitchFamily="18" charset="0"/>
              </a:rPr>
              <a:t>In particular, the Commission seeks comment on whether High Altitude Platform Stations (HAPS) or other stratospheric- based platform</a:t>
            </a:r>
            <a:r>
              <a:rPr lang="en-US" sz="1600" b="1" dirty="0">
                <a:ea typeface="Times New Roman" panose="02020603050405020304" pitchFamily="18" charset="0"/>
              </a:rPr>
              <a:t> </a:t>
            </a:r>
            <a:r>
              <a:rPr lang="en-US" sz="1400" b="0" i="0" dirty="0">
                <a:solidFill>
                  <a:srgbClr val="333333"/>
                </a:solidFill>
                <a:effectLst/>
                <a:latin typeface="Georgia" panose="02040502050405020303" pitchFamily="18" charset="0"/>
              </a:rPr>
              <a:t>services could be deployed for this purpose in the 70/80/90 GHz bands. The Commission also seeks additional information regarding the potential use of these bands to provide broadband internet access to customers on airplanes and aboard ships, as proposed by </a:t>
            </a:r>
            <a:r>
              <a:rPr lang="en-US" sz="1400" b="0" i="0" dirty="0" err="1">
                <a:solidFill>
                  <a:srgbClr val="333333"/>
                </a:solidFill>
                <a:effectLst/>
                <a:latin typeface="Georgia" panose="02040502050405020303" pitchFamily="18" charset="0"/>
              </a:rPr>
              <a:t>Aeronet</a:t>
            </a:r>
            <a:r>
              <a:rPr lang="en-US" sz="1400" b="0" i="0" dirty="0">
                <a:solidFill>
                  <a:srgbClr val="333333"/>
                </a:solidFill>
                <a:effectLst/>
                <a:latin typeface="Georgia" panose="02040502050405020303" pitchFamily="18" charset="0"/>
              </a:rPr>
              <a:t> Global Communications, Inc.</a:t>
            </a:r>
            <a:endParaRPr lang="en-US" sz="1600" dirty="0">
              <a:effectLst/>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b="0" i="0" dirty="0">
                <a:solidFill>
                  <a:srgbClr val="333333"/>
                </a:solidFill>
                <a:effectLst/>
              </a:rPr>
              <a:t>Submit comments on or before December 2, 2021. Submit reply comments on or before January 3, 2022.</a:t>
            </a:r>
            <a:r>
              <a:rPr lang="en-US" sz="1600" dirty="0">
                <a:ea typeface="Calibri" panose="020F0502020204030204" pitchFamily="34" charset="0"/>
              </a:rPr>
              <a:t> </a:t>
            </a:r>
          </a:p>
          <a:p>
            <a:pPr marL="866775" lvl="2">
              <a:spcBef>
                <a:spcPts val="0"/>
              </a:spcBef>
              <a:spcAft>
                <a:spcPts val="0"/>
              </a:spcAft>
              <a:buFont typeface="Arial" panose="020B0604020202020204" pitchFamily="34" charset="0"/>
              <a:buChar char="•"/>
            </a:pPr>
            <a:r>
              <a:rPr lang="en-US" sz="1600" dirty="0">
                <a:ea typeface="Calibri" panose="020F0502020204030204" pitchFamily="34" charset="0"/>
              </a:rPr>
              <a:t>Out of 802.18 18nov21-next week. </a:t>
            </a: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Proceeding: </a:t>
            </a:r>
            <a:r>
              <a:rPr lang="en-US" sz="1600" dirty="0">
                <a:ea typeface="Calibri" panose="020F0502020204030204" pitchFamily="34" charset="0"/>
                <a:hlinkClick r:id="rId5"/>
              </a:rPr>
              <a:t>https://www.fcc.gov/ecfs/search/filings?proceedings_name=20-133&amp;sort=date_disseminated,DESC</a:t>
            </a:r>
            <a:r>
              <a:rPr lang="en-US" sz="16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NPRM: </a:t>
            </a:r>
            <a:r>
              <a:rPr lang="en-US" sz="1600" dirty="0">
                <a:ea typeface="Calibri" panose="020F0502020204030204" pitchFamily="34" charset="0"/>
                <a:hlinkClick r:id="rId6"/>
              </a:rPr>
              <a:t>https://mentor.ieee.org/802.18/dcn/21/18-21-0137-00-0000-fcc-seeks-to-supplement-nprm-record-on-70-80-90-ghz-wtb-20-133.docx</a:t>
            </a:r>
            <a:r>
              <a:rPr lang="en-US" sz="1600" dirty="0">
                <a:ea typeface="Calibri" panose="020F0502020204030204" pitchFamily="34" charset="0"/>
              </a:rPr>
              <a:t> </a:t>
            </a: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Was sent to .11, .15 &amp; .18. 	Any feedback today if we should try something in the next week?  no feedback. </a:t>
            </a: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IEEE 802 comments from last year: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7"/>
              </a:rPr>
              <a:t>https://mentor.ieee.org/802.18/dcn/20/18-20-0108-06-0000-comments-ieee802-fcc-nprm-20-133-70-80-90ghz-bands-expand-access.docx</a:t>
            </a:r>
            <a:r>
              <a:rPr lang="en-US" sz="14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rPr>
              <a:t>The NPRM from last year: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hlinkClick r:id="rId8"/>
              </a:rPr>
              <a:t>https://mentor.ieee.org/802.18/dcn/20/18-20-0104-02-0000-fcc-proposed-rule-modernizing-and-expanding-access-to-the-70-80-90-ghz-bands.docx</a:t>
            </a:r>
            <a:r>
              <a:rPr lang="en-US" sz="12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rPr>
              <a:t>A members input on NPRM from last year.</a:t>
            </a:r>
            <a:endParaRPr lang="en-US" sz="1200" dirty="0">
              <a:ea typeface="Calibri" panose="020F0502020204030204" pitchFamily="34" charset="0"/>
              <a:hlinkClick r:id="rId9"/>
            </a:endParaRPr>
          </a:p>
          <a:p>
            <a:pPr marL="466725" lvl="1">
              <a:spcBef>
                <a:spcPts val="0"/>
              </a:spcBef>
              <a:spcAft>
                <a:spcPts val="0"/>
              </a:spcAft>
              <a:buFont typeface="Arial" panose="020B0604020202020204" pitchFamily="34" charset="0"/>
              <a:buChar char="•"/>
            </a:pPr>
            <a:r>
              <a:rPr lang="en-US" sz="1200" dirty="0">
                <a:ea typeface="Calibri" panose="020F0502020204030204" pitchFamily="34" charset="0"/>
                <a:hlinkClick r:id="rId9"/>
              </a:rPr>
              <a:t>https://mentor.ieee.org/802.18/dcn/20/18-20-0105-01-0000-introduction-to-fcc-20-76-a1-modernizing-and-expanding-access-to-the-70-80-90-ghz-bands.pptx</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buFont typeface="Arial" panose="020B0604020202020204" pitchFamily="34" charset="0"/>
              <a:buChar char="•"/>
            </a:pPr>
            <a:r>
              <a:rPr lang="en-US" sz="1200" u="sng" dirty="0">
                <a:solidFill>
                  <a:srgbClr val="0563C1"/>
                </a:solidFill>
                <a:ea typeface="Calibri" panose="020F0502020204030204" pitchFamily="34" charset="0"/>
                <a:hlinkClick r:id="rId4"/>
              </a:rPr>
              <a:t>https://www.wirelessinnovation.org/6ghz-multistakeholder-committee</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 </a:t>
            </a:r>
            <a:r>
              <a:rPr lang="en-GB" sz="1600" b="0" dirty="0">
                <a:ea typeface="Calibri" panose="020F0502020204030204" pitchFamily="34" charset="0"/>
              </a:rPr>
              <a:t>Anything to share today? ran out of time</a:t>
            </a: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21oct: </a:t>
            </a:r>
            <a:r>
              <a:rPr lang="en-US" sz="16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0" dirty="0">
                <a:ea typeface="Calibri" panose="020F0502020204030204" pitchFamily="34" charset="0"/>
              </a:rPr>
              <a:t>Anything to share today?</a:t>
            </a:r>
            <a:r>
              <a:rPr lang="en-GB" sz="1600" b="0" dirty="0">
                <a:solidFill>
                  <a:schemeClr val="tx1"/>
                </a:solidFill>
                <a:ea typeface="Calibri" panose="020F0502020204030204" pitchFamily="34" charset="0"/>
              </a:rPr>
              <a:t> </a:t>
            </a:r>
            <a:r>
              <a:rPr lang="en-GB" sz="1600" b="0" dirty="0">
                <a:ea typeface="Calibri" panose="020F0502020204030204" pitchFamily="34" charset="0"/>
              </a:rPr>
              <a:t>ran out of time</a:t>
            </a: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ffectLst/>
                <a:ea typeface="Calibri" panose="020F0502020204030204" pitchFamily="34" charset="0"/>
              </a:rPr>
              <a:t>21oct: </a:t>
            </a:r>
            <a:r>
              <a:rPr lang="en-US" sz="1600"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2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u="sng" dirty="0">
                <a:solidFill>
                  <a:srgbClr val="0563C1"/>
                </a:solidFill>
                <a:effectLst/>
                <a:ea typeface="Calibri" panose="020F0502020204030204" pitchFamily="34" charset="0"/>
                <a:hlinkClick r:id="rId7"/>
              </a:rPr>
              <a:t>/</a:t>
            </a:r>
            <a:r>
              <a:rPr lang="en-US" sz="1400" dirty="0">
                <a:solidFill>
                  <a:schemeClr val="tx1"/>
                </a:solidFill>
              </a:rPr>
              <a:t>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32873" y="1371600"/>
            <a:ext cx="10820399"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IEEE 802 electronic November plenary session</a:t>
            </a:r>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You must pay the registration fee in order to attend</a:t>
            </a:r>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If you have not already done so, you can register at: </a:t>
            </a:r>
            <a:r>
              <a:rPr lang="en-US" sz="2400" b="0" u="sng" dirty="0">
                <a:solidFill>
                  <a:srgbClr val="0000FF"/>
                </a:solidFill>
                <a:effectLst/>
                <a:latin typeface="Tahoma" panose="020B0604030504040204" pitchFamily="34" charset="0"/>
                <a:ea typeface="Calibri" panose="020F0502020204030204" pitchFamily="34" charset="0"/>
                <a:hlinkClick r:id="rId2"/>
              </a:rPr>
              <a:t>https://cvent.me/4xn8Ql</a:t>
            </a:r>
            <a:endParaRPr lang="en-US" b="0" u="sng" dirty="0">
              <a:solidFill>
                <a:srgbClr val="0000FF"/>
              </a:solidFill>
              <a:latin typeface="Tahoma" panose="020B0604030504040204" pitchFamily="34" charset="0"/>
              <a:ea typeface="Calibri" panose="020F0502020204030204" pitchFamily="34" charset="0"/>
            </a:endParaRPr>
          </a:p>
          <a:p>
            <a:pPr lvl="1">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11:59 PM UTC November 5, 2021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kern="0" dirty="0"/>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r>
              <a:rPr lang="en-US" kern="0" dirty="0"/>
              <a:t>At conclusion of each of the 802.18 calls, the Webex log and IMAT will be reviewed.  </a:t>
            </a:r>
          </a:p>
          <a:p>
            <a:pPr>
              <a:buFont typeface="Arial" panose="020B0604020202020204" pitchFamily="34" charset="0"/>
              <a:buChar char="•"/>
            </a:pPr>
            <a:r>
              <a:rPr lang="en-US"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455086" y="685801"/>
            <a:ext cx="112797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Nov IEEE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endParaRPr lang="en-US" sz="18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Tx/>
              <a:buFont typeface="Wingdings" panose="05000000000000000000" pitchFamily="2" charset="2"/>
              <a:buChar char="n"/>
            </a:pPr>
            <a:r>
              <a:rPr lang="en-US" altLang="en-US" sz="1800" b="0" dirty="0">
                <a:solidFill>
                  <a:schemeClr val="tx1"/>
                </a:solidFill>
              </a:rPr>
              <a:t>Chair start the 2 straw polls on the plenary in March 2022. (if Mentor </a:t>
            </a:r>
            <a:r>
              <a:rPr lang="en-US" altLang="en-US" sz="1800" b="0" dirty="0" err="1">
                <a:solidFill>
                  <a:schemeClr val="tx1"/>
                </a:solidFill>
              </a:rPr>
              <a:t>epoll</a:t>
            </a:r>
            <a:r>
              <a:rPr lang="en-US" altLang="en-US" sz="1800" b="0" dirty="0">
                <a:solidFill>
                  <a:schemeClr val="tx1"/>
                </a:solidFill>
              </a:rPr>
              <a:t> doesn’t work will be </a:t>
            </a:r>
            <a:r>
              <a:rPr lang="en-US" altLang="en-US" sz="1800" b="0" dirty="0" err="1">
                <a:solidFill>
                  <a:schemeClr val="tx1"/>
                </a:solidFill>
              </a:rPr>
              <a:t>webex</a:t>
            </a:r>
            <a:r>
              <a:rPr lang="en-US" altLang="en-US" sz="1800" b="0" dirty="0">
                <a:solidFill>
                  <a:schemeClr val="tx1"/>
                </a:solidFill>
              </a:rPr>
              <a:t> polling next week.)</a:t>
            </a:r>
            <a:endParaRPr lang="en-US" sz="1800" b="0" dirty="0">
              <a:solidFill>
                <a:schemeClr val="tx1"/>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18nov21?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r>
              <a:rPr lang="en-US" sz="1800" dirty="0">
                <a:solidFill>
                  <a:schemeClr val="tx1"/>
                </a:solidFill>
                <a:effectLst/>
                <a:latin typeface="Times New Roman" panose="02020603050405020304" pitchFamily="18" charset="0"/>
                <a:ea typeface="SimSun" panose="02010600030101010101" pitchFamily="2" charset="-122"/>
              </a:rPr>
              <a:t>none heard</a:t>
            </a:r>
          </a:p>
          <a:p>
            <a:pPr marL="400050" lvl="1">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_37__  and voters on-line:  _27__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15:56  until next Thursday 18Nov21,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(18nov21)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(11Nov21)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a:t>
            </a:r>
            <a:r>
              <a:rPr lang="en-US" altLang="en-US" sz="1600" dirty="0" err="1">
                <a:solidFill>
                  <a:schemeClr val="tx1"/>
                </a:solidFill>
              </a:rPr>
              <a:t>PeterE</a:t>
            </a:r>
            <a:r>
              <a:rPr lang="en-US" altLang="en-US" sz="1600" dirty="0">
                <a:solidFill>
                  <a:schemeClr val="tx1"/>
                </a:solidFill>
              </a:rPr>
              <a:t>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Administration </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477875"/>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____</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 </a:t>
            </a:r>
            <a:r>
              <a:rPr lang="en-US" sz="1600" dirty="0">
                <a:solidFill>
                  <a:schemeClr val="tx1"/>
                </a:solidFill>
                <a:effectLst/>
              </a:rPr>
              <a:t>802.1 Technical Plenary</a:t>
            </a:r>
          </a:p>
          <a:p>
            <a:pPr marL="800100" lvl="2">
              <a:spcBef>
                <a:spcPts val="0"/>
              </a:spcBef>
              <a:spcAft>
                <a:spcPts val="0"/>
              </a:spcAft>
              <a:buFont typeface="Arial" panose="020B0604020202020204" pitchFamily="34" charset="0"/>
              <a:buChar char="•"/>
            </a:pPr>
            <a:endParaRPr lang="en-US" altLang="en-US" sz="1600" kern="0" dirty="0">
              <a:solidFill>
                <a:schemeClr val="tx1"/>
              </a:solidFill>
            </a:endParaRP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tx1"/>
                </a:solidFill>
              </a:rPr>
              <a:t>None heard</a:t>
            </a:r>
          </a:p>
          <a:p>
            <a:endParaRPr lang="en-US" altLang="en-US" sz="2000" b="1" dirty="0">
              <a:solidFill>
                <a:schemeClr val="tx1"/>
              </a:solidFill>
            </a:endParaRPr>
          </a:p>
          <a:p>
            <a:r>
              <a:rPr lang="en-US" altLang="en-US" sz="1800" b="1" dirty="0">
                <a:solidFill>
                  <a:schemeClr val="tx1"/>
                </a:solidFill>
              </a:rPr>
              <a:t>Results:  </a:t>
            </a:r>
            <a:r>
              <a:rPr lang="en-US" altLang="en-US" sz="18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endParaRPr lang="en-US" sz="1400" b="1" dirty="0">
              <a:solidFill>
                <a:srgbClr val="4472C4"/>
              </a:solidFill>
              <a:effectLst/>
              <a:latin typeface="Arial" panose="020B0604020202020204" pitchFamily="34" charset="0"/>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US" sz="1400" b="1" dirty="0">
                <a:solidFill>
                  <a:srgbClr val="000000"/>
                </a:solidFill>
                <a:effectLst/>
                <a:latin typeface="Arial" panose="020B0604020202020204" pitchFamily="34" charset="0"/>
                <a:ea typeface="Calibri" panose="020F0502020204030204" pitchFamily="34" charset="0"/>
              </a:rPr>
              <a:t>Early Registration:  Until 23:59 PM Eastern Time Thursday December 30, 2021 			</a:t>
            </a:r>
            <a:r>
              <a:rPr lang="en-US" sz="1400" dirty="0">
                <a:solidFill>
                  <a:srgbClr val="000000"/>
                </a:solidFill>
                <a:effectLst/>
                <a:latin typeface="Arial" panose="020B0604020202020204" pitchFamily="34" charset="0"/>
                <a:ea typeface="Calibri" panose="020F0502020204030204" pitchFamily="34" charset="0"/>
              </a:rPr>
              <a:t>$US 50.00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Standard Registration:  After Early, </a:t>
            </a:r>
            <a:r>
              <a:rPr lang="en-US" sz="1400" b="1" dirty="0">
                <a:solidFill>
                  <a:srgbClr val="000000"/>
                </a:solidFill>
                <a:effectLst/>
                <a:latin typeface="Arial" panose="020B0604020202020204" pitchFamily="34" charset="0"/>
                <a:ea typeface="Calibri" panose="020F0502020204030204" pitchFamily="34" charset="0"/>
              </a:rPr>
              <a:t>Until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75.00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Late Registration:  </a:t>
            </a:r>
            <a:r>
              <a:rPr lang="en-US" sz="1400" b="1" dirty="0">
                <a:solidFill>
                  <a:srgbClr val="000000"/>
                </a:solidFill>
                <a:effectLst/>
                <a:latin typeface="Arial" panose="020B0604020202020204" pitchFamily="34" charset="0"/>
                <a:ea typeface="Calibri" panose="020F0502020204030204" pitchFamily="34" charset="0"/>
              </a:rPr>
              <a:t>After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125.00 for all attendees </a:t>
            </a:r>
            <a:endParaRPr lang="en-US" sz="1400" dirty="0">
              <a:effectLst/>
              <a:latin typeface="Calibri" panose="020F0502020204030204" pitchFamily="34" charset="0"/>
              <a:ea typeface="Calibri" panose="020F0502020204030204" pitchFamily="34" charset="0"/>
            </a:endParaRPr>
          </a:p>
          <a:p>
            <a:pPr marL="400050" lvl="1">
              <a:spcBef>
                <a:spcPts val="0"/>
              </a:spcBef>
              <a:spcAft>
                <a:spcPts val="600"/>
              </a:spcAft>
              <a:buFont typeface="Arial" panose="020B0604020202020204" pitchFamily="34" charset="0"/>
              <a:buChar char="•"/>
            </a:pPr>
            <a:endParaRPr lang="en-US" sz="1400" b="1" dirty="0">
              <a:solidFill>
                <a:srgbClr val="4472C4"/>
              </a:solidFill>
              <a:latin typeface="Arial" panose="020B0604020202020204" pitchFamily="34" charset="0"/>
            </a:endParaRPr>
          </a:p>
          <a:p>
            <a:pPr marL="400050" lvl="1">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sz="1400" b="1" dirty="0">
                <a:solidFill>
                  <a:srgbClr val="4472C4"/>
                </a:solidFill>
                <a:latin typeface="Arial" panose="020B0604020202020204" pitchFamily="34" charset="0"/>
                <a:cs typeface="+mn-cs"/>
              </a:rPr>
              <a:t>	</a:t>
            </a:r>
            <a:r>
              <a:rPr lang="en-US" sz="1800"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3"/>
              </a:rPr>
              <a:t>Link to website.</a:t>
            </a:r>
            <a:r>
              <a:rPr lang="en-US" sz="1800" b="1" dirty="0">
                <a:solidFill>
                  <a:srgbClr val="4472C4"/>
                </a:solidFill>
                <a:effectLst/>
                <a:latin typeface="Arial" panose="020B0604020202020204" pitchFamily="34" charset="0"/>
                <a:ea typeface="Calibri" panose="020F0502020204030204" pitchFamily="34" charset="0"/>
              </a:rPr>
              <a:t>  		</a:t>
            </a:r>
            <a:r>
              <a:rPr lang="en-US" sz="18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 different from the last couple of virtual meetings. </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marL="0" indent="0">
              <a:spcBef>
                <a:spcPts val="0"/>
              </a:spcBef>
              <a:spcAft>
                <a:spcPts val="0"/>
              </a:spcAft>
            </a:pPr>
            <a:endParaRPr lang="en-US" altLang="en-US" b="0" dirty="0">
              <a:solidFill>
                <a:schemeClr val="tx1"/>
              </a:solidFill>
            </a:endParaRPr>
          </a:p>
          <a:p>
            <a:pPr marL="285750" indent="-285750">
              <a:spcBef>
                <a:spcPts val="0"/>
              </a:spcBef>
              <a:spcAft>
                <a:spcPts val="0"/>
              </a:spcAft>
              <a:buFont typeface="Arial" panose="020B0604020202020204" pitchFamily="34" charset="0"/>
              <a:buChar char="•"/>
            </a:pPr>
            <a:r>
              <a:rPr lang="en-US" altLang="en-US" sz="1800" b="0" dirty="0">
                <a:solidFill>
                  <a:schemeClr val="tx1"/>
                </a:solidFill>
              </a:rPr>
              <a:t>There are some issues with certain credit cards, it is being addressed.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2512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0" marR="0">
              <a:spcBef>
                <a:spcPts val="0"/>
              </a:spcBef>
              <a:spcAft>
                <a:spcPts val="0"/>
              </a:spcAft>
              <a:buFont typeface="Arial" panose="020B0604020202020204" pitchFamily="34" charset="0"/>
              <a:buChar char="•"/>
            </a:pPr>
            <a:r>
              <a:rPr lang="en-US" sz="1400" dirty="0">
                <a:solidFill>
                  <a:srgbClr val="000000"/>
                </a:solidFill>
                <a:effectLst/>
                <a:ea typeface="Times New Roman" panose="02020603050405020304" pitchFamily="18" charset="0"/>
              </a:rPr>
              <a:t>Orlando straw poll 1</a:t>
            </a:r>
            <a:r>
              <a:rPr lang="en-US" sz="1400" dirty="0">
                <a:ea typeface="Times New Roman" panose="02020603050405020304" pitchFamily="18" charset="0"/>
              </a:rPr>
              <a:t>: </a:t>
            </a:r>
            <a:r>
              <a:rPr lang="en-US" sz="1400" dirty="0">
                <a:solidFill>
                  <a:srgbClr val="000000"/>
                </a:solidFill>
                <a:effectLst/>
                <a:ea typeface="Times New Roman" panose="02020603050405020304" pitchFamily="18" charset="0"/>
              </a:rPr>
              <a:t>description1: data to help IEEE 802 EC on their 07dec call to determine if March 2022 Plenary should be electronic/virtual or face-to-face in Orlando, FL. everyone can vote being a straw poll.</a:t>
            </a:r>
            <a:endParaRPr lang="en-US" sz="1400" dirty="0">
              <a:ea typeface="Times New Roman" panose="02020603050405020304" pitchFamily="18" charset="0"/>
            </a:endParaRPr>
          </a:p>
          <a:p>
            <a:pPr marL="1714500" lvl="4">
              <a:spcBef>
                <a:spcPts val="0"/>
              </a:spcBef>
              <a:spcAft>
                <a:spcPts val="0"/>
              </a:spcAft>
              <a:buFont typeface="Arial" panose="020B0604020202020204" pitchFamily="34" charset="0"/>
              <a:buChar char="•"/>
            </a:pPr>
            <a:endParaRPr lang="en-US" sz="700" dirty="0">
              <a:solidFill>
                <a:srgbClr val="000000"/>
              </a:solidFill>
              <a:effectLst/>
              <a:ea typeface="Calibri" panose="020F0502020204030204" pitchFamily="34" charset="0"/>
            </a:endParaRPr>
          </a:p>
          <a:p>
            <a:pPr marL="0" marR="0">
              <a:spcBef>
                <a:spcPts val="0"/>
              </a:spcBef>
              <a:spcAft>
                <a:spcPts val="0"/>
              </a:spcAft>
            </a:pPr>
            <a:r>
              <a:rPr lang="en-US" sz="1400" dirty="0">
                <a:solidFill>
                  <a:srgbClr val="000000"/>
                </a:solidFill>
                <a:effectLst/>
                <a:ea typeface="Calibri" panose="020F0502020204030204" pitchFamily="34" charset="0"/>
              </a:rPr>
              <a:t>	1. If the 2022 March Plenary Session is held in Orlando, Florida as an in-person only session, will you attend?</a:t>
            </a:r>
            <a:endParaRPr lang="en-US" sz="1400" dirty="0">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400" dirty="0">
                <a:effectLst/>
                <a:ea typeface="Calibri" panose="020F0502020204030204" pitchFamily="34" charset="0"/>
              </a:rPr>
              <a:t>Yes/No				</a:t>
            </a:r>
            <a:r>
              <a:rPr lang="en-US" sz="14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1400" dirty="0">
                <a:solidFill>
                  <a:srgbClr val="000000"/>
                </a:solidFill>
                <a:effectLst/>
                <a:ea typeface="Times New Roman" panose="02020603050405020304" pitchFamily="18" charset="0"/>
              </a:rPr>
              <a:t>Orlando straw poll 2</a:t>
            </a:r>
            <a:r>
              <a:rPr lang="en-US" sz="1400" dirty="0">
                <a:ea typeface="Times New Roman" panose="02020603050405020304" pitchFamily="18" charset="0"/>
              </a:rPr>
              <a:t>: </a:t>
            </a:r>
            <a:r>
              <a:rPr lang="en-US" sz="1400" dirty="0">
                <a:solidFill>
                  <a:srgbClr val="000000"/>
                </a:solidFill>
                <a:effectLst/>
                <a:ea typeface="Times New Roman" panose="02020603050405020304" pitchFamily="18" charset="0"/>
              </a:rPr>
              <a:t>description2: data to help IEEE 802 EC on their </a:t>
            </a:r>
            <a:r>
              <a:rPr lang="en-US" sz="1400" dirty="0">
                <a:ea typeface="Times New Roman" panose="02020603050405020304" pitchFamily="18" charset="0"/>
              </a:rPr>
              <a:t>19nov</a:t>
            </a:r>
            <a:r>
              <a:rPr lang="en-US" sz="1400" dirty="0">
                <a:solidFill>
                  <a:srgbClr val="000000"/>
                </a:solidFill>
                <a:effectLst/>
                <a:ea typeface="Times New Roman" panose="02020603050405020304" pitchFamily="18" charset="0"/>
              </a:rPr>
              <a:t> call to determine if the March 2022 Plenary would be a mixed-mode session; face-to-face in Orlando, FL and virtual, how would attend? </a:t>
            </a:r>
            <a:r>
              <a:rPr lang="en-US" sz="1400" dirty="0">
                <a:solidFill>
                  <a:srgbClr val="000000"/>
                </a:solidFill>
                <a:effectLst/>
                <a:ea typeface="Times New Roman" panose="02020603050405020304" pitchFamily="18" charset="0"/>
                <a:cs typeface="Times New Roman" panose="02020603050405020304" pitchFamily="18" charset="0"/>
              </a:rPr>
              <a:t>(note: registration fee/cost is same for in-person or virtual) </a:t>
            </a:r>
            <a:r>
              <a:rPr lang="en-US" sz="1400" dirty="0">
                <a:solidFill>
                  <a:srgbClr val="000000"/>
                </a:solidFill>
                <a:effectLst/>
                <a:ea typeface="Times New Roman" panose="02020603050405020304" pitchFamily="18" charset="0"/>
              </a:rPr>
              <a:t>everyone can vote being a straw poll.</a:t>
            </a:r>
            <a:endParaRPr lang="en-US" sz="1400" dirty="0">
              <a:effectLst/>
              <a:ea typeface="Calibri" panose="020F0502020204030204" pitchFamily="34" charset="0"/>
            </a:endParaRPr>
          </a:p>
          <a:p>
            <a:pPr marL="0" marR="0" lvl="0" indent="0">
              <a:spcBef>
                <a:spcPts val="0"/>
              </a:spcBef>
              <a:spcAft>
                <a:spcPts val="0"/>
              </a:spcAft>
              <a:tabLst>
                <a:tab pos="457200" algn="l"/>
              </a:tabLst>
            </a:pPr>
            <a:r>
              <a:rPr lang="en-US" sz="1400" dirty="0">
                <a:effectLst/>
                <a:ea typeface="Calibri" panose="020F0502020204030204" pitchFamily="34" charset="0"/>
              </a:rPr>
              <a:t>	</a:t>
            </a:r>
          </a:p>
          <a:p>
            <a:pPr marL="0" marR="0" lvl="0" indent="0">
              <a:spcBef>
                <a:spcPts val="0"/>
              </a:spcBef>
              <a:spcAft>
                <a:spcPts val="0"/>
              </a:spcAft>
              <a:tabLst>
                <a:tab pos="457200" algn="l"/>
              </a:tabLst>
            </a:pPr>
            <a:r>
              <a:rPr lang="en-US" sz="1400" dirty="0">
                <a:effectLst/>
                <a:ea typeface="Calibri" panose="020F0502020204030204" pitchFamily="34" charset="0"/>
              </a:rPr>
              <a:t>	2. If the 2022 March Plenary Session is held in Orlando, Florida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sz="1400" dirty="0">
                <a:effectLst/>
                <a:ea typeface="Calibri" panose="020F0502020204030204" pitchFamily="34" charset="0"/>
              </a:rPr>
              <a:t>Attend In-person			Attend Virtually (remotely)				Will not attend plenary 			</a:t>
            </a:r>
            <a:endParaRPr lang="en-US" sz="1400" dirty="0">
              <a:solidFill>
                <a:schemeClr val="bg1">
                  <a:lumMod val="85000"/>
                </a:schemeClr>
              </a:solidFill>
              <a:effectLst/>
              <a:ea typeface="Calibri" panose="020F0502020204030204" pitchFamily="34" charset="0"/>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graphicFrame>
        <p:nvGraphicFramePr>
          <p:cNvPr id="4" name="Table 3">
            <a:extLst>
              <a:ext uri="{FF2B5EF4-FFF2-40B4-BE49-F238E27FC236}">
                <a16:creationId xmlns:a16="http://schemas.microsoft.com/office/drawing/2014/main" id="{C909E889-41C0-4332-AC27-8A8620BD045C}"/>
              </a:ext>
            </a:extLst>
          </p:cNvPr>
          <p:cNvGraphicFramePr>
            <a:graphicFrameLocks noGrp="1"/>
          </p:cNvGraphicFramePr>
          <p:nvPr>
            <p:extLst>
              <p:ext uri="{D42A27DB-BD31-4B8C-83A1-F6EECF244321}">
                <p14:modId xmlns:p14="http://schemas.microsoft.com/office/powerpoint/2010/main" val="3994388976"/>
              </p:ext>
            </p:extLst>
          </p:nvPr>
        </p:nvGraphicFramePr>
        <p:xfrm>
          <a:off x="1064684" y="3837534"/>
          <a:ext cx="10058399" cy="2106933"/>
        </p:xfrm>
        <a:graphic>
          <a:graphicData uri="http://schemas.openxmlformats.org/drawingml/2006/table">
            <a:tbl>
              <a:tblPr>
                <a:tableStyleId>{5C22544A-7EE6-4342-B048-85BDC9FD1C3A}</a:tableStyleId>
              </a:tblPr>
              <a:tblGrid>
                <a:gridCol w="3202516">
                  <a:extLst>
                    <a:ext uri="{9D8B030D-6E8A-4147-A177-3AD203B41FA5}">
                      <a16:colId xmlns:a16="http://schemas.microsoft.com/office/drawing/2014/main" val="696571662"/>
                    </a:ext>
                  </a:extLst>
                </a:gridCol>
                <a:gridCol w="607484">
                  <a:extLst>
                    <a:ext uri="{9D8B030D-6E8A-4147-A177-3AD203B41FA5}">
                      <a16:colId xmlns:a16="http://schemas.microsoft.com/office/drawing/2014/main" val="1934650283"/>
                    </a:ext>
                  </a:extLst>
                </a:gridCol>
                <a:gridCol w="838200">
                  <a:extLst>
                    <a:ext uri="{9D8B030D-6E8A-4147-A177-3AD203B41FA5}">
                      <a16:colId xmlns:a16="http://schemas.microsoft.com/office/drawing/2014/main" val="860301805"/>
                    </a:ext>
                  </a:extLst>
                </a:gridCol>
                <a:gridCol w="764116">
                  <a:extLst>
                    <a:ext uri="{9D8B030D-6E8A-4147-A177-3AD203B41FA5}">
                      <a16:colId xmlns:a16="http://schemas.microsoft.com/office/drawing/2014/main" val="515965082"/>
                    </a:ext>
                  </a:extLst>
                </a:gridCol>
                <a:gridCol w="607484">
                  <a:extLst>
                    <a:ext uri="{9D8B030D-6E8A-4147-A177-3AD203B41FA5}">
                      <a16:colId xmlns:a16="http://schemas.microsoft.com/office/drawing/2014/main" val="4116166546"/>
                    </a:ext>
                  </a:extLst>
                </a:gridCol>
                <a:gridCol w="762000">
                  <a:extLst>
                    <a:ext uri="{9D8B030D-6E8A-4147-A177-3AD203B41FA5}">
                      <a16:colId xmlns:a16="http://schemas.microsoft.com/office/drawing/2014/main" val="2732414231"/>
                    </a:ext>
                  </a:extLst>
                </a:gridCol>
                <a:gridCol w="838200">
                  <a:extLst>
                    <a:ext uri="{9D8B030D-6E8A-4147-A177-3AD203B41FA5}">
                      <a16:colId xmlns:a16="http://schemas.microsoft.com/office/drawing/2014/main" val="2089534302"/>
                    </a:ext>
                  </a:extLst>
                </a:gridCol>
                <a:gridCol w="685800">
                  <a:extLst>
                    <a:ext uri="{9D8B030D-6E8A-4147-A177-3AD203B41FA5}">
                      <a16:colId xmlns:a16="http://schemas.microsoft.com/office/drawing/2014/main" val="1639669030"/>
                    </a:ext>
                  </a:extLst>
                </a:gridCol>
                <a:gridCol w="685800">
                  <a:extLst>
                    <a:ext uri="{9D8B030D-6E8A-4147-A177-3AD203B41FA5}">
                      <a16:colId xmlns:a16="http://schemas.microsoft.com/office/drawing/2014/main" val="2169370234"/>
                    </a:ext>
                  </a:extLst>
                </a:gridCol>
                <a:gridCol w="1066799">
                  <a:extLst>
                    <a:ext uri="{9D8B030D-6E8A-4147-A177-3AD203B41FA5}">
                      <a16:colId xmlns:a16="http://schemas.microsoft.com/office/drawing/2014/main" val="670359038"/>
                    </a:ext>
                  </a:extLst>
                </a:gridCol>
              </a:tblGrid>
              <a:tr h="241611">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0.18</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a:effectLst/>
                          <a:latin typeface="Consolas" panose="020B0609020204030204" pitchFamily="49" charset="0"/>
                        </a:rPr>
                        <a:t>0.1</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0.3</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0.11</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a:effectLst/>
                          <a:latin typeface="Consolas" panose="020B0609020204030204" pitchFamily="49" charset="0"/>
                        </a:rPr>
                        <a:t>0.15</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a:effectLst/>
                          <a:latin typeface="Consolas" panose="020B0609020204030204" pitchFamily="49" charset="0"/>
                        </a:rPr>
                        <a:t>0.19</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a:effectLst/>
                          <a:latin typeface="Consolas" panose="020B0609020204030204" pitchFamily="49" charset="0"/>
                        </a:rPr>
                        <a:t>0.24</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3573925288"/>
                  </a:ext>
                </a:extLst>
              </a:tr>
              <a:tr h="241611">
                <a:tc>
                  <a:txBody>
                    <a:bodyPr/>
                    <a:lstStyle/>
                    <a:p>
                      <a:pPr algn="r" fontAlgn="b"/>
                      <a:r>
                        <a:rPr lang="en-US" sz="1600" u="none" strike="noStrike" dirty="0">
                          <a:effectLst/>
                          <a:latin typeface="Consolas" panose="020B0609020204030204" pitchFamily="49" charset="0"/>
                        </a:rPr>
                        <a:t>yes</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18</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dirty="0">
                          <a:effectLst/>
                          <a:latin typeface="Consolas" panose="020B0609020204030204" pitchFamily="49" charset="0"/>
                        </a:rPr>
                        <a:t>28</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89</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34</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a:effectLst/>
                          <a:latin typeface="Consolas" panose="020B0609020204030204" pitchFamily="49" charset="0"/>
                        </a:rPr>
                        <a:t>20</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6</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195</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47.9%</a:t>
                      </a:r>
                      <a:endParaRPr lang="en-US" sz="1600" b="0" i="0" u="none" strike="noStrike">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2863027203"/>
                  </a:ext>
                </a:extLst>
              </a:tr>
              <a:tr h="241611">
                <a:tc>
                  <a:txBody>
                    <a:bodyPr/>
                    <a:lstStyle/>
                    <a:p>
                      <a:pPr algn="r" fontAlgn="b"/>
                      <a:r>
                        <a:rPr lang="en-US" sz="1600" u="none" strike="noStrike" dirty="0">
                          <a:effectLst/>
                          <a:latin typeface="Consolas" panose="020B0609020204030204" pitchFamily="49" charset="0"/>
                        </a:rPr>
                        <a:t>no</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11</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dirty="0">
                          <a:effectLst/>
                          <a:latin typeface="Consolas" panose="020B0609020204030204" pitchFamily="49" charset="0"/>
                        </a:rPr>
                        <a:t>42</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109</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33</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dirty="0">
                          <a:effectLst/>
                          <a:latin typeface="Consolas" panose="020B0609020204030204" pitchFamily="49" charset="0"/>
                        </a:rPr>
                        <a:t>16</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1</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212</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52.1%</a:t>
                      </a:r>
                      <a:endParaRPr lang="en-US" sz="1600" b="0" i="0" u="none" strike="noStrike" dirty="0">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2212398554"/>
                  </a:ext>
                </a:extLst>
              </a:tr>
              <a:tr h="241611">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1370285127"/>
                  </a:ext>
                </a:extLst>
              </a:tr>
              <a:tr h="241611">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a:effectLst/>
                          <a:latin typeface="Consolas" panose="020B0609020204030204" pitchFamily="49" charset="0"/>
                        </a:rPr>
                        <a:t>0.18</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dirty="0">
                          <a:effectLst/>
                          <a:latin typeface="Consolas" panose="020B0609020204030204" pitchFamily="49" charset="0"/>
                        </a:rPr>
                        <a:t>0.1</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0.3</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0.15</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a:effectLst/>
                          <a:latin typeface="Consolas" panose="020B0609020204030204" pitchFamily="49" charset="0"/>
                        </a:rPr>
                        <a:t>0.19</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a:effectLst/>
                          <a:latin typeface="Consolas" panose="020B0609020204030204" pitchFamily="49" charset="0"/>
                        </a:rPr>
                        <a:t>0.24</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dirty="0">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307467199"/>
                  </a:ext>
                </a:extLst>
              </a:tr>
              <a:tr h="269705">
                <a:tc>
                  <a:txBody>
                    <a:bodyPr/>
                    <a:lstStyle/>
                    <a:p>
                      <a:pPr algn="r" fontAlgn="ctr"/>
                      <a:r>
                        <a:rPr lang="en-US" sz="1600" u="none" strike="noStrike">
                          <a:effectLst/>
                          <a:latin typeface="Consolas" panose="020B0609020204030204" pitchFamily="49" charset="0"/>
                        </a:rPr>
                        <a:t>Attend in-person</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a:effectLst/>
                          <a:latin typeface="Consolas" panose="020B0609020204030204" pitchFamily="49" charset="0"/>
                        </a:rPr>
                        <a:t>15</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a:effectLst/>
                          <a:latin typeface="Consolas" panose="020B0609020204030204" pitchFamily="49" charset="0"/>
                        </a:rPr>
                        <a:t>22</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75</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24</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a:effectLst/>
                          <a:latin typeface="Consolas" panose="020B0609020204030204" pitchFamily="49" charset="0"/>
                        </a:rPr>
                        <a:t>17</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7</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160</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38.9%</a:t>
                      </a:r>
                      <a:endParaRPr lang="en-US" sz="1600" b="0" i="0" u="none" strike="noStrike" dirty="0">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3525199552"/>
                  </a:ext>
                </a:extLst>
              </a:tr>
              <a:tr h="297354">
                <a:tc>
                  <a:txBody>
                    <a:bodyPr/>
                    <a:lstStyle/>
                    <a:p>
                      <a:pPr algn="r" fontAlgn="ctr"/>
                      <a:r>
                        <a:rPr lang="en-US" sz="1600" u="none" strike="noStrike">
                          <a:effectLst/>
                          <a:latin typeface="Consolas" panose="020B0609020204030204" pitchFamily="49" charset="0"/>
                        </a:rPr>
                        <a:t>Attend Virtually (remotely)</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dirty="0">
                          <a:effectLst/>
                          <a:latin typeface="Consolas" panose="020B0609020204030204" pitchFamily="49" charset="0"/>
                        </a:rPr>
                        <a:t>13</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dirty="0">
                          <a:effectLst/>
                          <a:latin typeface="Consolas" panose="020B0609020204030204" pitchFamily="49" charset="0"/>
                        </a:rPr>
                        <a:t>43</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121</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dirty="0">
                          <a:effectLst/>
                          <a:latin typeface="Consolas" panose="020B0609020204030204" pitchFamily="49" charset="0"/>
                        </a:rPr>
                        <a:t>43</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dirty="0">
                          <a:effectLst/>
                          <a:latin typeface="Consolas" panose="020B0609020204030204" pitchFamily="49" charset="0"/>
                        </a:rPr>
                        <a:t>15</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1</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236</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57.4%</a:t>
                      </a:r>
                      <a:endParaRPr lang="en-US" sz="1600" b="0" i="0" u="none" strike="noStrike" dirty="0">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4177500709"/>
                  </a:ext>
                </a:extLst>
              </a:tr>
              <a:tr h="273049">
                <a:tc>
                  <a:txBody>
                    <a:bodyPr/>
                    <a:lstStyle/>
                    <a:p>
                      <a:pPr algn="r" fontAlgn="ctr"/>
                      <a:r>
                        <a:rPr lang="en-US" sz="1600" u="none" strike="noStrike">
                          <a:effectLst/>
                          <a:latin typeface="Consolas" panose="020B0609020204030204" pitchFamily="49" charset="0"/>
                        </a:rPr>
                        <a:t>Will not attend plenary</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ctr"/>
                      <a:r>
                        <a:rPr lang="en-US" sz="1600" u="none" strike="noStrike" dirty="0">
                          <a:effectLst/>
                          <a:latin typeface="Consolas" panose="020B0609020204030204" pitchFamily="49" charset="0"/>
                        </a:rPr>
                        <a:t>1</a:t>
                      </a:r>
                      <a:endParaRPr lang="en-US" sz="1600" b="0" i="0" u="none" strike="noStrike" dirty="0">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a:effectLst/>
                          <a:latin typeface="Consolas" panose="020B0609020204030204" pitchFamily="49" charset="0"/>
                        </a:rPr>
                        <a:t>5</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l" fontAlgn="b"/>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a:effectLst/>
                          <a:latin typeface="Consolas" panose="020B0609020204030204" pitchFamily="49" charset="0"/>
                        </a:rPr>
                        <a:t>4</a:t>
                      </a:r>
                      <a:endParaRPr lang="en-US" sz="1600" b="0" i="0" u="none" strike="noStrike">
                        <a:solidFill>
                          <a:srgbClr val="000000"/>
                        </a:solidFill>
                        <a:effectLst/>
                        <a:latin typeface="Consolas" panose="020B0609020204030204" pitchFamily="49" charset="0"/>
                      </a:endParaRPr>
                    </a:p>
                  </a:txBody>
                  <a:tcPr marL="9525" marR="9525" marT="9525" marB="0" anchor="b"/>
                </a:tc>
                <a:tc>
                  <a:txBody>
                    <a:bodyPr/>
                    <a:lstStyle/>
                    <a:p>
                      <a:pPr algn="r" fontAlgn="ctr"/>
                      <a:r>
                        <a:rPr lang="en-US" sz="1600" u="none" strike="noStrike">
                          <a:effectLst/>
                          <a:latin typeface="Consolas" panose="020B0609020204030204" pitchFamily="49" charset="0"/>
                        </a:rPr>
                        <a:t>4</a:t>
                      </a:r>
                      <a:endParaRPr lang="en-US" sz="1600" b="0" i="0" u="none" strike="noStrike">
                        <a:solidFill>
                          <a:srgbClr val="000000"/>
                        </a:solidFill>
                        <a:effectLst/>
                        <a:latin typeface="Consolas" panose="020B0609020204030204" pitchFamily="49" charset="0"/>
                      </a:endParaRPr>
                    </a:p>
                  </a:txBody>
                  <a:tcPr marL="9525" marR="9525" marT="9525" marB="0" anchor="ctr"/>
                </a:tc>
                <a:tc>
                  <a:txBody>
                    <a:bodyPr/>
                    <a:lstStyle/>
                    <a:p>
                      <a:pPr algn="r" fontAlgn="b"/>
                      <a:r>
                        <a:rPr lang="en-US" sz="1600" u="none" strike="noStrike" dirty="0">
                          <a:effectLst/>
                          <a:latin typeface="Consolas" panose="020B0609020204030204" pitchFamily="49" charset="0"/>
                        </a:rPr>
                        <a:t>1</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0</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15</a:t>
                      </a:r>
                      <a:endParaRPr lang="en-US" sz="1600" b="0" i="0" u="none" strike="noStrike" dirty="0">
                        <a:solidFill>
                          <a:srgbClr val="000000"/>
                        </a:solidFill>
                        <a:effectLst/>
                        <a:latin typeface="Consolas" panose="020B0609020204030204" pitchFamily="49" charset="0"/>
                      </a:endParaRPr>
                    </a:p>
                  </a:txBody>
                  <a:tcPr marL="9525" marR="9525" marT="9525" marB="0" anchor="b"/>
                </a:tc>
                <a:tc>
                  <a:txBody>
                    <a:bodyPr/>
                    <a:lstStyle/>
                    <a:p>
                      <a:pPr algn="r" fontAlgn="b"/>
                      <a:r>
                        <a:rPr lang="en-US" sz="1600" u="none" strike="noStrike" dirty="0">
                          <a:effectLst/>
                          <a:latin typeface="Consolas" panose="020B0609020204030204" pitchFamily="49" charset="0"/>
                        </a:rPr>
                        <a:t>3.6%</a:t>
                      </a:r>
                      <a:endParaRPr lang="en-US" sz="1600" b="0" i="0" u="none" strike="noStrike" dirty="0">
                        <a:solidFill>
                          <a:srgbClr val="000000"/>
                        </a:solidFill>
                        <a:effectLst/>
                        <a:latin typeface="Consolas" panose="020B0609020204030204" pitchFamily="49" charset="0"/>
                      </a:endParaRPr>
                    </a:p>
                  </a:txBody>
                  <a:tcPr marL="9525" marR="9525" marT="9525" marB="0" anchor="b"/>
                </a:tc>
                <a:extLst>
                  <a:ext uri="{0D108BD9-81ED-4DB2-BD59-A6C34878D82A}">
                    <a16:rowId xmlns:a16="http://schemas.microsoft.com/office/drawing/2014/main" val="2163065429"/>
                  </a:ext>
                </a:extLst>
              </a:tr>
            </a:tbl>
          </a:graphicData>
        </a:graphic>
      </p:graphicFrame>
    </p:spTree>
    <p:extLst>
      <p:ext uri="{BB962C8B-B14F-4D97-AF65-F5344CB8AC3E}">
        <p14:creationId xmlns:p14="http://schemas.microsoft.com/office/powerpoint/2010/main" val="1115291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and calls before then; </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Call this week on TR 103 721 made good progress. </a:t>
            </a:r>
          </a:p>
          <a:p>
            <a:pPr lvl="1">
              <a:spcBef>
                <a:spcPts val="0"/>
              </a:spcBef>
              <a:buFont typeface="Arial" panose="020B0604020202020204" pitchFamily="34" charset="0"/>
              <a:buChar char="•"/>
            </a:pPr>
            <a:r>
              <a:rPr lang="en-US" sz="1800" dirty="0">
                <a:solidFill>
                  <a:schemeClr val="tx1"/>
                </a:solidFill>
              </a:rPr>
              <a:t>Calls coming up next week, on 6GHz and 5GHz stds on Tuesday.   Thursday a call on 60GHz.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r>
              <a:rPr lang="en-US" sz="1800" b="1" dirty="0">
                <a:solidFill>
                  <a:schemeClr val="tx1"/>
                </a:solidFill>
              </a:rPr>
              <a:t>11nov21:  </a:t>
            </a:r>
            <a:r>
              <a:rPr lang="en-US" sz="1800" dirty="0">
                <a:solidFill>
                  <a:schemeClr val="tx1"/>
                </a:solidFill>
              </a:rPr>
              <a:t>3 calls since last report: </a:t>
            </a:r>
          </a:p>
          <a:p>
            <a:pPr lvl="2">
              <a:spcBef>
                <a:spcPts val="0"/>
              </a:spcBef>
              <a:buFont typeface="Arial" panose="020B0604020202020204" pitchFamily="34" charset="0"/>
              <a:buChar char="•"/>
            </a:pPr>
            <a:r>
              <a:rPr lang="en-US" sz="1600" dirty="0">
                <a:solidFill>
                  <a:schemeClr val="tx1"/>
                </a:solidFill>
              </a:rPr>
              <a:t>TS 103 754 – multiple AP  performance measurement , approved a new draft and making good progress</a:t>
            </a:r>
          </a:p>
          <a:p>
            <a:pPr lvl="2">
              <a:spcBef>
                <a:spcPts val="0"/>
              </a:spcBef>
              <a:buFont typeface="Arial" panose="020B0604020202020204" pitchFamily="34" charset="0"/>
              <a:buChar char="•"/>
            </a:pPr>
            <a:r>
              <a:rPr lang="en-US" sz="1600" dirty="0">
                <a:solidFill>
                  <a:schemeClr val="tx1"/>
                </a:solidFill>
              </a:rPr>
              <a:t>Looking at working with Broad Band Forum, n the TS 103 754 stds. </a:t>
            </a:r>
          </a:p>
          <a:p>
            <a:pPr lvl="2">
              <a:spcBef>
                <a:spcPts val="0"/>
              </a:spcBef>
              <a:buFont typeface="Arial" panose="020B0604020202020204" pitchFamily="34" charset="0"/>
              <a:buChar char="•"/>
            </a:pPr>
            <a:r>
              <a:rPr lang="en-US" sz="1600" dirty="0">
                <a:solidFill>
                  <a:schemeClr val="tx1"/>
                </a:solidFill>
              </a:rPr>
              <a:t>Resolved the comments on TVWS EN 301 598, from the assessment by the EC and the different consultants.  Sent to 90-day ENAP.</a:t>
            </a:r>
          </a:p>
          <a:p>
            <a:pPr lvl="2">
              <a:spcBef>
                <a:spcPts val="0"/>
              </a:spcBef>
              <a:buFont typeface="Arial" panose="020B0604020202020204" pitchFamily="34" charset="0"/>
              <a:buChar char="•"/>
            </a:pPr>
            <a:r>
              <a:rPr lang="en-US" sz="1600" dirty="0">
                <a:solidFill>
                  <a:schemeClr val="tx1"/>
                </a:solidFill>
              </a:rPr>
              <a:t>ad hoc on 2</a:t>
            </a:r>
            <a:r>
              <a:rPr lang="en-US" sz="1600" baseline="30000" dirty="0">
                <a:solidFill>
                  <a:schemeClr val="tx1"/>
                </a:solidFill>
              </a:rPr>
              <a:t>nd</a:t>
            </a:r>
            <a:r>
              <a:rPr lang="en-US" sz="1600" dirty="0">
                <a:solidFill>
                  <a:schemeClr val="tx1"/>
                </a:solidFill>
              </a:rPr>
              <a:t> 60GHz standard, EN 303 722, Response on 1</a:t>
            </a:r>
            <a:r>
              <a:rPr lang="en-US" sz="1600" baseline="30000" dirty="0">
                <a:solidFill>
                  <a:schemeClr val="tx1"/>
                </a:solidFill>
              </a:rPr>
              <a:t>st</a:t>
            </a:r>
            <a:r>
              <a:rPr lang="en-US" sz="1600" dirty="0">
                <a:solidFill>
                  <a:schemeClr val="tx1"/>
                </a:solidFill>
              </a:rPr>
              <a:t> ENAP technical comment resolved, now to 2</a:t>
            </a:r>
            <a:r>
              <a:rPr lang="en-US" sz="1600" baseline="30000" dirty="0">
                <a:solidFill>
                  <a:schemeClr val="tx1"/>
                </a:solidFill>
              </a:rPr>
              <a:t>nd</a:t>
            </a:r>
            <a:r>
              <a:rPr lang="en-US" sz="1600" dirty="0">
                <a:solidFill>
                  <a:schemeClr val="tx1"/>
                </a:solidFill>
              </a:rPr>
              <a:t> 90-day ENAP.</a:t>
            </a:r>
          </a:p>
          <a:p>
            <a:pPr lvl="2">
              <a:spcBef>
                <a:spcPts val="0"/>
              </a:spcBef>
              <a:buFont typeface="Arial" panose="020B0604020202020204" pitchFamily="34" charset="0"/>
              <a:buChar char="•"/>
            </a:pPr>
            <a:r>
              <a:rPr lang="en-US" sz="1600" dirty="0">
                <a:solidFill>
                  <a:schemeClr val="tx1"/>
                </a:solidFill>
              </a:rPr>
              <a:t>VC nominations end tomorrow and current VC are standing. </a:t>
            </a:r>
          </a:p>
          <a:p>
            <a:pPr lvl="2">
              <a:spcBef>
                <a:spcPts val="0"/>
              </a:spcBef>
              <a:buFont typeface="Arial" panose="020B0604020202020204" pitchFamily="34" charset="0"/>
              <a:buChar char="•"/>
            </a:pPr>
            <a:r>
              <a:rPr lang="en-US" sz="1600" dirty="0">
                <a:solidFill>
                  <a:schemeClr val="tx1"/>
                </a:solidFill>
              </a:rPr>
              <a:t>Call next week on TR 103 721 (</a:t>
            </a:r>
            <a:r>
              <a:rPr lang="en-US" sz="1400" b="0" i="0" dirty="0">
                <a:solidFill>
                  <a:srgbClr val="000000"/>
                </a:solidFill>
                <a:effectLst/>
                <a:latin typeface="Arial" panose="020B0604020202020204" pitchFamily="34" charset="0"/>
              </a:rPr>
              <a:t>Feasibility assessment of applying mitigation techniques to WAS/RLAN to enable coexistence in the 5 725 MHz to 5 850 MHz band</a:t>
            </a:r>
            <a:r>
              <a:rPr lang="en-US" sz="1600" b="0" i="0" dirty="0">
                <a:solidFill>
                  <a:schemeClr val="tx1"/>
                </a:solidFill>
                <a:effectLst/>
                <a:latin typeface="Arial" panose="020B0604020202020204" pitchFamily="34" charset="0"/>
              </a:rPr>
              <a:t>)</a:t>
            </a:r>
            <a:endParaRPr lang="en-US" sz="1600" dirty="0">
              <a:solidFill>
                <a:schemeClr val="tx1"/>
              </a:solidFill>
            </a:endParaRPr>
          </a:p>
          <a:p>
            <a:pPr lvl="2">
              <a:spcBef>
                <a:spcPts val="0"/>
              </a:spcBef>
              <a:buFont typeface="Arial" panose="020B0604020202020204" pitchFamily="34" charset="0"/>
              <a:buChar char="•"/>
            </a:pPr>
            <a:r>
              <a:rPr lang="en-US" sz="1600" dirty="0">
                <a:solidFill>
                  <a:schemeClr val="tx1"/>
                </a:solidFill>
              </a:rPr>
              <a:t>FYI: Sounds like updates to the RED being discussed.  Activating article 3.3 for IoT devices with security.  protecting privacy, etc. </a:t>
            </a:r>
          </a:p>
          <a:p>
            <a:pPr marL="457200" lvl="1" indent="0">
              <a:spcBef>
                <a:spcPts val="0"/>
              </a:spcBef>
            </a:pPr>
            <a:r>
              <a:rPr lang="en-US" sz="18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a:t>
            </a:r>
            <a:endParaRPr lang="en-US" sz="1800" dirty="0">
              <a:solidFill>
                <a:schemeClr val="tx1"/>
              </a:solidFill>
            </a:endParaRPr>
          </a:p>
          <a:p>
            <a:pPr marL="685800" lvl="1">
              <a:spcBef>
                <a:spcPts val="0"/>
              </a:spcBef>
              <a:buFont typeface="Arial" panose="020B0604020202020204" pitchFamily="34" charset="0"/>
              <a:buChar char="•"/>
            </a:pPr>
            <a:r>
              <a:rPr lang="en-US" sz="1600" b="0" i="0" dirty="0">
                <a:solidFill>
                  <a:srgbClr val="222222"/>
                </a:solidFill>
                <a:effectLst/>
              </a:rPr>
              <a:t>the ECC Report 327 has been published covering the UWB band above 6GHz with the following point:</a:t>
            </a:r>
          </a:p>
          <a:p>
            <a:pPr marL="1085850" lvl="2">
              <a:spcBef>
                <a:spcPts val="0"/>
              </a:spcBef>
              <a:buFont typeface="Arial" panose="020B0604020202020204" pitchFamily="34" charset="0"/>
              <a:buChar char="•"/>
            </a:pPr>
            <a:r>
              <a:rPr lang="en-US" sz="1600" b="0" i="0" dirty="0">
                <a:solidFill>
                  <a:srgbClr val="222222"/>
                </a:solidFill>
                <a:effectLst/>
              </a:rPr>
              <a:t>- Fixed outdoor used</a:t>
            </a:r>
          </a:p>
          <a:p>
            <a:pPr marL="1085850" lvl="2">
              <a:spcBef>
                <a:spcPts val="0"/>
              </a:spcBef>
              <a:buFont typeface="Arial" panose="020B0604020202020204" pitchFamily="34" charset="0"/>
              <a:buChar char="•"/>
            </a:pPr>
            <a:r>
              <a:rPr lang="en-US" sz="1600" b="0" i="0" dirty="0">
                <a:solidFill>
                  <a:srgbClr val="222222"/>
                </a:solidFill>
                <a:effectLst/>
              </a:rPr>
              <a:t>- simplified vehicular use cases </a:t>
            </a:r>
          </a:p>
          <a:p>
            <a:pPr marL="1085850" lvl="2">
              <a:spcBef>
                <a:spcPts val="0"/>
              </a:spcBef>
              <a:buFont typeface="Arial" panose="020B0604020202020204" pitchFamily="34" charset="0"/>
              <a:buChar char="•"/>
            </a:pPr>
            <a:r>
              <a:rPr lang="en-US" sz="1600" b="0" i="0" dirty="0">
                <a:solidFill>
                  <a:srgbClr val="222222"/>
                </a:solidFill>
                <a:effectLst/>
              </a:rPr>
              <a:t>- higher power pf -31.3dBm/MHz indoor.</a:t>
            </a:r>
          </a:p>
          <a:p>
            <a:pPr marL="685800" lvl="1">
              <a:spcBef>
                <a:spcPts val="0"/>
              </a:spcBef>
              <a:buFont typeface="Arial" panose="020B0604020202020204" pitchFamily="34" charset="0"/>
              <a:buChar char="•"/>
            </a:pPr>
            <a:r>
              <a:rPr lang="en-US" sz="1600" b="0" i="0" dirty="0">
                <a:solidFill>
                  <a:srgbClr val="222222"/>
                </a:solidFill>
                <a:effectLst/>
              </a:rPr>
              <a:t>Link: </a:t>
            </a:r>
            <a:r>
              <a:rPr lang="en-US" sz="1600" b="0" i="0" dirty="0">
                <a:solidFill>
                  <a:srgbClr val="1155CC"/>
                </a:solidFill>
                <a:effectLst/>
                <a:hlinkClick r:id="rId4"/>
              </a:rPr>
              <a:t>https://docdb.cept.org/document/22112</a:t>
            </a:r>
            <a:r>
              <a:rPr lang="en-US" sz="1600" b="0" i="0" dirty="0">
                <a:solidFill>
                  <a:srgbClr val="222222"/>
                </a:solidFill>
                <a:effectLst/>
              </a:rPr>
              <a:t> </a:t>
            </a:r>
          </a:p>
          <a:p>
            <a:pPr marL="685800" lvl="1">
              <a:spcBef>
                <a:spcPts val="0"/>
              </a:spcBef>
              <a:buFont typeface="Arial" panose="020B0604020202020204" pitchFamily="34" charset="0"/>
              <a:buChar char="•"/>
            </a:pPr>
            <a:r>
              <a:rPr lang="en-US" sz="1600" b="0" i="0" dirty="0">
                <a:solidFill>
                  <a:srgbClr val="222222"/>
                </a:solidFill>
                <a:effectLst/>
              </a:rPr>
              <a:t>Also review ECC </a:t>
            </a:r>
            <a:r>
              <a:rPr lang="fr-FR" sz="1600" b="0" i="0" dirty="0">
                <a:solidFill>
                  <a:srgbClr val="222222"/>
                </a:solidFill>
                <a:effectLst/>
              </a:rPr>
              <a:t>Report 330 on 5.8 GHz coexistence</a:t>
            </a:r>
            <a:r>
              <a:rPr lang="en-US" sz="1600" b="0" i="0" dirty="0">
                <a:solidFill>
                  <a:srgbClr val="222222"/>
                </a:solidFill>
                <a:effectLst/>
              </a:rPr>
              <a:t> - </a:t>
            </a:r>
            <a:r>
              <a:rPr lang="en-US" sz="1600" b="0" i="0" dirty="0">
                <a:solidFill>
                  <a:srgbClr val="222222"/>
                </a:solidFill>
                <a:effectLst/>
                <a:hlinkClick r:id="rId5"/>
              </a:rPr>
              <a:t>https://docdb.cept.org/download/3501</a:t>
            </a:r>
            <a:r>
              <a:rPr lang="en-US" sz="1600" b="0" i="0" dirty="0">
                <a:solidFill>
                  <a:srgbClr val="222222"/>
                </a:solidFill>
                <a:effectLst/>
              </a:rPr>
              <a:t> </a:t>
            </a:r>
          </a:p>
          <a:p>
            <a:pPr marL="685800" lvl="1">
              <a:spcBef>
                <a:spcPts val="0"/>
              </a:spcBef>
              <a:buFont typeface="Arial" panose="020B0604020202020204" pitchFamily="34" charset="0"/>
              <a:buChar char="•"/>
            </a:pPr>
            <a:r>
              <a:rPr lang="en-US" sz="1600" dirty="0">
                <a:solidFill>
                  <a:srgbClr val="222222"/>
                </a:solidFill>
              </a:rPr>
              <a:t>note: 2 members have volunteered to put together a few slides the EC, ECC, ETSI, CEPT and all interconnect. </a:t>
            </a:r>
            <a:endParaRPr lang="en-US" sz="1600" b="0" i="0" dirty="0">
              <a:solidFill>
                <a:srgbClr val="222222"/>
              </a:solidFill>
              <a:effectLs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#15 ______</a:t>
            </a:r>
          </a:p>
          <a:p>
            <a:pPr lvl="1">
              <a:spcBef>
                <a:spcPts val="0"/>
              </a:spcBef>
              <a:buFont typeface="Arial" panose="020B0604020202020204" pitchFamily="34" charset="0"/>
              <a:buChar char="•"/>
            </a:pPr>
            <a:r>
              <a:rPr lang="en-US" sz="1600" dirty="0">
                <a:solidFill>
                  <a:schemeClr val="tx1"/>
                </a:solidFill>
              </a:rPr>
              <a:t>Anything to share today? not today</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7"/>
              </a:rPr>
              <a:t>&lt;WGFM&gt; </a:t>
            </a:r>
            <a:r>
              <a:rPr lang="en-US" sz="1800" dirty="0">
                <a:solidFill>
                  <a:schemeClr val="tx1"/>
                </a:solidFill>
              </a:rPr>
              <a:t> next meeting #101 07-11Feb22, Tentative, ECO (no virtual)</a:t>
            </a:r>
          </a:p>
          <a:p>
            <a:pPr lvl="1">
              <a:spcBef>
                <a:spcPts val="0"/>
              </a:spcBef>
              <a:buFont typeface="Arial" panose="020B0604020202020204" pitchFamily="34" charset="0"/>
              <a:buChar char="•"/>
            </a:pPr>
            <a:r>
              <a:rPr lang="en-US" sz="1600" dirty="0">
                <a:solidFill>
                  <a:schemeClr val="tx1"/>
                </a:solidFill>
              </a:rPr>
              <a:t>Anything to share today? not today</a:t>
            </a:r>
          </a:p>
          <a:p>
            <a:pPr>
              <a:buFont typeface="Arial" panose="020B0604020202020204" pitchFamily="34" charset="0"/>
              <a:buChar char="•"/>
            </a:pPr>
            <a:r>
              <a:rPr lang="en-US" sz="1800" dirty="0">
                <a:solidFill>
                  <a:schemeClr val="tx1"/>
                </a:solidFill>
              </a:rPr>
              <a:t>CEPT – ECC  </a:t>
            </a:r>
            <a:r>
              <a:rPr lang="en-US" sz="1800" dirty="0">
                <a:solidFill>
                  <a:schemeClr val="tx1"/>
                </a:solidFill>
                <a:hlinkClick r:id="rId8"/>
              </a:rPr>
              <a:t>&lt;CG-UWB&gt;</a:t>
            </a:r>
            <a:r>
              <a:rPr lang="en-US" sz="1800" dirty="0">
                <a:solidFill>
                  <a:schemeClr val="tx1"/>
                </a:solidFill>
              </a:rPr>
              <a:t>  next meeting and this #1 19Nov21  (Correspondence Group) </a:t>
            </a:r>
          </a:p>
          <a:p>
            <a:pPr lvl="1">
              <a:spcBef>
                <a:spcPts val="0"/>
              </a:spcBef>
              <a:buFont typeface="Arial" panose="020B0604020202020204" pitchFamily="34" charset="0"/>
              <a:buChar char="•"/>
            </a:pPr>
            <a:r>
              <a:rPr lang="en-US" sz="1600" dirty="0"/>
              <a:t>CEPT WGFM has created a Correspondence Group on UWB in SRDMG with the objective  to:</a:t>
            </a:r>
          </a:p>
          <a:p>
            <a:pPr lvl="1">
              <a:spcBef>
                <a:spcPts val="0"/>
              </a:spcBef>
              <a:buFont typeface="Arial" panose="020B0604020202020204" pitchFamily="34" charset="0"/>
              <a:buChar char="•"/>
            </a:pPr>
            <a:r>
              <a:rPr lang="en-US" sz="1600" dirty="0"/>
              <a:t>- Create a draft CEPT Report on UWB based on ECC Report 327 and ECC Report 334 (UWB above 100GHz)</a:t>
            </a:r>
          </a:p>
          <a:p>
            <a:pPr lvl="1">
              <a:spcBef>
                <a:spcPts val="0"/>
              </a:spcBef>
              <a:buFont typeface="Arial" panose="020B0604020202020204" pitchFamily="34" charset="0"/>
              <a:buChar char="•"/>
            </a:pPr>
            <a:r>
              <a:rPr lang="en-US" sz="1600" dirty="0"/>
              <a:t>- Develop draft UWB regulations including ECC decisions for the parameters investigated on ECC Report 327 and ECC Report 334</a:t>
            </a:r>
          </a:p>
          <a:p>
            <a:pPr lvl="1">
              <a:spcBef>
                <a:spcPts val="0"/>
              </a:spcBef>
              <a:buFont typeface="Arial" panose="020B0604020202020204" pitchFamily="34" charset="0"/>
              <a:buChar char="•"/>
            </a:pPr>
            <a:r>
              <a:rPr lang="en-US" sz="1600" dirty="0"/>
              <a:t>- First Meeting of CG UWB: Friday 19.11. 10:00 - 12:00 </a:t>
            </a:r>
          </a:p>
          <a:p>
            <a:pPr lvl="1">
              <a:spcBef>
                <a:spcPts val="0"/>
              </a:spcBef>
              <a:buFont typeface="Arial" panose="020B0604020202020204" pitchFamily="34" charset="0"/>
              <a:buChar char="•"/>
            </a:pPr>
            <a:r>
              <a:rPr lang="en-US" sz="1600" dirty="0"/>
              <a:t>- Link to meeting: </a:t>
            </a:r>
            <a:r>
              <a:rPr lang="en-US" sz="1600" dirty="0">
                <a:solidFill>
                  <a:srgbClr val="1155CC"/>
                </a:solidFill>
                <a:effectLst/>
                <a:hlinkClick r:id="rId9"/>
              </a:rPr>
              <a:t>https://cept.org/ecc/groups/ecc/wg-fm/srdmg/cg-uwb/client/meeting-calendar/</a:t>
            </a:r>
            <a:r>
              <a:rPr lang="en-US" sz="1600" dirty="0">
                <a:effectLst/>
              </a:rPr>
              <a:t> </a:t>
            </a:r>
            <a:endParaRPr lang="en-US" sz="1600" dirty="0"/>
          </a:p>
          <a:p>
            <a:pPr lvl="1">
              <a:spcBef>
                <a:spcPts val="0"/>
              </a:spcBef>
              <a:buFont typeface="Arial" panose="020B0604020202020204" pitchFamily="34" charset="0"/>
              <a:buChar char="•"/>
            </a:pPr>
            <a:r>
              <a:rPr lang="en-US" sz="1600" dirty="0"/>
              <a:t>- Link to draft ECC Report 334: </a:t>
            </a:r>
            <a:r>
              <a:rPr lang="en-US" sz="1600" dirty="0">
                <a:solidFill>
                  <a:srgbClr val="1155CC"/>
                </a:solidFill>
                <a:effectLst/>
                <a:hlinkClick r:id="rId10"/>
              </a:rPr>
              <a:t>Draft ECC Report 334</a:t>
            </a:r>
            <a:r>
              <a:rPr lang="en-US" sz="1600" dirty="0"/>
              <a:t> </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2"/>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b="0" dirty="0">
                <a:solidFill>
                  <a:schemeClr val="tx1"/>
                </a:solidFill>
                <a:ea typeface="Times New Roman" panose="02020603050405020304" pitchFamily="18" charset="0"/>
                <a:cs typeface="Times New Roman" panose="02020603050405020304" pitchFamily="18" charset="0"/>
              </a:rPr>
              <a:t>Anything to share today?  yes</a:t>
            </a: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From last week’s APAC update, Japan’s decision came into place this week on frequency spectrum updates.  Some of note for IEEE 802: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By 2025 – working on 1 GHz around 6 GHz for license exempt. </a:t>
            </a:r>
          </a:p>
          <a:p>
            <a:pPr marL="400050" lvl="1">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5.9 GHz for ITS, about 30 MHz</a:t>
            </a:r>
            <a:r>
              <a:rPr lang="en-US" sz="1800" dirty="0">
                <a:solidFill>
                  <a:schemeClr val="tx1"/>
                </a:solidFill>
                <a:ea typeface="Times New Roman" panose="02020603050405020304" pitchFamily="18" charset="0"/>
                <a:cs typeface="Times New Roman" panose="02020603050405020304" pitchFamily="18" charset="0"/>
              </a:rPr>
              <a:t> and is </a:t>
            </a:r>
            <a:r>
              <a:rPr lang="en-US" sz="1800" b="0" dirty="0">
                <a:solidFill>
                  <a:schemeClr val="tx1"/>
                </a:solidFill>
                <a:ea typeface="Times New Roman" panose="02020603050405020304" pitchFamily="18" charset="0"/>
                <a:cs typeface="Times New Roman" panose="02020603050405020304" pitchFamily="18" charset="0"/>
              </a:rPr>
              <a:t>technology neutral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cs typeface="Times New Roman" panose="02020603050405020304" pitchFamily="18" charset="0"/>
              </a:rPr>
              <a:t>Question: today Japan has ITS in 760MHz band, 1 channel, 9 </a:t>
            </a:r>
            <a:r>
              <a:rPr lang="en-US" dirty="0" err="1">
                <a:solidFill>
                  <a:schemeClr val="tx1"/>
                </a:solidFill>
                <a:ea typeface="Times New Roman" panose="02020603050405020304" pitchFamily="18" charset="0"/>
                <a:cs typeface="Times New Roman" panose="02020603050405020304" pitchFamily="18" charset="0"/>
              </a:rPr>
              <a:t>MHz.</a:t>
            </a:r>
            <a:r>
              <a:rPr lang="en-US" dirty="0">
                <a:solidFill>
                  <a:schemeClr val="tx1"/>
                </a:solidFill>
                <a:ea typeface="Times New Roman" panose="02020603050405020304" pitchFamily="18" charset="0"/>
                <a:cs typeface="Times New Roman" panose="02020603050405020304" pitchFamily="18" charset="0"/>
              </a:rPr>
              <a:t>  Sounds like 5.9 GHz is to harmonize with other countries and is for additional spectrum.   Sounds like 250,000 +/- vehicles are using the 760MHz band. </a:t>
            </a:r>
            <a:endParaRPr lang="en-US" b="0" dirty="0">
              <a:solidFill>
                <a:schemeClr val="tx1"/>
              </a:solidFill>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Lower 7 GHz</a:t>
            </a:r>
            <a:r>
              <a:rPr lang="en-US" sz="1800" dirty="0">
                <a:solidFill>
                  <a:schemeClr val="tx1"/>
                </a:solidFill>
                <a:ea typeface="Times New Roman" panose="02020603050405020304" pitchFamily="18" charset="0"/>
                <a:cs typeface="Times New Roman" panose="02020603050405020304" pitchFamily="18" charset="0"/>
              </a:rPr>
              <a:t>, </a:t>
            </a:r>
            <a:r>
              <a:rPr lang="en-US" sz="1800" b="0" dirty="0">
                <a:solidFill>
                  <a:schemeClr val="tx1"/>
                </a:solidFill>
                <a:ea typeface="Times New Roman" panose="02020603050405020304" pitchFamily="18" charset="0"/>
                <a:cs typeface="Times New Roman" panose="02020603050405020304" pitchFamily="18" charset="0"/>
              </a:rPr>
              <a:t>7025-7125 MHz, 100MHz still in discussion if licensed or license exempt.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US" sz="1800" b="0" dirty="0">
                <a:ea typeface="Calibri" panose="020F0502020204030204" pitchFamily="34" charset="0"/>
              </a:rPr>
              <a:t>WP 5A is meeting (15-26nov21),  is there a status on IEEE 802 liaisons that are being presented? not today.</a:t>
            </a:r>
          </a:p>
          <a:p>
            <a:pPr>
              <a:buFont typeface="Arial" panose="020B0604020202020204" pitchFamily="34" charset="0"/>
              <a:buChar char="•"/>
            </a:pPr>
            <a:endParaRPr lang="en-US" sz="1800" b="0" dirty="0">
              <a:ea typeface="Calibri" panose="020F0502020204030204" pitchFamily="34" charset="0"/>
            </a:endParaRPr>
          </a:p>
          <a:p>
            <a:pPr>
              <a:buFont typeface="Arial" panose="020B0604020202020204" pitchFamily="34" charset="0"/>
              <a:buChar char="•"/>
            </a:pPr>
            <a:r>
              <a:rPr lang="en-US" sz="1800" b="0" dirty="0">
                <a:ea typeface="Calibri" panose="020F0502020204030204" pitchFamily="34" charset="0"/>
              </a:rPr>
              <a:t>also, report on ITS is also being worked on with 802.11p and .11bd part of this. </a:t>
            </a:r>
          </a:p>
          <a:p>
            <a:pPr>
              <a:buFont typeface="Arial" panose="020B0604020202020204" pitchFamily="34" charset="0"/>
              <a:buChar char="•"/>
            </a:pPr>
            <a:r>
              <a:rPr lang="en-US" sz="1800" b="0" i="0" dirty="0">
                <a:solidFill>
                  <a:srgbClr val="222222"/>
                </a:solidFill>
                <a:effectLst/>
              </a:rPr>
              <a:t>WORKING DOCUMENT TOWARDS A PRELIMINARY DRAFT NEW REPORT ITU-R M.[CAV]</a:t>
            </a:r>
          </a:p>
          <a:p>
            <a:pPr>
              <a:buFont typeface="Arial" panose="020B0604020202020204" pitchFamily="34" charset="0"/>
              <a:buChar char="•"/>
            </a:pPr>
            <a:r>
              <a:rPr lang="en-US" sz="1800" b="0" i="0" dirty="0">
                <a:solidFill>
                  <a:srgbClr val="222222"/>
                </a:solidFill>
                <a:effectLst/>
              </a:rPr>
              <a:t>Connected Automated Vehicles (CAV)</a:t>
            </a:r>
          </a:p>
          <a:p>
            <a:pPr>
              <a:buFont typeface="Arial" panose="020B0604020202020204" pitchFamily="34" charset="0"/>
              <a:buChar char="•"/>
            </a:pPr>
            <a:r>
              <a:rPr lang="en-US" sz="1800" b="0" i="0" dirty="0">
                <a:solidFill>
                  <a:srgbClr val="222222"/>
                </a:solidFill>
                <a:effectLst/>
              </a:rPr>
              <a:t>Question ITU-R 261/5 </a:t>
            </a:r>
          </a:p>
          <a:p>
            <a:pPr lvl="2">
              <a:buFont typeface="Arial" panose="020B0604020202020204" pitchFamily="34" charset="0"/>
              <a:buChar char="•"/>
            </a:pPr>
            <a:endParaRPr lang="en-US" sz="1200" b="0" dirty="0">
              <a:ea typeface="Calibri" panose="020F0502020204030204" pitchFamily="34" charset="0"/>
            </a:endParaRPr>
          </a:p>
          <a:p>
            <a:pPr>
              <a:buFont typeface="Arial" panose="020B0604020202020204" pitchFamily="34" charset="0"/>
              <a:buChar char="•"/>
            </a:pPr>
            <a:r>
              <a:rPr lang="en-US" sz="1800" b="0" dirty="0">
                <a:ea typeface="Calibri" panose="020F0502020204030204" pitchFamily="34" charset="0"/>
              </a:rPr>
              <a:t>For WP 1A, they accepted the IEEE 802 liaison, another liaison could be coming for more. </a:t>
            </a:r>
          </a:p>
          <a:p>
            <a:pPr lvl="3">
              <a:buFont typeface="Arial" panose="020B0604020202020204" pitchFamily="34" charset="0"/>
              <a:buChar char="•"/>
            </a:pPr>
            <a:endParaRPr lang="en-US" sz="10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08174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863961"/>
            <a:ext cx="11049000" cy="5477022"/>
          </a:xfrm>
        </p:spPr>
        <p:txBody>
          <a:bodyPr/>
          <a:lstStyle/>
          <a:p>
            <a:pPr>
              <a:buFont typeface="Arial" panose="020B0604020202020204" pitchFamily="34" charset="0"/>
              <a:buChar char="•"/>
            </a:pPr>
            <a:r>
              <a:rPr lang="en-US" sz="1800" dirty="0">
                <a:effectLst/>
              </a:rPr>
              <a:t>802.1 Technical Plenary</a:t>
            </a:r>
          </a:p>
          <a:p>
            <a:pPr lvl="1">
              <a:buFont typeface="Arial" panose="020B0604020202020204" pitchFamily="34" charset="0"/>
              <a:buChar char="•"/>
            </a:pPr>
            <a:r>
              <a:rPr lang="en-US" sz="1600" b="0" i="0" dirty="0">
                <a:solidFill>
                  <a:srgbClr val="333333"/>
                </a:solidFill>
                <a:effectLst/>
              </a:rPr>
              <a:t>The 802.1 Working Group is responsible for the 802 Architecture and interworking between 802 technologies.</a:t>
            </a:r>
          </a:p>
          <a:p>
            <a:pPr lvl="1">
              <a:buFont typeface="Arial" panose="020B0604020202020204" pitchFamily="34" charset="0"/>
              <a:buChar char="•"/>
            </a:pPr>
            <a:r>
              <a:rPr lang="en-US" sz="1600" b="0" i="0" dirty="0">
                <a:solidFill>
                  <a:srgbClr val="333333"/>
                </a:solidFill>
                <a:effectLst/>
              </a:rPr>
              <a:t>The 802.1 Technical Plenary is</a:t>
            </a:r>
            <a:r>
              <a:rPr lang="en-US" sz="1600" b="1" i="0" dirty="0">
                <a:solidFill>
                  <a:srgbClr val="333333"/>
                </a:solidFill>
                <a:effectLst/>
              </a:rPr>
              <a:t> </a:t>
            </a:r>
            <a:r>
              <a:rPr lang="en-US" sz="1600" b="0" i="0" dirty="0">
                <a:solidFill>
                  <a:srgbClr val="333333"/>
                </a:solidFill>
                <a:effectLst/>
              </a:rPr>
              <a:t>a vehicle for addressing specific </a:t>
            </a:r>
            <a:r>
              <a:rPr lang="en-US" sz="1600" b="1" i="0" dirty="0">
                <a:solidFill>
                  <a:srgbClr val="333333"/>
                </a:solidFill>
                <a:effectLst/>
              </a:rPr>
              <a:t>technical</a:t>
            </a:r>
            <a:r>
              <a:rPr lang="en-US" sz="1600" b="0" i="0" dirty="0">
                <a:solidFill>
                  <a:srgbClr val="333333"/>
                </a:solidFill>
                <a:effectLst/>
              </a:rPr>
              <a:t> problems across all 802. It is chaired by the 802.1 WG chair and is convened when there are specific topics identified.</a:t>
            </a:r>
          </a:p>
          <a:p>
            <a:pPr algn="l">
              <a:buFont typeface="Arial" panose="020B0604020202020204" pitchFamily="34" charset="0"/>
              <a:buChar char="•"/>
            </a:pPr>
            <a:r>
              <a:rPr lang="en-US" sz="1800" b="0" i="0" dirty="0">
                <a:solidFill>
                  <a:srgbClr val="333333"/>
                </a:solidFill>
                <a:effectLst/>
              </a:rPr>
              <a:t>This is the first in a series to kick off a wider discussion on the 802 Overview &amp; Architecture will be on: </a:t>
            </a:r>
          </a:p>
          <a:p>
            <a:pPr lvl="1">
              <a:buFont typeface="Arial" panose="020B0604020202020204" pitchFamily="34" charset="0"/>
              <a:buChar char="•"/>
            </a:pPr>
            <a:r>
              <a:rPr lang="en-US" sz="1800" i="0" u="none" strike="noStrike" dirty="0">
                <a:solidFill>
                  <a:srgbClr val="2487D7"/>
                </a:solidFill>
                <a:effectLst/>
                <a:hlinkClick r:id="rId3"/>
              </a:rPr>
              <a:t>Thursday, December 2, 2021 4pm – 6pm ET</a:t>
            </a:r>
            <a:r>
              <a:rPr lang="en-US" sz="1800" i="0" u="none" strike="noStrike" dirty="0">
                <a:solidFill>
                  <a:srgbClr val="2487D7"/>
                </a:solidFill>
                <a:effectLst/>
              </a:rPr>
              <a:t>			</a:t>
            </a:r>
            <a:r>
              <a:rPr lang="en-US" sz="1800" dirty="0">
                <a:solidFill>
                  <a:srgbClr val="1D2B3E"/>
                </a:solidFill>
                <a:hlinkClick r:id="rId4"/>
              </a:rPr>
              <a:t> https://1.ieee802.org/technical-plenary/</a:t>
            </a:r>
            <a:endParaRPr lang="en-US" sz="1800" i="0" dirty="0">
              <a:solidFill>
                <a:srgbClr val="333333"/>
              </a:solidFill>
              <a:effectLst/>
            </a:endParaRPr>
          </a:p>
          <a:p>
            <a:pPr algn="l">
              <a:buFont typeface="Arial" panose="020B0604020202020204" pitchFamily="34" charset="0"/>
              <a:buChar char="•"/>
            </a:pPr>
            <a:r>
              <a:rPr lang="en-US" sz="1800" b="0" i="0" dirty="0">
                <a:solidFill>
                  <a:srgbClr val="333333"/>
                </a:solidFill>
                <a:effectLst/>
              </a:rPr>
              <a:t>This series of meetings would:</a:t>
            </a:r>
          </a:p>
          <a:p>
            <a:pPr lvl="1">
              <a:spcBef>
                <a:spcPts val="0"/>
              </a:spcBef>
              <a:buFont typeface="Arial" panose="020B0604020202020204" pitchFamily="34" charset="0"/>
              <a:buChar char="•"/>
            </a:pPr>
            <a:r>
              <a:rPr lang="en-US" sz="1400" b="0" i="0" dirty="0">
                <a:solidFill>
                  <a:srgbClr val="333333"/>
                </a:solidFill>
                <a:effectLst/>
              </a:rPr>
              <a:t>Provide wider awareness for the need to revise IEEE Std 802</a:t>
            </a:r>
          </a:p>
          <a:p>
            <a:pPr lvl="1">
              <a:spcBef>
                <a:spcPts val="0"/>
              </a:spcBef>
              <a:buFont typeface="Arial" panose="020B0604020202020204" pitchFamily="34" charset="0"/>
              <a:buChar char="•"/>
            </a:pPr>
            <a:r>
              <a:rPr lang="en-US" sz="1400" b="0" i="0" dirty="0">
                <a:solidFill>
                  <a:srgbClr val="333333"/>
                </a:solidFill>
                <a:effectLst/>
              </a:rPr>
              <a:t>Provide an opportunity to discuss the content – notably should it be the same or should it add more architecture</a:t>
            </a:r>
          </a:p>
          <a:p>
            <a:pPr lvl="1">
              <a:spcBef>
                <a:spcPts val="0"/>
              </a:spcBef>
              <a:buFont typeface="Arial" panose="020B0604020202020204" pitchFamily="34" charset="0"/>
              <a:buChar char="•"/>
            </a:pPr>
            <a:r>
              <a:rPr lang="en-US" sz="1400" b="0" i="0" dirty="0">
                <a:solidFill>
                  <a:srgbClr val="333333"/>
                </a:solidFill>
                <a:effectLst/>
              </a:rPr>
              <a:t>Provide examples of the current 802 architecture (i.e., spread around in 802, .1Q, .1AC, .3, .11, .15.x, …)</a:t>
            </a:r>
          </a:p>
          <a:p>
            <a:pPr lvl="1">
              <a:spcBef>
                <a:spcPts val="0"/>
              </a:spcBef>
              <a:buFont typeface="Arial" panose="020B0604020202020204" pitchFamily="34" charset="0"/>
              <a:buChar char="•"/>
            </a:pPr>
            <a:r>
              <a:rPr lang="en-US" sz="1400" b="0" i="0" dirty="0">
                <a:solidFill>
                  <a:srgbClr val="333333"/>
                </a:solidFill>
                <a:effectLst/>
              </a:rPr>
              <a:t>Identify gaps in the current architecture</a:t>
            </a:r>
          </a:p>
          <a:p>
            <a:pPr>
              <a:buFont typeface="Arial" panose="020B0604020202020204" pitchFamily="34" charset="0"/>
              <a:buChar char="•"/>
            </a:pPr>
            <a:r>
              <a:rPr lang="en-US" sz="1800" b="0" i="0" dirty="0">
                <a:solidFill>
                  <a:srgbClr val="333333"/>
                </a:solidFill>
                <a:effectLst/>
              </a:rPr>
              <a:t>In addition, this would provide the opportunity to discuss technical points across all WGs, for example:</a:t>
            </a:r>
          </a:p>
          <a:p>
            <a:pPr lvl="1">
              <a:buFont typeface="Arial" panose="020B0604020202020204" pitchFamily="34" charset="0"/>
              <a:buChar char="•"/>
            </a:pPr>
            <a:r>
              <a:rPr lang="en-US" sz="1400" b="0" i="0" dirty="0">
                <a:solidFill>
                  <a:srgbClr val="333333"/>
                </a:solidFill>
                <a:effectLst/>
              </a:rPr>
              <a:t>MAC service interface (and its support of 802 MAC/PHYs)</a:t>
            </a:r>
          </a:p>
          <a:p>
            <a:pPr lvl="1">
              <a:buFont typeface="Arial" panose="020B0604020202020204" pitchFamily="34" charset="0"/>
              <a:buChar char="•"/>
            </a:pPr>
            <a:r>
              <a:rPr lang="en-US" sz="1400" b="0" i="0" dirty="0">
                <a:solidFill>
                  <a:srgbClr val="333333"/>
                </a:solidFill>
                <a:effectLst/>
              </a:rPr>
              <a:t>48 and 64 bit bridging</a:t>
            </a:r>
          </a:p>
          <a:p>
            <a:pPr lvl="1">
              <a:buFont typeface="Arial" panose="020B0604020202020204" pitchFamily="34" charset="0"/>
              <a:buChar char="•"/>
            </a:pPr>
            <a:r>
              <a:rPr lang="en-US" sz="1400" b="0" i="0" dirty="0">
                <a:solidFill>
                  <a:srgbClr val="333333"/>
                </a:solidFill>
                <a:effectLst/>
              </a:rPr>
              <a:t>Protocol IDs and their encoding – Length/Type and LLC</a:t>
            </a:r>
          </a:p>
          <a:p>
            <a:pPr algn="l">
              <a:buFont typeface="Arial" panose="020B0604020202020204" pitchFamily="34" charset="0"/>
              <a:buChar char="•"/>
            </a:pPr>
            <a:r>
              <a:rPr lang="en-US" sz="1600" b="0" i="0" dirty="0">
                <a:solidFill>
                  <a:srgbClr val="333333"/>
                </a:solidFill>
                <a:effectLst/>
              </a:rPr>
              <a:t>Attendance is open to all 802 WG participants. </a:t>
            </a:r>
          </a:p>
          <a:p>
            <a:pPr>
              <a:buFont typeface="Arial" panose="020B0604020202020204" pitchFamily="34" charset="0"/>
              <a:buChar char="•"/>
            </a:pPr>
            <a:r>
              <a:rPr lang="en-US" sz="1600" b="0" i="0" dirty="0">
                <a:solidFill>
                  <a:srgbClr val="333333"/>
                </a:solidFill>
                <a:effectLst/>
              </a:rPr>
              <a:t>Topics for discussion can be proposed to the 802.1 WG chair. </a:t>
            </a:r>
          </a:p>
          <a:p>
            <a:pPr lvl="1">
              <a:buFont typeface="Arial" panose="020B0604020202020204" pitchFamily="34" charset="0"/>
              <a:buChar char="•"/>
            </a:pPr>
            <a:r>
              <a:rPr lang="en-US" sz="1200" b="0" i="0" dirty="0">
                <a:solidFill>
                  <a:srgbClr val="333333"/>
                </a:solidFill>
                <a:effectLst/>
              </a:rPr>
              <a:t>The agenda and topics for this meeting will be posted 14 days in advance.</a:t>
            </a:r>
            <a:r>
              <a:rPr lang="en-US" sz="1200" dirty="0">
                <a:solidFill>
                  <a:srgbClr val="1D2B3E"/>
                </a:solidFill>
                <a:hlinkClick r:id="rId4"/>
              </a:rPr>
              <a:t> </a:t>
            </a:r>
            <a:endParaRPr lang="en-US" sz="1200" dirty="0">
              <a:solidFill>
                <a:srgbClr val="1D2B3E"/>
              </a:solidFill>
            </a:endParaRPr>
          </a:p>
          <a:p>
            <a:pPr>
              <a:buFont typeface="Arial" panose="020B0604020202020204" pitchFamily="34" charset="0"/>
              <a:buChar char="•"/>
            </a:pPr>
            <a:r>
              <a:rPr lang="en-US" sz="1600" dirty="0">
                <a:solidFill>
                  <a:srgbClr val="1D2B3E"/>
                </a:solidFill>
                <a:ea typeface="Calibri" panose="020F0502020204030204" pitchFamily="34" charset="0"/>
              </a:rPr>
              <a:t>Will also discuss the follow-on meetings, possibly jan2022 and march2022, tbd. </a:t>
            </a: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3; Aspirant members: 9</a:t>
            </a:r>
          </a:p>
          <a:p>
            <a:pPr lvl="1">
              <a:buFont typeface="Arial" panose="020B0604020202020204" pitchFamily="34" charset="0"/>
              <a:buChar char="•"/>
            </a:pPr>
            <a:r>
              <a:rPr lang="en-US" altLang="en-US" sz="1800" b="1" dirty="0">
                <a:solidFill>
                  <a:srgbClr val="7030A0"/>
                </a:solidFill>
              </a:rPr>
              <a:t>2 Nearly voters attended so now at: Voters: 40 (8 on LMSC); Nearly Voters: 1; Aspirant members: 9</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11-18nov21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208"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209"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buFont typeface="Arial" panose="020B0604020202020204" pitchFamily="34" charset="0"/>
              <a:buChar char="•"/>
            </a:pPr>
            <a:r>
              <a:rPr lang="en-US" sz="1200" u="sng" dirty="0">
                <a:solidFill>
                  <a:srgbClr val="0563C1"/>
                </a:solidFill>
                <a:ea typeface="Calibri" panose="020F0502020204030204" pitchFamily="34" charset="0"/>
                <a:hlinkClick r:id="rId4"/>
              </a:rPr>
              <a:t>https://www.wirelessinnovation.org/6ghz-multistakeholder-committee</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0" dirty="0" err="1">
                <a:ea typeface="Calibri" panose="020F0502020204030204" pitchFamily="34" charset="0"/>
              </a:rPr>
              <a:t>WInnforum</a:t>
            </a:r>
            <a:r>
              <a:rPr lang="en-GB" sz="1600" b="0" dirty="0">
                <a:ea typeface="Calibri" panose="020F0502020204030204" pitchFamily="34" charset="0"/>
              </a:rPr>
              <a:t> met with the OET today to discuss AFC testing.  (WFA also meet with OET)</a:t>
            </a:r>
          </a:p>
          <a:p>
            <a:pPr marL="1323975" lvl="3">
              <a:spcBef>
                <a:spcPts val="0"/>
              </a:spcBef>
              <a:spcAft>
                <a:spcPts val="0"/>
              </a:spcAft>
              <a:buFont typeface="Arial" panose="020B0604020202020204" pitchFamily="34" charset="0"/>
              <a:buChar char="•"/>
            </a:pPr>
            <a:r>
              <a:rPr lang="en-GB" sz="1400" dirty="0">
                <a:ea typeface="Calibri" panose="020F0502020204030204" pitchFamily="34" charset="0"/>
              </a:rPr>
              <a:t>ex </a:t>
            </a:r>
            <a:r>
              <a:rPr lang="en-GB" sz="1400" dirty="0" err="1">
                <a:ea typeface="Calibri" panose="020F0502020204030204" pitchFamily="34" charset="0"/>
              </a:rPr>
              <a:t>partes</a:t>
            </a:r>
            <a:r>
              <a:rPr lang="en-GB" sz="1400" dirty="0">
                <a:ea typeface="Calibri" panose="020F0502020204030204" pitchFamily="34" charset="0"/>
              </a:rPr>
              <a:t> will be out soon.  </a:t>
            </a:r>
            <a:r>
              <a:rPr lang="en-GB" sz="1400" dirty="0" err="1">
                <a:ea typeface="Calibri" panose="020F0502020204030204" pitchFamily="34" charset="0"/>
              </a:rPr>
              <a:t>WInnforum</a:t>
            </a:r>
            <a:r>
              <a:rPr lang="en-GB" sz="1400" dirty="0">
                <a:ea typeface="Calibri" panose="020F0502020204030204" pitchFamily="34" charset="0"/>
              </a:rPr>
              <a:t> is about 9 slides.  One point is asking about more than 1 test lab and how they would work. </a:t>
            </a:r>
            <a:endParaRPr lang="en-US" sz="1400" b="1" dirty="0">
              <a:ea typeface="Calibri" panose="020F0502020204030204" pitchFamily="34" charset="0"/>
            </a:endParaRPr>
          </a:p>
          <a:p>
            <a:pPr marL="2238375" lvl="5">
              <a:spcBef>
                <a:spcPts val="0"/>
              </a:spcBef>
              <a:spcAft>
                <a:spcPts val="0"/>
              </a:spcAft>
              <a:buFont typeface="Arial" panose="020B0604020202020204" pitchFamily="34" charset="0"/>
              <a:buChar char="•"/>
            </a:pPr>
            <a:endParaRPr lang="en-US" sz="14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21oct: </a:t>
            </a:r>
            <a:r>
              <a:rPr lang="en-US" sz="16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0" dirty="0">
                <a:solidFill>
                  <a:schemeClr val="tx1"/>
                </a:solidFill>
                <a:ea typeface="Calibri" panose="020F0502020204030204" pitchFamily="34" charset="0"/>
              </a:rPr>
              <a:t>WS#1 reviewed final report, made one change and will present to 10Dec MSG full group for approval. </a:t>
            </a:r>
            <a:r>
              <a:rPr lang="en-GB" sz="1600" b="0" dirty="0">
                <a:solidFill>
                  <a:schemeClr val="tx1"/>
                </a:solidFill>
                <a:ea typeface="Calibri" panose="020F0502020204030204" pitchFamily="34" charset="0"/>
                <a:hlinkClick r:id="rId7"/>
              </a:rPr>
              <a:t>https://groups.wirelessinnovation.org/wg/6GHz-MSG-WS1/document/download/16761</a:t>
            </a:r>
            <a:r>
              <a:rPr lang="en-GB" sz="1600" b="0" dirty="0">
                <a:solidFill>
                  <a:schemeClr val="tx1"/>
                </a:solidFill>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21dec21 is when AFC applications are due. </a:t>
            </a:r>
            <a:endParaRPr lang="en-US" sz="1600" b="1" dirty="0">
              <a:solidFill>
                <a:schemeClr val="tx1"/>
              </a:solidFill>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endParaRPr lang="en-US" sz="18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11-18nov21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__34__ and voters on-line: _27___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02dec21 –</a:t>
            </a:r>
            <a:r>
              <a:rPr lang="en-US" sz="1800" i="1" u="sng" dirty="0"/>
              <a:t>15:00–&lt;15:55</a:t>
            </a:r>
            <a:r>
              <a:rPr lang="en-US" sz="1800" dirty="0"/>
              <a:t> et </a:t>
            </a:r>
            <a:r>
              <a:rPr lang="en-US" sz="1600" dirty="0"/>
              <a:t>– 	note: </a:t>
            </a:r>
            <a:r>
              <a:rPr lang="en-US" sz="1600" u="sng" dirty="0"/>
              <a:t>no call on 25nov21</a:t>
            </a:r>
            <a:r>
              <a:rPr lang="en-US" sz="2000" dirty="0">
                <a:highlight>
                  <a:srgbClr val="D5F4FF"/>
                </a:highlight>
              </a:rPr>
              <a: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15:44et</a:t>
            </a:r>
            <a:endParaRPr lang="en-US" sz="1800" dirty="0"/>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11-18nov21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11-18nov21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18nov21 – jump to slide 22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11-18nov21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plenary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_jay and Al_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March’22 plenary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0"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request for HAPS info on  70/80/90GHz  NPRM</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https://mentor.ieee.org/802.18/dcn/21/18-21-0107-01-0000-minutes-electronic-wireless-interim-16-23sep21-rr-tag-koa.docx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27-Sep-2021 00:36:52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Ben R. </a:t>
            </a:r>
          </a:p>
          <a:p>
            <a:pPr marL="0" indent="0">
              <a:spcBef>
                <a:spcPts val="0"/>
              </a:spcBef>
            </a:pPr>
            <a:r>
              <a:rPr lang="en-US" altLang="en-US" sz="1800" b="0" dirty="0">
                <a:solidFill>
                  <a:schemeClr val="tx1"/>
                </a:solidFill>
              </a:rPr>
              <a:t>	Seconded by:  Jim L.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62709</TotalTime>
  <Words>12315</Words>
  <Application>Microsoft Office PowerPoint</Application>
  <PresentationFormat>Widescreen</PresentationFormat>
  <Paragraphs>1262</Paragraphs>
  <Slides>42</Slides>
  <Notes>30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55" baseType="lpstr">
      <vt:lpstr>Arial</vt:lpstr>
      <vt:lpstr>Calibri</vt:lpstr>
      <vt:lpstr>Consolas</vt:lpstr>
      <vt:lpstr>Georgia</vt:lpstr>
      <vt:lpstr>Helvetica</vt:lpstr>
      <vt:lpstr>Monotype Sorts</vt:lpstr>
      <vt:lpstr>Tahoma</vt:lpstr>
      <vt:lpstr>Times New Roman</vt:lpstr>
      <vt:lpstr>Wingdings</vt:lpstr>
      <vt:lpstr>Office Theme</vt:lpstr>
      <vt:lpstr>Document</vt:lpstr>
      <vt:lpstr>Packager Shell Object</vt:lpstr>
      <vt:lpstr>Acrobat Document</vt:lpstr>
      <vt:lpstr>IEEE 802.18 RR-TAG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Teleconferences</vt:lpstr>
      <vt:lpstr>EU items to share -1b</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 AOB / Recess</vt:lpstr>
      <vt:lpstr>2nd – call - Thursday (18nov21) Agenda</vt:lpstr>
      <vt:lpstr>Administrative–moving forward</vt:lpstr>
      <vt:lpstr>Administrative–moving forward</vt:lpstr>
      <vt:lpstr>EU items to share -1b</vt:lpstr>
      <vt:lpstr>EU items to share -2</vt:lpstr>
      <vt:lpstr>Other regions (outside EU-Stds and USA), items to share</vt:lpstr>
      <vt:lpstr>ITU-R items to share  -</vt:lpstr>
      <vt:lpstr>General Discussion Items -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3962</cp:revision>
  <cp:lastPrinted>1601-01-01T00:00:00Z</cp:lastPrinted>
  <dcterms:created xsi:type="dcterms:W3CDTF">2016-03-03T14:54:45Z</dcterms:created>
  <dcterms:modified xsi:type="dcterms:W3CDTF">2021-11-19T01:12:22Z</dcterms:modified>
</cp:coreProperties>
</file>