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776" r:id="rId8"/>
    <p:sldId id="596" r:id="rId9"/>
    <p:sldId id="799" r:id="rId10"/>
    <p:sldId id="798" r:id="rId11"/>
    <p:sldId id="606" r:id="rId12"/>
    <p:sldId id="735" r:id="rId13"/>
    <p:sldId id="608" r:id="rId14"/>
    <p:sldId id="781" r:id="rId15"/>
    <p:sldId id="800" r:id="rId16"/>
    <p:sldId id="801" r:id="rId17"/>
    <p:sldId id="774" r:id="rId18"/>
    <p:sldId id="802" r:id="rId19"/>
    <p:sldId id="796" r:id="rId20"/>
    <p:sldId id="742" r:id="rId21"/>
    <p:sldId id="743" r:id="rId22"/>
    <p:sldId id="650" r:id="rId23"/>
    <p:sldId id="498" r:id="rId24"/>
    <p:sldId id="402" r:id="rId25"/>
    <p:sldId id="403" r:id="rId26"/>
    <p:sldId id="797" r:id="rId27"/>
    <p:sldId id="778" r:id="rId28"/>
    <p:sldId id="603" r:id="rId29"/>
    <p:sldId id="803" r:id="rId30"/>
    <p:sldId id="795" r:id="rId31"/>
    <p:sldId id="728" r:id="rId32"/>
    <p:sldId id="656" r:id="rId33"/>
    <p:sldId id="655"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80" autoAdjust="0"/>
    <p:restoredTop sz="96131" autoAdjust="0"/>
  </p:normalViewPr>
  <p:slideViewPr>
    <p:cSldViewPr>
      <p:cViewPr varScale="1">
        <p:scale>
          <a:sx n="91" d="100"/>
          <a:sy n="91" d="100"/>
        </p:scale>
        <p:origin x="1518" y="90"/>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01-Oct-21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8.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21.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9.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76424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389636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548143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172344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4503583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024611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spcAft>
                <a:spcPts val="0"/>
              </a:spcAft>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virtual meeting, #M105 10-12Jan22</a:t>
            </a:r>
            <a:endParaRPr lang="en-US" sz="1100" dirty="0">
              <a:solidFill>
                <a:schemeClr val="tx1"/>
              </a:solidFill>
            </a:endParaRP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54230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30sep21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30sep21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30sep21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802.18-21/0120r01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urldefense.com/v3/__https:/cept.org/ecc/groups/ecc/wg-fm/fm-57/client/meeting-documents/file-history/?fid=66233__;!!F7jv3iA!mCTImXbqHUEmXdRE-Le21C7Pv9EfUbqFt7Qxar2NoKB6LSyy2y7L_Bb1pSbuZpWorA$" TargetMode="External"/><Relationship Id="rId3" Type="http://schemas.openxmlformats.org/officeDocument/2006/relationships/hyperlink" Target="https://cept.org/ecc/groups/ecc/wg-se/se-24/client/introduction/" TargetMode="External"/><Relationship Id="rId7" Type="http://schemas.openxmlformats.org/officeDocument/2006/relationships/hyperlink" Target="https://urldefense.com/v3/__https:/cept.org/ecc/groups/ecc/wg-fm/fm-57/client/meeting-documents/file-history/?fid=66192__;!!F7jv3iA!mCTImXbqHUEmXdRE-Le21C7Pv9EfUbqFt7Qxar2NoKB6LSyy2y7L_Bb1pSadyKV1TA$"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10" Type="http://schemas.openxmlformats.org/officeDocument/2006/relationships/hyperlink" Target="https://docdb.cept.org/implementation/16737" TargetMode="External"/><Relationship Id="rId4" Type="http://schemas.openxmlformats.org/officeDocument/2006/relationships/hyperlink" Target="https://cept.org/ecc/groups/ecc/wg-se/se-45/client/introduction/" TargetMode="External"/><Relationship Id="rId9" Type="http://schemas.openxmlformats.org/officeDocument/2006/relationships/image" Target="../media/image4.wmf"/></Relationships>
</file>

<file path=ppt/slides/_rels/slide12.xml.rels><?xml version="1.0" encoding="UTF-8" standalone="yes"?>
<Relationships xmlns="http://schemas.openxmlformats.org/package/2006/relationships"><Relationship Id="rId3" Type="http://schemas.openxmlformats.org/officeDocument/2006/relationships/hyperlink" Target="https://www.mcmc.gov.my/skmmgovmy/media/General/pdf/PC_WiFi.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mentor.ieee.org/802.18/dcn/21/18-21-0103-00-0000-malaysia-mcmc-consultation-wlan-in-the-6ghz-band.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8/dcn/21/18-21-0117-00-0000-proposed-modifications-to-itu-r-m-1801-2.docx" TargetMode="External"/><Relationship Id="rId3" Type="http://schemas.openxmlformats.org/officeDocument/2006/relationships/hyperlink" Target="https://mentor.ieee.org/802.18/dcn/21/18-21-0059-00-0000-request-for-input-itu-r-m-2121-its.docx" TargetMode="External"/><Relationship Id="rId7" Type="http://schemas.openxmlformats.org/officeDocument/2006/relationships/hyperlink" Target="https://mentor.ieee.org/802.18/dcn/21/18-21-0116-00-0000-proposed-modifications-to-itu-r-m-1450-5.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cn/21/18-21-0057-00-0000-request-for-input-itu-r-m-1450-5.docx" TargetMode="External"/><Relationship Id="rId5" Type="http://schemas.openxmlformats.org/officeDocument/2006/relationships/hyperlink" Target="https://mentor.ieee.org/802.18/dcn/21/18-21-0058-00-0000-request-for-input-itu-r-m-1801-2.docx" TargetMode="External"/><Relationship Id="rId4" Type="http://schemas.openxmlformats.org/officeDocument/2006/relationships/hyperlink" Target="https://www.itu.int/go/ITU-R/wp5a"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go/ITU-R/wp1a" TargetMode="External"/><Relationship Id="rId7" Type="http://schemas.openxmlformats.org/officeDocument/2006/relationships/hyperlink" Target="https://mentor.ieee.org/802.18/dcn/21/18-21-0109-02-0000-liaison-response-to-itu-r-wp-1a-on-vlc-standard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5/dcn/21/15-21-0434-01-0000-liaison-response-to-itu-r-wp-1a-on-vlc-standards.docx" TargetMode="External"/><Relationship Id="rId5" Type="http://schemas.openxmlformats.org/officeDocument/2006/relationships/hyperlink" Target="https://mentor.ieee.org/802.11/dcn/21/11-21-1457-02-0000-liaison-response-to-itu-r-wp-1a-on-vlc-standards.docx" TargetMode="External"/><Relationship Id="rId4" Type="http://schemas.openxmlformats.org/officeDocument/2006/relationships/hyperlink" Target="https://mentor.ieee.org/802.18/dcn/21/18-21-0080-00-0000-request-for-information-itu-r-wp-1a.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109-05-0000-liaison-response-to-itu-r-wp-1a-on-vlc-standard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mentor.ieee.org/802.18/dcn/21/18-21-0110-06-0000-reply-comments-of-ieee-802-60-ghz-motion-sensing-fcc-nprm-et-21-264.doc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110-07-0000-reply-comments-of-ieee-802-60-ghz-motion-sensing-fcc-nprm-et-21-264.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8/dcn/21/18-21-0108-00-0000-fcc-pn-on-spectrum-for-the-internet-of-things.docx" TargetMode="External"/><Relationship Id="rId3" Type="http://schemas.openxmlformats.org/officeDocument/2006/relationships/hyperlink" Target="https://www.fcc.gov/news-events/events/2021/09/september-2021-open-commission-meeting" TargetMode="External"/><Relationship Id="rId7" Type="http://schemas.openxmlformats.org/officeDocument/2006/relationships/hyperlink" Target="https://docs.fcc.gov/public/attachments/DOC-375610A1.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ww.fcc.gov/document/spectrum-requirements-internet-things" TargetMode="External"/><Relationship Id="rId5" Type="http://schemas.openxmlformats.org/officeDocument/2006/relationships/hyperlink" Target="https://www.fcc.gov/document/authorizing-6-ghz-band-automated-frequency-coordination-systems" TargetMode="External"/><Relationship Id="rId4" Type="http://schemas.openxmlformats.org/officeDocument/2006/relationships/hyperlink" Target="https://www.fcc.gov/document/fcc-requests-6-ghz-automated-frequency-coordination-proposals"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tuart@ok-brit.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apetrick@ieee.org"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6ghz.wirelessinnovation.org/work-group-product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1/18-21-0036-08-0000-frequency-table-template.xls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hyperlink" Target="https://mentor.ieee.org/802.18/dcn/16/18-16-0038-19-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1/18-21-0116-00-0000-proposed-modifications-to-itu-r-m-1450-5.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8/dcn/21/18-21-0117-00-0000-proposed-modifications-to-itu-r-m-1801-2.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portal.etsi.org/tb.aspx?tbid=287&amp;SubTB=287"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docdb.cept.org/implementation/16737"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3.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05-00-0000-minutes-09sep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cvent.me/4xn8Ql__;!!F7jv3iA!mIj7hYJYj38R6agYT--N_zFo-0q_cZUBHvvk_La3dCCECpGaAxZZLZ_IZg53vVm76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30sep21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45666"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30 Sept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name="Document" r:id="rId3" imgW="8338058" imgH="1347970" progId="Word.Document.8">
                  <p:embed/>
                </p:oleObj>
              </mc:Choice>
              <mc:Fallback>
                <p:oleObj name="Document" r:id="rId3" imgW="8338058" imgH="1347970" progId="Word.Document.8">
                  <p:embed/>
                  <p:pic>
                    <p:nvPicPr>
                      <p:cNvPr id="0" name="Picture 3"/>
                      <p:cNvPicPr>
                        <a:picLocks noChangeAspect="1" noChangeArrowheads="1"/>
                      </p:cNvPicPr>
                      <p:nvPr/>
                    </p:nvPicPr>
                    <p:blipFill>
                      <a:blip r:embed="rId4"/>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41390"/>
            <a:ext cx="10820400" cy="5534024"/>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a:t>
            </a:r>
            <a:endParaRPr lang="en-US" sz="1600" b="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 Anything to share today? at the end if time, next week is okay to get an update from the meeting this week. . </a:t>
            </a:r>
          </a:p>
          <a:p>
            <a:pPr lvl="2">
              <a:spcBef>
                <a:spcPts val="0"/>
              </a:spcBef>
              <a:buFont typeface="Arial" panose="020B0604020202020204" pitchFamily="34" charset="0"/>
              <a:buChar char="•"/>
            </a:pPr>
            <a:r>
              <a:rPr lang="en-US" sz="1400" dirty="0">
                <a:solidFill>
                  <a:schemeClr val="tx1"/>
                </a:solidFill>
              </a:rPr>
              <a:t> </a:t>
            </a:r>
          </a:p>
          <a:p>
            <a:pPr lvl="2">
              <a:spcBef>
                <a:spcPts val="0"/>
              </a:spcBef>
              <a:buFont typeface="Arial" panose="020B0604020202020204" pitchFamily="34" charset="0"/>
              <a:buChar char="•"/>
            </a:pPr>
            <a:r>
              <a:rPr lang="en-US" sz="1400" dirty="0">
                <a:solidFill>
                  <a:schemeClr val="tx1"/>
                </a:solidFill>
              </a:rPr>
              <a:t> </a:t>
            </a:r>
          </a:p>
          <a:p>
            <a:pPr lvl="2">
              <a:spcBef>
                <a:spcPts val="0"/>
              </a:spcBef>
              <a:buFont typeface="Arial" panose="020B0604020202020204" pitchFamily="34" charset="0"/>
              <a:buChar char="•"/>
            </a:pPr>
            <a:r>
              <a:rPr lang="en-US" sz="1400" dirty="0">
                <a:solidFill>
                  <a:schemeClr val="tx1"/>
                </a:solidFill>
              </a:rPr>
              <a:t> </a:t>
            </a:r>
          </a:p>
          <a:p>
            <a:pPr lvl="2">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800" dirty="0">
                <a:solidFill>
                  <a:schemeClr val="tx1"/>
                </a:solidFill>
              </a:rPr>
              <a:t>16sep: One of the 60GHz standards, EN 303 753, rapporteur meeting on 21sep21</a:t>
            </a:r>
          </a:p>
          <a:p>
            <a:pPr lvl="2">
              <a:spcBef>
                <a:spcPts val="0"/>
              </a:spcBef>
              <a:buFont typeface="Arial" panose="020B0604020202020204" pitchFamily="34" charset="0"/>
              <a:buChar char="•"/>
            </a:pPr>
            <a:r>
              <a:rPr lang="en-US" sz="1600" dirty="0">
                <a:solidFill>
                  <a:schemeClr val="tx1"/>
                </a:solidFill>
              </a:rPr>
              <a:t>Agenda for #111 is on the BRAN site and the 802.11 members area. </a:t>
            </a: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sym typeface="Wingdings" panose="05000000000000000000" pitchFamily="2" charset="2"/>
              </a:rPr>
              <a:t>09sep: </a:t>
            </a:r>
          </a:p>
          <a:p>
            <a:pPr lvl="2">
              <a:spcBef>
                <a:spcPts val="0"/>
              </a:spcBef>
              <a:buFont typeface="Arial" panose="020B0604020202020204" pitchFamily="34" charset="0"/>
              <a:buChar char="•"/>
            </a:pPr>
            <a:r>
              <a:rPr lang="en-US" sz="1400" b="0" dirty="0">
                <a:solidFill>
                  <a:schemeClr val="tx1"/>
                </a:solidFill>
                <a:effectLst/>
                <a:ea typeface="Calibri" panose="020F0502020204030204" pitchFamily="34" charset="0"/>
                <a:sym typeface="Wingdings" panose="05000000000000000000" pitchFamily="2" charset="2"/>
              </a:rPr>
              <a:t>EN 301 598 – TVWS – approved</a:t>
            </a:r>
            <a:r>
              <a:rPr lang="en-US" sz="1400" dirty="0">
                <a:solidFill>
                  <a:schemeClr val="tx1"/>
                </a:solidFill>
                <a:ea typeface="Calibri" panose="020F0502020204030204" pitchFamily="34" charset="0"/>
                <a:sym typeface="Wingdings" panose="05000000000000000000" pitchFamily="2" charset="2"/>
              </a:rPr>
              <a:t> and </a:t>
            </a:r>
            <a:r>
              <a:rPr lang="en-US" sz="1400" b="0" dirty="0">
                <a:solidFill>
                  <a:schemeClr val="tx1"/>
                </a:solidFill>
                <a:effectLst/>
                <a:ea typeface="Calibri" panose="020F0502020204030204" pitchFamily="34" charset="0"/>
                <a:sym typeface="Wingdings" panose="05000000000000000000" pitchFamily="2" charset="2"/>
              </a:rPr>
              <a:t>next is EC assessment.  then to ENAP and heading for the OJEU.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sym typeface="Wingdings" panose="05000000000000000000" pitchFamily="2" charset="2"/>
              </a:rPr>
              <a:t>EN 301 893 5 GHz - had 2 calls, cleaning up the standards. Working to conclude in meeting #112 in Dec. </a:t>
            </a:r>
          </a:p>
          <a:p>
            <a:pPr lvl="2">
              <a:spcBef>
                <a:spcPts val="0"/>
              </a:spcBef>
              <a:buFont typeface="Arial" panose="020B0604020202020204" pitchFamily="34" charset="0"/>
              <a:buChar char="•"/>
            </a:pPr>
            <a:r>
              <a:rPr lang="en-US" sz="1400" b="0" dirty="0">
                <a:solidFill>
                  <a:schemeClr val="tx1"/>
                </a:solidFill>
                <a:effectLst/>
                <a:ea typeface="Calibri" panose="020F0502020204030204" pitchFamily="34" charset="0"/>
                <a:sym typeface="Wingdings" panose="05000000000000000000" pitchFamily="2" charset="2"/>
              </a:rPr>
              <a:t>EN 303 687 6 GHz - </a:t>
            </a:r>
            <a:r>
              <a:rPr lang="en-US" sz="1400" dirty="0">
                <a:solidFill>
                  <a:schemeClr val="tx1"/>
                </a:solidFill>
                <a:ea typeface="Calibri" panose="020F0502020204030204" pitchFamily="34" charset="0"/>
                <a:sym typeface="Wingdings" panose="05000000000000000000" pitchFamily="2" charset="2"/>
              </a:rPr>
              <a:t> have had 3 ad hoc meetings, 1 was on client-to-client communications with some values still being discussed.  2 were on NB FH and discussions continue. </a:t>
            </a:r>
            <a:endParaRPr lang="en-US" sz="1400" b="0" dirty="0">
              <a:solidFill>
                <a:schemeClr val="tx1"/>
              </a:solidFill>
              <a:effectLst/>
              <a:ea typeface="Calibri" panose="020F0502020204030204" pitchFamily="34" charset="0"/>
              <a:sym typeface="Wingdings" panose="05000000000000000000" pitchFamily="2" charset="2"/>
            </a:endParaRPr>
          </a:p>
          <a:p>
            <a:pPr lvl="2">
              <a:spcBef>
                <a:spcPts val="0"/>
              </a:spcBef>
              <a:buFont typeface="Arial" panose="020B0604020202020204" pitchFamily="34" charset="0"/>
              <a:buChar char="•"/>
            </a:pPr>
            <a:r>
              <a:rPr lang="en-US" sz="1400" b="0" dirty="0">
                <a:solidFill>
                  <a:schemeClr val="tx1"/>
                </a:solidFill>
                <a:effectLst/>
                <a:ea typeface="Calibri" panose="020F0502020204030204" pitchFamily="34" charset="0"/>
                <a:sym typeface="Wingdings" panose="05000000000000000000" pitchFamily="2" charset="2"/>
              </a:rPr>
              <a:t>EN 303 753, 1 of the 60GHz stds has a call today/10</a:t>
            </a:r>
            <a:r>
              <a:rPr lang="en-US" sz="1400" b="0" baseline="30000" dirty="0">
                <a:solidFill>
                  <a:schemeClr val="tx1"/>
                </a:solidFill>
                <a:effectLst/>
                <a:ea typeface="Calibri" panose="020F0502020204030204" pitchFamily="34" charset="0"/>
                <a:sym typeface="Wingdings" panose="05000000000000000000" pitchFamily="2" charset="2"/>
              </a:rPr>
              <a:t>th</a:t>
            </a:r>
            <a:r>
              <a:rPr lang="en-US" sz="1400" b="0" dirty="0">
                <a:solidFill>
                  <a:schemeClr val="tx1"/>
                </a:solidFill>
                <a:effectLst/>
                <a:ea typeface="Calibri" panose="020F0502020204030204" pitchFamily="34" charset="0"/>
                <a:sym typeface="Wingdings" panose="05000000000000000000" pitchFamily="2" charset="2"/>
              </a:rPr>
              <a:t> and then #2 is 21sep21  </a:t>
            </a:r>
          </a:p>
          <a:p>
            <a:pPr lvl="3">
              <a:spcBef>
                <a:spcPts val="0"/>
              </a:spcBef>
              <a:buFont typeface="Arial" panose="020B0604020202020204" pitchFamily="34" charset="0"/>
              <a:buChar char="•"/>
            </a:pPr>
            <a:r>
              <a:rPr lang="en-US" sz="1200" dirty="0">
                <a:solidFill>
                  <a:schemeClr val="tx1"/>
                </a:solidFill>
                <a:ea typeface="Calibri" panose="020F0502020204030204" pitchFamily="34" charset="0"/>
                <a:sym typeface="Wingdings" panose="05000000000000000000" pitchFamily="2" charset="2"/>
              </a:rPr>
              <a:t>EN 303 722 another 60GHz standard is waiting on ENAP.</a:t>
            </a:r>
          </a:p>
          <a:p>
            <a:pPr lvl="3">
              <a:spcBef>
                <a:spcPts val="0"/>
              </a:spcBef>
              <a:buFont typeface="Arial" panose="020B0604020202020204" pitchFamily="34" charset="0"/>
              <a:buChar char="•"/>
            </a:pPr>
            <a:r>
              <a:rPr lang="en-US" sz="1200" dirty="0">
                <a:solidFill>
                  <a:schemeClr val="tx1"/>
                </a:solidFill>
              </a:rPr>
              <a:t>(not discussed though: EN 302 567 –  another 60GHz (.11ad and .11ay) has passed 2</a:t>
            </a:r>
            <a:r>
              <a:rPr lang="en-US" sz="1200" baseline="30000" dirty="0">
                <a:solidFill>
                  <a:schemeClr val="tx1"/>
                </a:solidFill>
              </a:rPr>
              <a:t>nd</a:t>
            </a:r>
            <a:r>
              <a:rPr lang="en-US" sz="1200" dirty="0">
                <a:solidFill>
                  <a:schemeClr val="tx1"/>
                </a:solidFill>
              </a:rPr>
              <a:t> ENAP, it is now an approved standard, next is to EC to approve for the OJEU.)</a:t>
            </a:r>
          </a:p>
          <a:p>
            <a:pPr lvl="2">
              <a:spcBef>
                <a:spcPts val="0"/>
              </a:spcBef>
              <a:buFont typeface="Arial" panose="020B0604020202020204" pitchFamily="34" charset="0"/>
              <a:buChar char="•"/>
            </a:pPr>
            <a:r>
              <a:rPr lang="en-US" sz="1400" b="0" dirty="0">
                <a:solidFill>
                  <a:schemeClr val="tx1"/>
                </a:solidFill>
                <a:effectLst/>
                <a:ea typeface="Calibri" panose="020F0502020204030204" pitchFamily="34" charset="0"/>
                <a:sym typeface="Wingdings" panose="05000000000000000000" pitchFamily="2" charset="2"/>
              </a:rPr>
              <a:t>Next plenary starts on 27sept.  Looking at 4 – 90min sessions each day. </a:t>
            </a:r>
            <a:r>
              <a:rPr lang="en-US" sz="1800" b="0" dirty="0">
                <a:solidFill>
                  <a:schemeClr val="tx1"/>
                </a:solidFill>
                <a:effectLst/>
                <a:ea typeface="Calibri" panose="020F0502020204030204" pitchFamily="34" charset="0"/>
                <a:sym typeface="Wingdings" panose="05000000000000000000" pitchFamily="2" charset="2"/>
              </a:rPr>
              <a:t> </a:t>
            </a:r>
          </a:p>
          <a:p>
            <a:pPr lvl="1">
              <a:spcBef>
                <a:spcPts val="0"/>
              </a:spcBef>
              <a:buFont typeface="Arial" panose="020B0604020202020204" pitchFamily="34" charset="0"/>
              <a:buChar char="•"/>
            </a:pPr>
            <a:endParaRPr lang="en-US" sz="1800" dirty="0">
              <a:solidFill>
                <a:schemeClr val="tx1"/>
              </a:solidFill>
              <a:ea typeface="Calibri" panose="020F0502020204030204" pitchFamily="34" charset="0"/>
              <a:sym typeface="Wingdings" panose="05000000000000000000" pitchFamily="2" charset="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a:spcBef>
                <a:spcPts val="0"/>
              </a:spcBef>
              <a:spcAft>
                <a:spcPts val="0"/>
              </a:spcAft>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virtual meeting, #M105 10-12Jan22</a:t>
            </a:r>
            <a:endParaRPr lang="en-US" sz="1800" dirty="0">
              <a:solidFill>
                <a:schemeClr val="tx1"/>
              </a:solidFill>
            </a:endParaRPr>
          </a:p>
          <a:p>
            <a:pPr lvl="1">
              <a:spcBef>
                <a:spcPts val="0"/>
              </a:spcBef>
              <a:spcAft>
                <a:spcPts val="0"/>
              </a:spcAft>
              <a:buFont typeface="Arial" panose="020B0604020202020204" pitchFamily="34" charset="0"/>
              <a:buChar char="•"/>
            </a:pPr>
            <a:r>
              <a:rPr lang="en-US" sz="1400" dirty="0">
                <a:solidFill>
                  <a:schemeClr val="tx1"/>
                </a:solidFill>
              </a:rPr>
              <a:t>Anything to share today? </a:t>
            </a:r>
          </a:p>
          <a:p>
            <a:pPr lvl="1">
              <a:spcBef>
                <a:spcPts val="0"/>
              </a:spcBef>
              <a:spcAft>
                <a:spcPts val="0"/>
              </a:spcAft>
              <a:buFont typeface="Arial" panose="020B0604020202020204" pitchFamily="34" charset="0"/>
              <a:buChar char="•"/>
            </a:pPr>
            <a:r>
              <a:rPr lang="en-US" sz="1400" b="1" dirty="0">
                <a:solidFill>
                  <a:schemeClr val="tx1"/>
                </a:solidFill>
              </a:rPr>
              <a:t>16sep:</a:t>
            </a:r>
            <a:r>
              <a:rPr lang="en-US" sz="1400" dirty="0">
                <a:solidFill>
                  <a:schemeClr val="tx1"/>
                </a:solidFill>
              </a:rPr>
              <a:t> ECC report 327 is back from public review and will be will agreed upon at next SE meetings. Proposed changes will be in the regulations, just how is tbd.  Expected by early 2022.</a:t>
            </a:r>
          </a:p>
          <a:p>
            <a:pPr lvl="1">
              <a:spcBef>
                <a:spcPts val="0"/>
              </a:spcBef>
              <a:spcAft>
                <a:spcPts val="0"/>
              </a:spcAft>
              <a:buFont typeface="Arial" panose="020B0604020202020204" pitchFamily="34" charset="0"/>
              <a:buChar char="•"/>
            </a:pPr>
            <a:r>
              <a:rPr lang="en-US" sz="1400" b="1" dirty="0">
                <a:solidFill>
                  <a:schemeClr val="tx1"/>
                </a:solidFill>
              </a:rPr>
              <a:t>02sep: </a:t>
            </a:r>
            <a:r>
              <a:rPr lang="en-US" sz="1400" dirty="0">
                <a:solidFill>
                  <a:schemeClr val="tx1"/>
                </a:solidFill>
              </a:rPr>
              <a:t>Looking at UWB radiodetermination applications in 116 – 260GHz for vehicular use.</a:t>
            </a:r>
            <a:endParaRPr lang="en-US" sz="1400" dirty="0">
              <a:solidFill>
                <a:schemeClr val="bg1">
                  <a:lumMod val="65000"/>
                </a:schemeClr>
              </a:solidFill>
            </a:endParaRP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#14 28-29Oct21</a:t>
            </a:r>
          </a:p>
          <a:p>
            <a:pPr lvl="1">
              <a:spcBef>
                <a:spcPts val="0"/>
              </a:spcBef>
              <a:buFont typeface="Arial" panose="020B0604020202020204" pitchFamily="34" charset="0"/>
              <a:buChar char="•"/>
            </a:pPr>
            <a:r>
              <a:rPr lang="en-US" sz="1600" dirty="0">
                <a:solidFill>
                  <a:schemeClr val="tx1"/>
                </a:solidFill>
              </a:rPr>
              <a:t>Anything to share today? nothing today</a:t>
            </a:r>
          </a:p>
          <a:p>
            <a:pPr marL="0">
              <a:spcBef>
                <a:spcPts val="0"/>
              </a:spcBef>
              <a:spcAft>
                <a:spcPts val="0"/>
              </a:spcAft>
              <a:buFont typeface="Arial" panose="020B0604020202020204" pitchFamily="34" charset="0"/>
              <a:buChar char="•"/>
            </a:pPr>
            <a:endParaRPr lang="en-US" sz="18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web meeting #100 04-08Oct21</a:t>
            </a:r>
          </a:p>
          <a:p>
            <a:pPr lvl="1">
              <a:spcBef>
                <a:spcPts val="0"/>
              </a:spcBef>
              <a:spcAft>
                <a:spcPts val="0"/>
              </a:spcAft>
              <a:buFont typeface="Arial" panose="020B0604020202020204" pitchFamily="34" charset="0"/>
              <a:buChar char="•"/>
            </a:pPr>
            <a:r>
              <a:rPr lang="en-US" sz="1600" b="1" dirty="0">
                <a:solidFill>
                  <a:schemeClr val="tx1"/>
                </a:solidFill>
              </a:rPr>
              <a:t>At the end of the WGFM meeting, 08Oct21, FM 57 will be dissolved.</a:t>
            </a:r>
            <a:endParaRPr lang="en-US" sz="10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altLang="en-US" sz="1800" dirty="0"/>
              <a:t>last call </a:t>
            </a:r>
            <a:r>
              <a:rPr lang="en-US" sz="1800" dirty="0">
                <a:sym typeface="Wingdings" panose="05000000000000000000" pitchFamily="2" charset="2"/>
              </a:rPr>
              <a:t>#16 14-15Sep21; next call: _n/a _</a:t>
            </a:r>
          </a:p>
          <a:p>
            <a:pPr marL="800100" lvl="2">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rPr>
              <a:t>Anything to share today?</a:t>
            </a:r>
            <a:r>
              <a:rPr lang="en-US" sz="1600" dirty="0">
                <a:solidFill>
                  <a:schemeClr val="tx1"/>
                </a:solidFill>
              </a:rPr>
              <a:t> nothing today</a:t>
            </a:r>
            <a:endParaRPr lang="en-US" sz="1600" dirty="0">
              <a:effectLst/>
              <a:latin typeface="Times New Roman" panose="02020603050405020304" pitchFamily="18" charset="0"/>
              <a:ea typeface="SimSun" panose="02010600030101010101" pitchFamily="2" charset="-122"/>
            </a:endParaRPr>
          </a:p>
          <a:p>
            <a:pPr marL="800100" lvl="2">
              <a:spcBef>
                <a:spcPts val="0"/>
              </a:spcBef>
              <a:spcAft>
                <a:spcPts val="0"/>
              </a:spcAft>
              <a:buFont typeface="Arial" panose="020B0604020202020204" pitchFamily="34" charset="0"/>
              <a:buChar char="•"/>
            </a:pPr>
            <a:r>
              <a:rPr lang="en-US" sz="1400" b="1" dirty="0">
                <a:effectLst/>
                <a:ea typeface="Calibri" panose="020F0502020204030204" pitchFamily="34" charset="0"/>
              </a:rPr>
              <a:t>16sep:  </a:t>
            </a:r>
            <a:r>
              <a:rPr lang="en-US" sz="1400" b="0" dirty="0">
                <a:effectLst/>
                <a:ea typeface="Calibri" panose="020F0502020204030204" pitchFamily="34" charset="0"/>
              </a:rPr>
              <a:t>1) Resolution of public consultation comments on Draft ECC report 330; re: WAS/RLAN use of the 5725-5850MHz band (CEPT work item FM57_03).</a:t>
            </a:r>
          </a:p>
          <a:p>
            <a:pPr marL="1714500" lvl="4">
              <a:spcBef>
                <a:spcPts val="0"/>
              </a:spcBef>
              <a:spcAft>
                <a:spcPts val="0"/>
              </a:spcAft>
              <a:buFont typeface="Arial" panose="020B0604020202020204" pitchFamily="34" charset="0"/>
              <a:buChar char="•"/>
            </a:pPr>
            <a:r>
              <a:rPr lang="en-GB" sz="1400" b="0" dirty="0">
                <a:effectLst/>
                <a:ea typeface="Calibri" panose="020F0502020204030204" pitchFamily="34" charset="0"/>
              </a:rPr>
              <a:t>Output of the resolution meeting </a:t>
            </a:r>
            <a:r>
              <a:rPr lang="en-GB" sz="1400" b="0" u="sng" dirty="0">
                <a:solidFill>
                  <a:srgbClr val="0000FF"/>
                </a:solidFill>
                <a:effectLst/>
                <a:ea typeface="Calibri" panose="020F0502020204030204" pitchFamily="34" charset="0"/>
                <a:hlinkClick r:id="rId7"/>
              </a:rPr>
              <a:t>TEMP01R3</a:t>
            </a:r>
            <a:r>
              <a:rPr lang="en-GB" sz="1400" b="0" dirty="0">
                <a:effectLst/>
                <a:ea typeface="Calibri" panose="020F0502020204030204" pitchFamily="34" charset="0"/>
              </a:rPr>
              <a:t>  will be sent to the next WGFM meeting.</a:t>
            </a:r>
            <a:endParaRPr lang="en-US" sz="1400" dirty="0">
              <a:ea typeface="Calibri" panose="020F0502020204030204" pitchFamily="34" charset="0"/>
            </a:endParaRPr>
          </a:p>
          <a:p>
            <a:pPr marL="1257300" lvl="3">
              <a:spcBef>
                <a:spcPts val="0"/>
              </a:spcBef>
              <a:spcAft>
                <a:spcPts val="0"/>
              </a:spcAft>
              <a:buFont typeface="Arial" panose="020B0604020202020204" pitchFamily="34" charset="0"/>
              <a:buChar char="•"/>
            </a:pPr>
            <a:r>
              <a:rPr lang="en-US" sz="1400" b="0" dirty="0">
                <a:effectLst/>
                <a:ea typeface="Calibri" panose="020F0502020204030204" pitchFamily="34" charset="0"/>
              </a:rPr>
              <a:t>2) A request from WGFM on how to establish</a:t>
            </a:r>
            <a:r>
              <a:rPr lang="en-GB" sz="1400" b="0" dirty="0">
                <a:solidFill>
                  <a:srgbClr val="000000"/>
                </a:solidFill>
                <a:effectLst/>
                <a:ea typeface="Calibri" panose="020F0502020204030204" pitchFamily="34" charset="0"/>
              </a:rPr>
              <a:t> a list of countries that either do or do not permit the use of the band 5725-5850 MHz above 25mW EIRP for the purposes of CDC operation. </a:t>
            </a:r>
            <a:endParaRPr lang="en-US" sz="1400" dirty="0">
              <a:ea typeface="Calibri" panose="020F0502020204030204" pitchFamily="34" charset="0"/>
            </a:endParaRPr>
          </a:p>
          <a:p>
            <a:pPr marL="1714500" lvl="4">
              <a:spcBef>
                <a:spcPts val="0"/>
              </a:spcBef>
              <a:spcAft>
                <a:spcPts val="0"/>
              </a:spcAft>
              <a:buFont typeface="Arial" panose="020B0604020202020204" pitchFamily="34" charset="0"/>
              <a:buChar char="•"/>
            </a:pPr>
            <a:r>
              <a:rPr lang="en-US" sz="1400" b="0" u="sng" dirty="0">
                <a:solidFill>
                  <a:srgbClr val="0000FF"/>
                </a:solidFill>
                <a:effectLst/>
                <a:ea typeface="Calibri" panose="020F0502020204030204" pitchFamily="34" charset="0"/>
                <a:hlinkClick r:id="rId8"/>
              </a:rPr>
              <a:t>TEMP02R2</a:t>
            </a:r>
            <a:r>
              <a:rPr lang="en-US" sz="1400" b="0" dirty="0">
                <a:effectLst/>
                <a:ea typeface="Calibri" panose="020F0502020204030204" pitchFamily="34" charset="0"/>
              </a:rPr>
              <a:t> approved at FM57 and sent to WGFM in response detailing a template that could be used as part of an ECO table for enabling CDC operation whilst protecting incumbent services in countries where CDC is not allowed.</a:t>
            </a:r>
          </a:p>
          <a:p>
            <a:pPr marL="1257300" lvl="3">
              <a:spcBef>
                <a:spcPts val="0"/>
              </a:spcBef>
              <a:spcAft>
                <a:spcPts val="0"/>
              </a:spcAft>
              <a:buFont typeface="Arial" panose="020B0604020202020204" pitchFamily="34" charset="0"/>
              <a:buChar char="•"/>
            </a:pPr>
            <a:r>
              <a:rPr lang="en-US" sz="1400" b="0" dirty="0">
                <a:effectLst/>
                <a:ea typeface="Calibri" panose="020F0502020204030204" pitchFamily="34" charset="0"/>
              </a:rPr>
              <a:t>The work that FM57 was created for (e.g. 6GHz Regulation and 5.8GHz ECC report) is now complete and the FM57 group will be closed at the next WGFM meeting.</a:t>
            </a:r>
          </a:p>
          <a:p>
            <a:pPr lvl="1">
              <a:spcBef>
                <a:spcPts val="0"/>
              </a:spcBef>
              <a:spcAft>
                <a:spcPts val="0"/>
              </a:spcAft>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A9314D99-1E67-41EA-9858-9E2427F3B8F5}"/>
              </a:ext>
            </a:extLst>
          </p:cNvPr>
          <p:cNvSpPr txBox="1"/>
          <p:nvPr/>
        </p:nvSpPr>
        <p:spPr>
          <a:xfrm>
            <a:off x="914400" y="6031826"/>
            <a:ext cx="9217267" cy="369332"/>
          </a:xfrm>
          <a:prstGeom prst="rect">
            <a:avLst/>
          </a:prstGeom>
          <a:noFill/>
        </p:spPr>
        <p:txBody>
          <a:bodyPr wrap="none" rtlCol="0">
            <a:spAutoFit/>
          </a:bodyPr>
          <a:lstStyle/>
          <a:p>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10"/>
              </a:rPr>
              <a:t>https://docdb.cept.org/implementation/16737</a:t>
            </a:r>
            <a:endParaRPr lang="en-US" dirty="0"/>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endParaRPr lang="en-US" sz="1800" dirty="0">
              <a:solidFill>
                <a:schemeClr val="tx1"/>
              </a:solidFill>
              <a:ea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a:t>
            </a:r>
            <a:r>
              <a:rPr lang="en-US" sz="1800" b="0" dirty="0">
                <a:effectLst/>
                <a:latin typeface="Times New Roman" panose="02020603050405020304" pitchFamily="18" charset="0"/>
                <a:ea typeface="Calibri" panose="020F0502020204030204" pitchFamily="34" charset="0"/>
              </a:rPr>
              <a:t>nything to share today?  nothing heard</a:t>
            </a: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reminders: </a:t>
            </a: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Malaysia MCMC has recently begun a public consultation that seeks public view on the possibility of 	allocating 6 GHz spectrum to unlicensed use.</a:t>
            </a: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a typeface="Calibri" panose="020F0502020204030204" pitchFamily="34" charset="0"/>
              </a:rPr>
              <a:t>D</a:t>
            </a:r>
            <a:r>
              <a:rPr lang="en-US" sz="1400" dirty="0">
                <a:effectLst/>
                <a:ea typeface="Calibri" panose="020F0502020204030204" pitchFamily="34" charset="0"/>
              </a:rPr>
              <a:t>eadline for submitting comments is 5:00pm Selangor </a:t>
            </a:r>
            <a:r>
              <a:rPr lang="en-US" sz="1400" dirty="0" err="1">
                <a:effectLst/>
                <a:ea typeface="Calibri" panose="020F0502020204030204" pitchFamily="34" charset="0"/>
              </a:rPr>
              <a:t>Darul</a:t>
            </a:r>
            <a:r>
              <a:rPr lang="en-US" sz="1400" dirty="0">
                <a:effectLst/>
                <a:ea typeface="Calibri" panose="020F0502020204030204" pitchFamily="34" charset="0"/>
              </a:rPr>
              <a:t> Ehsan local time, </a:t>
            </a:r>
            <a:r>
              <a:rPr lang="en-US" sz="1400" b="1" dirty="0">
                <a:effectLst/>
                <a:ea typeface="Calibri" panose="020F0502020204030204" pitchFamily="34" charset="0"/>
              </a:rPr>
              <a:t>October 11, 2021.  (23sept out of .18)</a:t>
            </a:r>
            <a:endParaRPr lang="en-US" sz="1400" b="1"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Calibri" panose="020F0502020204030204" pitchFamily="34" charset="0"/>
              </a:rPr>
              <a:t>For details, you would refer to the 15-page document at:</a:t>
            </a:r>
          </a:p>
          <a:p>
            <a:pPr marL="80010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hlinkClick r:id="rId3"/>
              </a:rPr>
              <a:t>https://www.mcmc.gov.my/skmmgovmy/media/General/pdf/PC_WiFi.pdf</a:t>
            </a:r>
            <a:r>
              <a:rPr lang="en-US" sz="1400" dirty="0">
                <a:solidFill>
                  <a:schemeClr val="tx1"/>
                </a:solidFill>
                <a:ea typeface="Times New Roman" panose="02020603050405020304" pitchFamily="18" charset="0"/>
                <a:cs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400" b="0" dirty="0">
                <a:solidFill>
                  <a:srgbClr val="222222"/>
                </a:solidFill>
              </a:rPr>
              <a:t>Consultation is in mentor:  </a:t>
            </a:r>
            <a:r>
              <a:rPr lang="en-US" sz="1400" b="0" dirty="0">
                <a:solidFill>
                  <a:srgbClr val="222222"/>
                </a:solidFill>
                <a:hlinkClick r:id="rId4"/>
              </a:rPr>
              <a:t>https://mentor.ieee.org/802.18/dcn/21/18-21-0103-00-0000-malaysia-mcmc-consultation-wlan-in-the-6ghz-band.docx</a:t>
            </a:r>
            <a:endParaRPr lang="en-US" sz="1400" dirty="0">
              <a:solidFill>
                <a:schemeClr val="tx1"/>
              </a:solidFill>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dirty="0"/>
              <a:t>Brazil – ANATEL -   Public Consultation 46 </a:t>
            </a:r>
          </a:p>
          <a:p>
            <a:pPr lvl="1">
              <a:buFont typeface="Arial" panose="020B0604020202020204" pitchFamily="34" charset="0"/>
              <a:buChar char="•"/>
            </a:pPr>
            <a:r>
              <a:rPr lang="en-US" sz="1400" b="0" i="0" u="none" strike="noStrike" baseline="0" dirty="0">
                <a:solidFill>
                  <a:srgbClr val="000000"/>
                </a:solidFill>
              </a:rPr>
              <a:t>This public consultation aims to reassess the limits of undesirable emissions from very low power devices operating in the 5,925 MHz to 7,125 MHz band. </a:t>
            </a:r>
          </a:p>
          <a:p>
            <a:pPr lvl="1">
              <a:buFont typeface="Arial" panose="020B0604020202020204" pitchFamily="34" charset="0"/>
              <a:buChar char="•"/>
            </a:pPr>
            <a:r>
              <a:rPr lang="en-US" sz="1400" b="0" i="0" u="none" strike="noStrike" baseline="0" dirty="0">
                <a:solidFill>
                  <a:srgbClr val="000000"/>
                </a:solidFill>
              </a:rPr>
              <a:t>The deadline for submission of comments is 30th November 2021. For more information on this public consultation, please refer to this </a:t>
            </a:r>
            <a:r>
              <a:rPr lang="en-US" sz="1400" b="0" i="0" u="none" strike="noStrike" baseline="0" dirty="0">
                <a:solidFill>
                  <a:srgbClr val="0562C1"/>
                </a:solidFill>
              </a:rPr>
              <a:t>link </a:t>
            </a:r>
            <a:r>
              <a:rPr lang="en-US" sz="1400" b="0" i="0" u="none" strike="noStrike" baseline="0" dirty="0">
                <a:solidFill>
                  <a:srgbClr val="000000"/>
                </a:solidFill>
              </a:rPr>
              <a:t>and is in Portuguese language only. </a:t>
            </a:r>
            <a:endParaRPr lang="en-US" sz="1400" b="0" dirty="0">
              <a:solidFill>
                <a:srgbClr val="222222"/>
              </a:solidFill>
            </a:endParaRPr>
          </a:p>
          <a:p>
            <a:pPr marL="400050" lvl="1">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r>
              <a:rPr lang="en-GB" sz="1800" b="0" dirty="0">
                <a:latin typeface="Times New Roman" panose="02020603050405020304" pitchFamily="18" charset="0"/>
                <a:ea typeface="Calibri" panose="020F0502020204030204" pitchFamily="34" charset="0"/>
              </a:rPr>
              <a:t>Anything to share today? Just liaisons. </a:t>
            </a: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a:spcBef>
                <a:spcPts val="0"/>
              </a:spcBef>
              <a:buFont typeface="Arial" panose="020B0604020202020204" pitchFamily="34" charset="0"/>
              <a:buChar char="•"/>
            </a:pPr>
            <a:endParaRPr lang="en-US" sz="1800" b="0" dirty="0">
              <a:solidFill>
                <a:schemeClr val="tx1"/>
              </a:solidFill>
              <a:effectLst/>
              <a:ea typeface="Calibri" panose="020F0502020204030204" pitchFamily="34" charset="0"/>
            </a:endParaRPr>
          </a:p>
          <a:p>
            <a:pPr>
              <a:spcBef>
                <a:spcPts val="0"/>
              </a:spcBef>
              <a:buFont typeface="Arial" panose="020B0604020202020204" pitchFamily="34" charset="0"/>
              <a:buChar char="•"/>
            </a:pPr>
            <a:r>
              <a:rPr lang="en-US" sz="1800" b="0" dirty="0">
                <a:solidFill>
                  <a:schemeClr val="tx1"/>
                </a:solidFill>
                <a:effectLst/>
                <a:ea typeface="Calibri" panose="020F0502020204030204" pitchFamily="34" charset="0"/>
              </a:rPr>
              <a:t>Soon, will review actions </a:t>
            </a:r>
            <a:r>
              <a:rPr lang="en-US" sz="1800" b="0" dirty="0">
                <a:solidFill>
                  <a:schemeClr val="tx1"/>
                </a:solidFill>
                <a:ea typeface="Calibri" panose="020F0502020204030204" pitchFamily="34" charset="0"/>
              </a:rPr>
              <a:t>noted at the July Plenary. </a:t>
            </a: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1048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spcBef>
                <a:spcPts val="0"/>
              </a:spcBef>
              <a:buFont typeface="+mj-lt"/>
              <a:buAutoNum type="romanLcPeriod"/>
            </a:pPr>
            <a:r>
              <a:rPr lang="en-US" sz="1600" dirty="0"/>
              <a:t>WP 5A next __meeting is 15-26nov21</a:t>
            </a:r>
          </a:p>
          <a:p>
            <a:pPr marL="914400" lvl="1" indent="-514350">
              <a:spcBef>
                <a:spcPts val="0"/>
              </a:spcBef>
              <a:buFont typeface="+mj-lt"/>
              <a:buAutoNum type="romanLcPeriod"/>
            </a:pPr>
            <a:r>
              <a:rPr lang="en-US" sz="1600" dirty="0">
                <a:effectLst/>
                <a:ea typeface="Times New Roman" panose="02020603050405020304" pitchFamily="18" charset="0"/>
                <a:cs typeface="Times New Roman" panose="02020603050405020304" pitchFamily="18" charset="0"/>
              </a:rPr>
              <a:t>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spcBef>
                <a:spcPts val="0"/>
              </a:spcBef>
              <a:buFont typeface="+mj-lt"/>
              <a:buAutoNum type="romanLcPeriod"/>
            </a:pPr>
            <a:r>
              <a:rPr lang="en-US" sz="1600" dirty="0">
                <a:effectLst/>
                <a:ea typeface="Times New Roman" panose="02020603050405020304" pitchFamily="18" charset="0"/>
                <a:cs typeface="Times New Roman" panose="02020603050405020304" pitchFamily="18" charset="0"/>
              </a:rPr>
              <a:t>Is ther</a:t>
            </a:r>
            <a:r>
              <a:rPr lang="en-US" sz="1600" dirty="0">
                <a:ea typeface="Times New Roman" panose="02020603050405020304" pitchFamily="18" charset="0"/>
                <a:cs typeface="Times New Roman" panose="02020603050405020304" pitchFamily="18" charset="0"/>
              </a:rPr>
              <a:t>e a status from </a:t>
            </a:r>
            <a:r>
              <a:rPr lang="en-US" sz="1600" dirty="0" err="1">
                <a:ea typeface="Times New Roman" panose="02020603050405020304" pitchFamily="18" charset="0"/>
                <a:cs typeface="Times New Roman" panose="02020603050405020304" pitchFamily="18" charset="0"/>
              </a:rPr>
              <a:t>TGbd</a:t>
            </a:r>
            <a:r>
              <a:rPr lang="en-US" sz="1600" dirty="0">
                <a:ea typeface="Times New Roman" panose="02020603050405020304" pitchFamily="18" charset="0"/>
                <a:cs typeface="Times New Roman" panose="02020603050405020304" pitchFamily="18" charset="0"/>
              </a:rPr>
              <a:t>?  nothing heard, </a:t>
            </a:r>
            <a:r>
              <a:rPr lang="en-US" sz="1600" b="1" dirty="0">
                <a:ea typeface="Times New Roman" panose="02020603050405020304" pitchFamily="18" charset="0"/>
                <a:cs typeface="Times New Roman" panose="02020603050405020304" pitchFamily="18" charset="0"/>
              </a:rPr>
              <a:t>will drop this agenda item today, 30sep.</a:t>
            </a:r>
            <a:endParaRPr lang="en-US" sz="1600" b="1" dirty="0">
              <a:effectLst/>
              <a:ea typeface="Times New Roman" panose="02020603050405020304" pitchFamily="18" charset="0"/>
              <a:cs typeface="Times New Roman" panose="02020603050405020304" pitchFamily="18" charset="0"/>
            </a:endParaRPr>
          </a:p>
          <a:p>
            <a:pPr marL="400050" lvl="1" indent="0"/>
            <a:endParaRPr lang="en-US" sz="1200" dirty="0"/>
          </a:p>
          <a:p>
            <a:pPr marL="514350" indent="-514350">
              <a:spcBef>
                <a:spcPts val="0"/>
              </a:spcBef>
              <a:buFont typeface="+mj-lt"/>
              <a:buAutoNum type="romanLcPeriod"/>
            </a:pPr>
            <a:r>
              <a:rPr lang="en-US" sz="1600" dirty="0"/>
              <a:t>Liaison from </a:t>
            </a:r>
            <a:r>
              <a:rPr lang="en-US" sz="1600" dirty="0">
                <a:hlinkClick r:id="rId4"/>
              </a:rPr>
              <a:t>ITU-R WP5A</a:t>
            </a:r>
            <a:r>
              <a:rPr lang="en-US" sz="1600" dirty="0"/>
              <a:t> re: M.1801-2, see </a:t>
            </a:r>
            <a:r>
              <a:rPr lang="en-US" sz="1600" dirty="0">
                <a:hlinkClick r:id="rId5"/>
              </a:rPr>
              <a:t>https://mentor.ieee.org/802.18/dcn/21/18-21-0058-00-0000-request-for-input-itu-r-m-1801-2.docx</a:t>
            </a:r>
            <a:r>
              <a:rPr lang="en-US" sz="1600" dirty="0"/>
              <a:t> </a:t>
            </a:r>
          </a:p>
          <a:p>
            <a:pPr marL="514350" indent="-514350">
              <a:spcBef>
                <a:spcPts val="0"/>
              </a:spcBef>
              <a:buFont typeface="+mj-lt"/>
              <a:buAutoNum type="romanLcPeriod"/>
            </a:pPr>
            <a:r>
              <a:rPr lang="en-US" sz="1600" dirty="0"/>
              <a:t>Liaison from ITU-R WP5A re: M.1450-5, see </a:t>
            </a:r>
            <a:r>
              <a:rPr lang="en-US" sz="1600" dirty="0">
                <a:hlinkClick r:id="rId6"/>
              </a:rPr>
              <a:t>https://mentor.ieee.org/802.18/dcn/21/18-21-0057-00-0000-request-for-input-itu-r-m-1450-5.docx</a:t>
            </a:r>
            <a:r>
              <a:rPr lang="en-US" sz="1600" dirty="0"/>
              <a:t> </a:t>
            </a:r>
          </a:p>
          <a:p>
            <a:pPr marL="914400" lvl="1" indent="-514350">
              <a:buFont typeface="+mj-lt"/>
              <a:buAutoNum type="romanLcPeriod"/>
            </a:pPr>
            <a:r>
              <a:rPr lang="en-US" sz="1600" dirty="0"/>
              <a:t>WP 5A next meeting is 15-26nov21 (probably upload to WP5A 26oct21; </a:t>
            </a:r>
            <a:r>
              <a:rPr lang="en-US" sz="1600" b="1" u="sng" dirty="0"/>
              <a:t>out of .18 then 07oct</a:t>
            </a:r>
            <a:r>
              <a:rPr lang="en-US" sz="1600" dirty="0"/>
              <a:t> for EC 10 day)</a:t>
            </a:r>
          </a:p>
          <a:p>
            <a:pPr marL="1314450" lvl="2" indent="-514350">
              <a:buFont typeface="+mj-lt"/>
              <a:buAutoNum type="romanLcPeriod"/>
            </a:pPr>
            <a:r>
              <a:rPr lang="en-GB" sz="1600" b="1" dirty="0">
                <a:effectLst/>
                <a:latin typeface="Calibri" panose="020F0502020204030204" pitchFamily="34" charset="0"/>
                <a:ea typeface="Calibri" panose="020F0502020204030204" pitchFamily="34" charset="0"/>
                <a:cs typeface="Times New Roman" panose="02020603050405020304" pitchFamily="18" charset="0"/>
              </a:rPr>
              <a:t>Deadline for contribution 1600 hours UTC </a:t>
            </a:r>
            <a:r>
              <a:rPr lang="fr-CH" sz="1600" b="1" dirty="0">
                <a:effectLst/>
                <a:latin typeface="Calibri" panose="020F0502020204030204" pitchFamily="34" charset="0"/>
                <a:ea typeface="Calibri" panose="020F0502020204030204" pitchFamily="34" charset="0"/>
                <a:cs typeface="Times New Roman" panose="02020603050405020304" pitchFamily="18" charset="0"/>
              </a:rPr>
              <a:t>Monday, 8 </a:t>
            </a:r>
            <a:r>
              <a:rPr lang="fr-CH" sz="1600" b="1" dirty="0" err="1">
                <a:effectLst/>
                <a:latin typeface="Calibri" panose="020F0502020204030204" pitchFamily="34" charset="0"/>
                <a:ea typeface="Calibri" panose="020F0502020204030204" pitchFamily="34" charset="0"/>
                <a:cs typeface="Times New Roman" panose="02020603050405020304" pitchFamily="18" charset="0"/>
              </a:rPr>
              <a:t>November</a:t>
            </a:r>
            <a:r>
              <a:rPr lang="fr-CH" sz="1600" b="1" dirty="0">
                <a:effectLst/>
                <a:latin typeface="Calibri" panose="020F0502020204030204" pitchFamily="34" charset="0"/>
                <a:ea typeface="Calibri" panose="020F0502020204030204" pitchFamily="34" charset="0"/>
                <a:cs typeface="Times New Roman" panose="02020603050405020304" pitchFamily="18" charset="0"/>
              </a:rPr>
              <a:t> 2021</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Documents 57 and 58 are assigned to the ITU ad hoc group for processing.</a:t>
            </a:r>
            <a:r>
              <a:rPr lang="en-US" sz="1600" dirty="0"/>
              <a:t>  ad hoc has met on these. </a:t>
            </a:r>
          </a:p>
          <a:p>
            <a:pPr marL="914400" lvl="1" indent="-514350">
              <a:buFont typeface="+mj-lt"/>
              <a:buAutoNum type="romanLcPeriod"/>
            </a:pPr>
            <a:r>
              <a:rPr lang="en-US" sz="1600" b="1" u="sng" dirty="0"/>
              <a:t>and from there the liaison contributions have been uploaded now, .18 will vote to approve next week 07oct. </a:t>
            </a:r>
          </a:p>
          <a:p>
            <a:pPr marL="914400" lvl="1" indent="-514350">
              <a:buFont typeface="+mj-lt"/>
              <a:buAutoNum type="romanLcPeriod"/>
            </a:pPr>
            <a:r>
              <a:rPr lang="en-US" sz="1600" dirty="0">
                <a:hlinkClick r:id="rId7"/>
              </a:rPr>
              <a:t>https://mentor.ieee.org/802.18/dcn/21/18-21-0116-00-0000-proposed-modifications-to-itu-r-m-1450-5.docx</a:t>
            </a:r>
            <a:r>
              <a:rPr lang="en-US" sz="1600" dirty="0"/>
              <a:t> </a:t>
            </a:r>
          </a:p>
          <a:p>
            <a:pPr marL="914400" lvl="1" indent="-514350">
              <a:buFont typeface="+mj-lt"/>
              <a:buAutoNum type="romanLcPeriod"/>
            </a:pPr>
            <a:r>
              <a:rPr lang="en-US" sz="1600" dirty="0">
                <a:hlinkClick r:id="rId8"/>
              </a:rPr>
              <a:t>https://mentor.ieee.org/802.18/dcn/21/18-21-0117-00-0000-proposed-modifications-to-itu-r-m-1801-2.docx</a:t>
            </a:r>
            <a:endParaRPr lang="en-US" sz="1600" dirty="0"/>
          </a:p>
          <a:p>
            <a:pPr marL="914400" lvl="1" indent="-514350">
              <a:buFont typeface="+mj-lt"/>
              <a:buAutoNum type="romanLcPeriod"/>
            </a:pPr>
            <a:r>
              <a:rPr lang="en-US" sz="1600" dirty="0"/>
              <a:t> </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-1</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spcBef>
                <a:spcPts val="0"/>
              </a:spcBef>
              <a:buFont typeface="+mj-lt"/>
              <a:buAutoNum type="romanLcPeriod" startAt="4"/>
            </a:pPr>
            <a:r>
              <a:rPr lang="en-US" sz="1600" dirty="0"/>
              <a:t>Liaison from </a:t>
            </a:r>
            <a:r>
              <a:rPr lang="en-US" sz="1600" dirty="0">
                <a:hlinkClick r:id="rId3"/>
              </a:rPr>
              <a:t>ITU-R WP 1A </a:t>
            </a:r>
            <a:r>
              <a:rPr lang="en-US" sz="1600" dirty="0"/>
              <a:t>re: Light Communications, see </a:t>
            </a:r>
            <a:r>
              <a:rPr lang="en-US" sz="1600" dirty="0">
                <a:hlinkClick r:id="rId4"/>
              </a:rPr>
              <a:t>https://mentor.ieee.org/802.18/dcn/21/18-21-0080-00-0000-request-for-information-itu-r-wp-1a.docx</a:t>
            </a:r>
            <a:r>
              <a:rPr lang="en-US" sz="1600" dirty="0"/>
              <a:t> </a:t>
            </a:r>
          </a:p>
          <a:p>
            <a:pPr marL="914400" lvl="1" indent="-514350">
              <a:spcBef>
                <a:spcPts val="0"/>
              </a:spcBef>
              <a:buFont typeface="+mj-lt"/>
              <a:buAutoNum type="romanLcPeriod"/>
            </a:pPr>
            <a:r>
              <a:rPr lang="en-US" sz="1600" dirty="0">
                <a:solidFill>
                  <a:schemeClr val="tx1"/>
                </a:solidFill>
              </a:rPr>
              <a:t>WP 1A next e-meeting is 03-12nov21 </a:t>
            </a:r>
            <a:r>
              <a:rPr lang="en-US" sz="1600" dirty="0"/>
              <a:t>(probably upload to WP5A 20oct21; </a:t>
            </a:r>
            <a:r>
              <a:rPr lang="en-US" sz="1600" b="1" dirty="0"/>
              <a:t>out of .18 then 30sep </a:t>
            </a:r>
            <a:r>
              <a:rPr lang="en-US" sz="1600" dirty="0"/>
              <a:t>for EC 10 day)</a:t>
            </a:r>
            <a:endParaRPr lang="en-US" sz="1600" dirty="0">
              <a:solidFill>
                <a:schemeClr val="tx1"/>
              </a:solidFill>
            </a:endParaRPr>
          </a:p>
          <a:p>
            <a:pPr marL="1314450" lvl="2" indent="-514350">
              <a:spcBef>
                <a:spcPts val="0"/>
              </a:spcBef>
              <a:buFont typeface="+mj-lt"/>
              <a:buAutoNum type="romanLcPeriod"/>
            </a:pPr>
            <a:r>
              <a:rPr lang="en-GB" sz="1400" b="1" dirty="0">
                <a:effectLst/>
                <a:ea typeface="Calibri" panose="020F0502020204030204" pitchFamily="34" charset="0"/>
                <a:cs typeface="Times New Roman" panose="02020603050405020304" pitchFamily="18" charset="0"/>
              </a:rPr>
              <a:t>Deadline for contributions 1600 hours UTC Wednesday, 27 October 2021</a:t>
            </a:r>
            <a:endParaRPr lang="en-US" sz="1400" b="1" dirty="0">
              <a:effectLst/>
              <a:ea typeface="Calibri" panose="020F0502020204030204" pitchFamily="34" charset="0"/>
              <a:cs typeface="Times New Roman" panose="02020603050405020304" pitchFamily="18" charset="0"/>
            </a:endParaRPr>
          </a:p>
          <a:p>
            <a:pPr marL="914400" lvl="1" indent="-514350">
              <a:spcBef>
                <a:spcPts val="0"/>
              </a:spcBef>
              <a:buFont typeface="+mj-lt"/>
              <a:buAutoNum type="romanLcPeriod"/>
            </a:pPr>
            <a:r>
              <a:rPr lang="en-US" sz="1600" dirty="0">
                <a:effectLst/>
                <a:ea typeface="Times New Roman" panose="02020603050405020304" pitchFamily="18" charset="0"/>
                <a:cs typeface="Times New Roman" panose="02020603050405020304" pitchFamily="18" charset="0"/>
              </a:rPr>
              <a:t>Reviewing the document </a:t>
            </a:r>
            <a:r>
              <a:rPr lang="en-US" sz="1600" dirty="0">
                <a:ea typeface="Times New Roman" panose="02020603050405020304" pitchFamily="18" charset="0"/>
                <a:cs typeface="Times New Roman" panose="02020603050405020304" pitchFamily="18" charset="0"/>
              </a:rPr>
              <a:t>to</a:t>
            </a:r>
            <a:r>
              <a:rPr lang="en-US" sz="1600" dirty="0">
                <a:effectLst/>
                <a:ea typeface="Times New Roman" panose="02020603050405020304" pitchFamily="18" charset="0"/>
                <a:cs typeface="Times New Roman" panose="02020603050405020304" pitchFamily="18" charset="0"/>
              </a:rPr>
              <a:t> develop recommended modifications to reflect the work underway </a:t>
            </a:r>
            <a:r>
              <a:rPr lang="en-US" sz="1600" dirty="0">
                <a:ea typeface="Times New Roman" panose="02020603050405020304" pitchFamily="18" charset="0"/>
                <a:cs typeface="Times New Roman" panose="02020603050405020304" pitchFamily="18" charset="0"/>
              </a:rPr>
              <a:t>with</a:t>
            </a:r>
            <a:r>
              <a:rPr lang="en-US" sz="1600" dirty="0">
                <a:effectLst/>
                <a:ea typeface="Times New Roman" panose="02020603050405020304" pitchFamily="18" charset="0"/>
                <a:cs typeface="Times New Roman" panose="02020603050405020304" pitchFamily="18" charset="0"/>
              </a:rPr>
              <a:t> P802.11bb </a:t>
            </a:r>
            <a:r>
              <a:rPr lang="en-US" sz="1600" dirty="0"/>
              <a:t>and 802.15.7a/802.15.13. </a:t>
            </a:r>
            <a:endParaRPr lang="en-US" sz="1400" dirty="0"/>
          </a:p>
          <a:p>
            <a:pPr marL="914400" lvl="1" indent="-514350">
              <a:spcBef>
                <a:spcPts val="0"/>
              </a:spcBef>
              <a:buFont typeface="+mj-lt"/>
              <a:buAutoNum type="romanLcPeriod"/>
            </a:pPr>
            <a:r>
              <a:rPr lang="en-US" sz="1800" b="1" u="sng" dirty="0"/>
              <a:t>.11 &amp; .15 worked on a responses </a:t>
            </a:r>
          </a:p>
          <a:p>
            <a:pPr marL="1314450" lvl="2" indent="-514350">
              <a:spcBef>
                <a:spcPts val="0"/>
              </a:spcBef>
              <a:buFont typeface="+mj-lt"/>
              <a:buAutoNum type="romanLcPeriod"/>
            </a:pPr>
            <a:r>
              <a:rPr lang="en-US" sz="1600" u="sng" dirty="0">
                <a:solidFill>
                  <a:srgbClr val="0000FF"/>
                </a:solidFill>
                <a:effectLst/>
                <a:latin typeface="Times New Roman" panose="02020603050405020304" pitchFamily="18" charset="0"/>
                <a:ea typeface="Calibri" panose="020F0502020204030204" pitchFamily="34" charset="0"/>
                <a:hlinkClick r:id="rId5"/>
              </a:rPr>
              <a:t>https://mentor.ieee.org/802.11/dcn/21/11-21-1457-02-0000-liaison-response-to-itu-r-wp-1a-on-vlc-standards.docx</a:t>
            </a:r>
            <a:r>
              <a:rPr lang="en-US" sz="1600" dirty="0">
                <a:effectLst/>
                <a:latin typeface="Times New Roman" panose="02020603050405020304" pitchFamily="18" charset="0"/>
                <a:ea typeface="Calibri" panose="020F0502020204030204" pitchFamily="34" charset="0"/>
              </a:rPr>
              <a:t>  </a:t>
            </a:r>
          </a:p>
          <a:p>
            <a:pPr marL="1314450" lvl="2" indent="-514350">
              <a:spcBef>
                <a:spcPts val="0"/>
              </a:spcBef>
              <a:buFont typeface="+mj-lt"/>
              <a:buAutoNum type="romanLcPeriod"/>
            </a:pPr>
            <a:r>
              <a:rPr lang="en-US" sz="1600" u="sng" dirty="0">
                <a:solidFill>
                  <a:srgbClr val="0000FF"/>
                </a:solidFill>
                <a:effectLst/>
                <a:latin typeface="Times New Roman" panose="02020603050405020304" pitchFamily="18" charset="0"/>
                <a:ea typeface="Calibri" panose="020F0502020204030204" pitchFamily="34" charset="0"/>
                <a:hlinkClick r:id="rId6"/>
              </a:rPr>
              <a:t>https://mentor.ieee.org/802.15/dcn/21/15-21-0434-01-0000-liaison-response-to-itu-r-wp-1a-on-vlc-standards.docx</a:t>
            </a:r>
            <a:endParaRPr lang="en-US" sz="1600" dirty="0">
              <a:effectLst/>
              <a:latin typeface="Times New Roman" panose="02020603050405020304" pitchFamily="18" charset="0"/>
              <a:ea typeface="Calibri" panose="020F0502020204030204" pitchFamily="34" charset="0"/>
            </a:endParaRPr>
          </a:p>
          <a:p>
            <a:pPr marL="914400" lvl="1" indent="-514350">
              <a:buFont typeface="+mj-lt"/>
              <a:buAutoNum type="romanLcPeriod"/>
            </a:pPr>
            <a:r>
              <a:rPr lang="en-US" sz="1800" b="1" u="sng" dirty="0"/>
              <a:t>and a draft merged version it is now updated in .18 mentor: </a:t>
            </a:r>
            <a:r>
              <a:rPr lang="en-US" sz="1600" dirty="0">
                <a:effectLst/>
                <a:latin typeface="Times New Roman" panose="02020603050405020304" pitchFamily="18" charset="0"/>
                <a:ea typeface="SimSun" panose="02010600030101010101" pitchFamily="2" charset="-122"/>
                <a:hlinkClick r:id="rId7"/>
              </a:rPr>
              <a:t>https://mentor.ieee.org/802.18/dcn/21/18-21-0109-02-0000-liaison-response-to-itu-r-wp-1a-on-vlc-standards.docx</a:t>
            </a:r>
            <a:r>
              <a:rPr lang="en-US" sz="1400" dirty="0">
                <a:latin typeface="Times New Roman" panose="02020603050405020304" pitchFamily="18" charset="0"/>
                <a:ea typeface="SimSun" panose="02010600030101010101" pitchFamily="2" charset="-122"/>
              </a:rPr>
              <a:t> </a:t>
            </a:r>
            <a:endParaRPr lang="en-US" sz="1600" dirty="0"/>
          </a:p>
          <a:p>
            <a:pPr marL="1314450" lvl="2" indent="-514350">
              <a:buFont typeface="+mj-lt"/>
              <a:buAutoNum type="romanLcPeriod"/>
            </a:pPr>
            <a:r>
              <a:rPr lang="en-US" dirty="0">
                <a:latin typeface="Times New Roman" panose="02020603050405020304" pitchFamily="18" charset="0"/>
                <a:ea typeface="SimSun" panose="02010600030101010101" pitchFamily="2" charset="-122"/>
              </a:rPr>
              <a:t>Note: a few more editorial edits were done to make rev03,  to have a clean copy, rev04, for approval and LMSC/EC. </a:t>
            </a:r>
            <a:r>
              <a:rPr lang="en-US" b="1" dirty="0">
                <a:latin typeface="Times New Roman" panose="02020603050405020304" pitchFamily="18" charset="0"/>
                <a:ea typeface="SimSun" panose="02010600030101010101" pitchFamily="2" charset="-122"/>
              </a:rPr>
              <a:t> </a:t>
            </a:r>
          </a:p>
          <a:p>
            <a:pPr marL="1314450" lvl="2" indent="-514350">
              <a:buFont typeface="+mj-lt"/>
              <a:buAutoNum type="romanLcPeriod"/>
            </a:pPr>
            <a:r>
              <a:rPr lang="en-US" dirty="0">
                <a:latin typeface="Times New Roman" panose="02020603050405020304" pitchFamily="18" charset="0"/>
                <a:ea typeface="SimSun" panose="02010600030101010101" pitchFamily="2" charset="-122"/>
              </a:rPr>
              <a:t>Will do final review and vote on it today, 30sep21, to send to LMSC/EC for their monthly teleconference next week, 05oct21.</a:t>
            </a:r>
          </a:p>
          <a:p>
            <a:pPr marL="1314450" lvl="2" indent="-514350">
              <a:buFont typeface="+mj-lt"/>
              <a:buAutoNum type="romanLcPeriod"/>
            </a:pPr>
            <a:r>
              <a:rPr lang="en-US" sz="1800" dirty="0">
                <a:effectLst/>
                <a:latin typeface="Times New Roman" panose="02020603050405020304" pitchFamily="18" charset="0"/>
                <a:ea typeface="SimSun" panose="02010600030101010101" pitchFamily="2" charset="-122"/>
              </a:rPr>
              <a:t>During review a few more editorial updates, marked up is r05 for .18 to approve.  </a:t>
            </a:r>
            <a:r>
              <a:rPr lang="en-US" sz="1800" dirty="0">
                <a:solidFill>
                  <a:srgbClr val="00B0F0"/>
                </a:solidFill>
                <a:effectLst/>
                <a:latin typeface="Times New Roman" panose="02020603050405020304" pitchFamily="18" charset="0"/>
                <a:ea typeface="SimSun" panose="02010600030101010101" pitchFamily="2" charset="-122"/>
              </a:rPr>
              <a:t>Then chair will make a clean r06 for EC ballot. </a:t>
            </a:r>
            <a:endParaRPr lang="en-US" dirty="0">
              <a:solidFill>
                <a:srgbClr val="00B0F0"/>
              </a:solidFill>
              <a:latin typeface="Times New Roman" panose="02020603050405020304" pitchFamily="18" charset="0"/>
              <a:ea typeface="SimSun" panose="02010600030101010101" pitchFamily="2" charset="-122"/>
            </a:endParaRPr>
          </a:p>
          <a:p>
            <a:pPr marL="1314450" lvl="2" indent="-514350">
              <a:buFont typeface="+mj-lt"/>
              <a:buAutoNum type="romanLcPeriod"/>
            </a:pPr>
            <a:endParaRPr lang="en-US" sz="1400" b="1" dirty="0">
              <a:latin typeface="Times New Roman" panose="02020603050405020304" pitchFamily="18" charset="0"/>
              <a:ea typeface="Calibri" panose="020F0502020204030204" pitchFamily="34" charset="0"/>
            </a:endParaRPr>
          </a:p>
          <a:p>
            <a:pPr marL="400050" lvl="1">
              <a:spcBef>
                <a:spcPts val="0"/>
              </a:spcBef>
              <a:spcAft>
                <a:spcPts val="0"/>
              </a:spcAft>
            </a:pPr>
            <a:endParaRPr lang="en-US" sz="1400" b="1" dirty="0">
              <a:effectLst/>
              <a:latin typeface="Times New Roman" panose="02020603050405020304" pitchFamily="18" charset="0"/>
              <a:ea typeface="Calibri" panose="020F0502020204030204" pitchFamily="34" charset="0"/>
            </a:endParaRPr>
          </a:p>
          <a:p>
            <a:pPr marL="400050" lvl="1">
              <a:spcBef>
                <a:spcPts val="0"/>
              </a:spcBef>
              <a:spcAft>
                <a:spcPts val="0"/>
              </a:spcAft>
            </a:pPr>
            <a:endParaRPr lang="en-US" sz="1400" b="1" dirty="0">
              <a:latin typeface="Times New Roman" panose="02020603050405020304" pitchFamily="18" charset="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-2</a:t>
            </a:r>
            <a:endParaRPr lang="en-US" sz="2000" dirty="0"/>
          </a:p>
        </p:txBody>
      </p:sp>
    </p:spTree>
    <p:extLst>
      <p:ext uri="{BB962C8B-B14F-4D97-AF65-F5344CB8AC3E}">
        <p14:creationId xmlns:p14="http://schemas.microsoft.com/office/powerpoint/2010/main" val="219088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endParaRPr lang="en-US" b="1" u="sng"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b="1" u="sng" dirty="0">
                <a:effectLst/>
                <a:ea typeface="Calibri" panose="020F0502020204030204" pitchFamily="34" charset="0"/>
              </a:rPr>
              <a:t>Motion:</a:t>
            </a:r>
            <a:r>
              <a:rPr lang="en-US" b="1" dirty="0">
                <a:effectLst/>
                <a:ea typeface="Calibri" panose="020F0502020204030204" pitchFamily="34" charset="0"/>
              </a:rPr>
              <a:t> </a:t>
            </a:r>
            <a:r>
              <a:rPr lang="en-US" sz="2000" b="0" dirty="0">
                <a:solidFill>
                  <a:schemeClr val="tx1"/>
                </a:solidFill>
              </a:rPr>
              <a:t>Approve ITU-R WP 1A Liaison response in </a:t>
            </a:r>
            <a:r>
              <a:rPr lang="en-US" sz="2000" b="0" dirty="0">
                <a:solidFill>
                  <a:schemeClr val="tx1"/>
                </a:solidFill>
                <a:hlinkClick r:id="rId3"/>
              </a:rPr>
              <a:t>https://mentor.ieee.org/802.18/dcn/21/18-21-0109-05-0000-liaison-response-to-itu-r-wp-1a-on-vlc-standards.docx</a:t>
            </a:r>
            <a:r>
              <a:rPr lang="en-US" sz="2000" dirty="0"/>
              <a:t>, </a:t>
            </a:r>
            <a:r>
              <a:rPr lang="en-GB" sz="2000" b="0" dirty="0">
                <a:solidFill>
                  <a:schemeClr val="tx1"/>
                </a:solidFill>
              </a:rPr>
              <a:t>For review and approval by the LMSC (EC) for submission to ITU-R WP 1A via ITU-R Liaison before contribution deadline for WP 1A’s next meeting. With the Chair of 802.18 authorized to make editorial changes, as necessary.</a:t>
            </a:r>
            <a:endParaRPr lang="en-US" sz="2000" b="0" dirty="0">
              <a:solidFill>
                <a:schemeClr val="tx1"/>
              </a:solidFill>
            </a:endParaRPr>
          </a:p>
          <a:p>
            <a:r>
              <a:rPr lang="en-US" altLang="en-US" sz="1600" dirty="0"/>
              <a:t>		</a:t>
            </a:r>
            <a:r>
              <a:rPr lang="en-US" altLang="en-US" sz="1600" b="1" dirty="0">
                <a:solidFill>
                  <a:schemeClr val="tx1"/>
                </a:solidFill>
              </a:rPr>
              <a:t>Voters: _20_</a:t>
            </a:r>
            <a:r>
              <a:rPr lang="en-US" altLang="en-US" sz="1600" b="0" dirty="0">
                <a:solidFill>
                  <a:schemeClr val="tx1"/>
                </a:solidFill>
              </a:rPr>
              <a:t>(w/chair)</a:t>
            </a:r>
            <a:r>
              <a:rPr lang="en-US" altLang="en-US" sz="1600" b="1" dirty="0">
                <a:solidFill>
                  <a:schemeClr val="tx1"/>
                </a:solidFill>
              </a:rPr>
              <a:t>  </a:t>
            </a:r>
          </a:p>
          <a:p>
            <a:r>
              <a:rPr lang="en-US" altLang="en-US" sz="1600" b="1" dirty="0">
                <a:solidFill>
                  <a:schemeClr val="tx1"/>
                </a:solidFill>
              </a:rPr>
              <a:t>		_28_  on the call</a:t>
            </a:r>
          </a:p>
          <a:p>
            <a:endParaRPr lang="en-US" altLang="en-US" sz="1600" dirty="0"/>
          </a:p>
          <a:p>
            <a:r>
              <a:rPr lang="en-US" altLang="en-US" sz="1600" dirty="0"/>
              <a:t>	</a:t>
            </a:r>
            <a:r>
              <a:rPr lang="en-US" altLang="en-US" sz="1800" dirty="0"/>
              <a:t>	Moved by:  		Stuart K. </a:t>
            </a:r>
            <a:r>
              <a:rPr lang="en-US" altLang="en-US" sz="1800" dirty="0">
                <a:solidFill>
                  <a:schemeClr val="tx1"/>
                </a:solidFill>
              </a:rPr>
              <a:t>	</a:t>
            </a:r>
          </a:p>
          <a:p>
            <a:pPr lvl="1"/>
            <a:r>
              <a:rPr lang="en-US" altLang="en-US" sz="1800" b="1" dirty="0"/>
              <a:t>Seconded by:  	Vijay A. </a:t>
            </a:r>
          </a:p>
          <a:p>
            <a:pPr lvl="1"/>
            <a:r>
              <a:rPr lang="en-US" altLang="en-US" sz="1800" b="1" dirty="0"/>
              <a:t>Discussion?		none</a:t>
            </a:r>
          </a:p>
          <a:p>
            <a:pPr lvl="1"/>
            <a:endParaRPr lang="en-US" altLang="en-US" sz="1800" b="1" dirty="0">
              <a:solidFill>
                <a:schemeClr val="tx1"/>
              </a:solidFill>
            </a:endParaRPr>
          </a:p>
          <a:p>
            <a:pPr lvl="1"/>
            <a:r>
              <a:rPr lang="en-US" altLang="en-US" sz="1800" b="1" dirty="0">
                <a:solidFill>
                  <a:schemeClr val="tx1"/>
                </a:solidFill>
              </a:rPr>
              <a:t>Vote:  		_19_Y   /  _0__N   /  _0__A </a:t>
            </a:r>
          </a:p>
          <a:p>
            <a:pPr lvl="1"/>
            <a:r>
              <a:rPr lang="en-US" altLang="en-US" sz="1800" b="1" dirty="0">
                <a:solidFill>
                  <a:schemeClr val="tx1"/>
                </a:solidFill>
              </a:rPr>
              <a:t>Motion - Passes</a:t>
            </a:r>
          </a:p>
          <a:p>
            <a:pPr marL="400050" lvl="1">
              <a:spcBef>
                <a:spcPts val="0"/>
              </a:spcBef>
              <a:spcAft>
                <a:spcPts val="0"/>
              </a:spcAft>
            </a:pPr>
            <a:endParaRPr lang="en-US" sz="1400" b="1" dirty="0">
              <a:latin typeface="Times New Roman" panose="02020603050405020304" pitchFamily="18" charset="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 Motion for WP 1A liaison </a:t>
            </a:r>
            <a:endParaRPr lang="en-US" sz="2000" dirty="0"/>
          </a:p>
        </p:txBody>
      </p:sp>
    </p:spTree>
    <p:extLst>
      <p:ext uri="{BB962C8B-B14F-4D97-AF65-F5344CB8AC3E}">
        <p14:creationId xmlns:p14="http://schemas.microsoft.com/office/powerpoint/2010/main" val="4189034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477" y="511975"/>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762000" y="976098"/>
            <a:ext cx="11049000" cy="5577101"/>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Allowing Expanded Flexibility and Opportunities for Radar Operation in the 57-64 GHz band</a:t>
            </a:r>
            <a:endParaRPr lang="en-US"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Reply comments due 18Oct21,  draft reply comments are at: </a:t>
            </a:r>
            <a:r>
              <a:rPr lang="en-US" sz="1600" dirty="0">
                <a:solidFill>
                  <a:schemeClr val="tx1"/>
                </a:solidFill>
                <a:ea typeface="Calibri" panose="020F0502020204030204" pitchFamily="34" charset="0"/>
                <a:hlinkClick r:id="rId5"/>
              </a:rPr>
              <a:t>https://mentor.ieee.org/802.18/dcn/21/18-21-0110-06-0000-reply-comments-of-ieee-802-60-ghz-motion-sensing-fcc-nprm-et-21-264.docx</a:t>
            </a:r>
            <a:r>
              <a:rPr lang="en-US" sz="1600" dirty="0">
                <a:solidFill>
                  <a:schemeClr val="tx1"/>
                </a:solidFill>
                <a:ea typeface="Calibri" panose="020F0502020204030204" pitchFamily="34" charset="0"/>
              </a:rPr>
              <a:t> </a:t>
            </a:r>
          </a:p>
          <a:p>
            <a:pPr marL="1943100" lvl="5" indent="0">
              <a:spcBef>
                <a:spcPts val="0"/>
              </a:spcBef>
              <a:spcAft>
                <a:spcPts val="0"/>
              </a:spcAft>
            </a:pPr>
            <a:endParaRPr lang="en-US" dirty="0">
              <a:effectLst/>
              <a:ea typeface="SimSun" panose="02010600030101010101" pitchFamily="2" charset="-122"/>
            </a:endParaRPr>
          </a:p>
          <a:p>
            <a:pPr marL="0">
              <a:spcBef>
                <a:spcPts val="0"/>
              </a:spcBef>
              <a:spcAft>
                <a:spcPts val="0"/>
              </a:spcAft>
              <a:buFont typeface="Arial" panose="020B0604020202020204" pitchFamily="34" charset="0"/>
              <a:buChar char="•"/>
            </a:pPr>
            <a:r>
              <a:rPr lang="en-US" sz="1600" dirty="0">
                <a:ea typeface="SimSun" panose="02010600030101010101" pitchFamily="2" charset="-122"/>
              </a:rPr>
              <a:t>Had ad </a:t>
            </a:r>
            <a:r>
              <a:rPr lang="en-US" sz="1600" dirty="0" err="1">
                <a:ea typeface="SimSun" panose="02010600030101010101" pitchFamily="2" charset="-122"/>
              </a:rPr>
              <a:t>hocs</a:t>
            </a:r>
            <a:r>
              <a:rPr lang="en-US" sz="1600" dirty="0">
                <a:ea typeface="SimSun" panose="02010600030101010101" pitchFamily="2" charset="-122"/>
              </a:rPr>
              <a:t> this week.   Will review latest draft with plan to vote on it today, 30sep21.</a:t>
            </a:r>
          </a:p>
          <a:p>
            <a:pPr marL="0">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rPr>
              <a:t>During review a few more editorial updates, marked up is r07 for .18 to approve.  Then chair will make a clean r08 for EC ballot. </a:t>
            </a:r>
            <a:endParaRPr lang="en-US" sz="1200" dirty="0">
              <a:latin typeface="Times New Roman" panose="02020603050405020304" pitchFamily="18" charset="0"/>
              <a:ea typeface="SimSun" panose="02010600030101010101" pitchFamily="2" charset="-122"/>
            </a:endParaRPr>
          </a:p>
          <a:p>
            <a:pPr marL="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1257300" lvl="3">
              <a:spcBef>
                <a:spcPts val="0"/>
              </a:spcBef>
              <a:spcAft>
                <a:spcPts val="0"/>
              </a:spcAft>
              <a:buFont typeface="Arial" panose="020B0604020202020204" pitchFamily="34" charset="0"/>
              <a:buChar char="•"/>
            </a:pPr>
            <a:endParaRPr lang="en-US"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A timeline to work on: </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21/22,  27,28,29Sept- ad hoc(s) to review/refine,.</a:t>
            </a:r>
          </a:p>
          <a:p>
            <a:pPr lvl="1" indent="-228600">
              <a:spcBef>
                <a:spcPts val="0"/>
              </a:spcBef>
              <a:spcAft>
                <a:spcPts val="0"/>
              </a:spcAft>
              <a:buFont typeface="Arial" panose="020B0604020202020204" pitchFamily="34" charset="0"/>
              <a:buChar char="•"/>
            </a:pPr>
            <a:r>
              <a:rPr lang="en-US" sz="1600" b="1" dirty="0">
                <a:effectLst/>
                <a:ea typeface="SimSun" panose="02010600030101010101" pitchFamily="2" charset="-122"/>
              </a:rPr>
              <a:t>29Sept – Wednesday – goal to have a final draft on list server </a:t>
            </a:r>
          </a:p>
          <a:p>
            <a:pPr lvl="1" indent="-228600">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rPr>
              <a:t>30Sept - .18 approves</a:t>
            </a:r>
            <a:r>
              <a:rPr lang="en-US" sz="1600"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01Oct - get approval to start EC ballot</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12 oct – EC ballot now closed, make revision to upload and get permission to upload by 18oct.</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477" y="511975"/>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762000" y="976098"/>
            <a:ext cx="11049000" cy="5577101"/>
          </a:xfrm>
        </p:spPr>
        <p:txBody>
          <a:bodyPr/>
          <a:lstStyle/>
          <a:p>
            <a:pPr>
              <a:buFont typeface="Arial" panose="020B0604020202020204" pitchFamily="34" charset="0"/>
              <a:buChar char="•"/>
            </a:pPr>
            <a:endParaRPr lang="en-US" sz="1800" u="sng" dirty="0">
              <a:solidFill>
                <a:schemeClr val="tx1"/>
              </a:solidFill>
            </a:endParaRP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Approve reply comments in </a:t>
            </a:r>
            <a:r>
              <a:rPr lang="en-US" sz="1800" b="0" dirty="0">
                <a:solidFill>
                  <a:schemeClr val="tx1"/>
                </a:solidFill>
                <a:hlinkClick r:id="rId3"/>
              </a:rPr>
              <a:t>https://mentor.ieee.org/802.18/dcn/21/18-21-0110-07-0000-reply-comments-of-ieee-802-60-ghz-motion-sensing-fcc-nprm-et-21-264.docx</a:t>
            </a:r>
            <a:r>
              <a:rPr lang="en-US" sz="1800" b="0" dirty="0">
                <a:solidFill>
                  <a:schemeClr val="tx1"/>
                </a:solidFill>
              </a:rPr>
              <a:t>; to FCC NPRM (ET Docket No. 21-264) on </a:t>
            </a:r>
            <a:r>
              <a:rPr lang="en-US" sz="1800" b="0" dirty="0">
                <a:effectLst/>
                <a:ea typeface="Calibri" panose="020F0502020204030204" pitchFamily="34" charset="0"/>
                <a:cs typeface="Times New Roman" panose="02020603050405020304" pitchFamily="18" charset="0"/>
              </a:rPr>
              <a:t>Amendment</a:t>
            </a:r>
            <a:r>
              <a:rPr lang="en-US" sz="1800" b="0" spc="-75" dirty="0">
                <a:effectLst/>
                <a:ea typeface="Calibri" panose="020F0502020204030204" pitchFamily="34" charset="0"/>
                <a:cs typeface="Times New Roman" panose="02020603050405020304" pitchFamily="18" charset="0"/>
              </a:rPr>
              <a:t> </a:t>
            </a:r>
            <a:r>
              <a:rPr lang="en-US" sz="1800" b="0" dirty="0">
                <a:effectLst/>
                <a:ea typeface="Calibri" panose="020F0502020204030204" pitchFamily="34" charset="0"/>
                <a:cs typeface="Times New Roman" panose="02020603050405020304" pitchFamily="18" charset="0"/>
              </a:rPr>
              <a:t>of</a:t>
            </a:r>
            <a:r>
              <a:rPr lang="en-US" sz="1800" b="0" spc="-70" dirty="0">
                <a:effectLst/>
                <a:ea typeface="Calibri" panose="020F0502020204030204" pitchFamily="34" charset="0"/>
                <a:cs typeface="Times New Roman" panose="02020603050405020304" pitchFamily="18" charset="0"/>
              </a:rPr>
              <a:t> </a:t>
            </a:r>
            <a:r>
              <a:rPr lang="en-US" sz="1800" b="0" dirty="0">
                <a:effectLst/>
                <a:ea typeface="Calibri" panose="020F0502020204030204" pitchFamily="34" charset="0"/>
                <a:cs typeface="Times New Roman" panose="02020603050405020304" pitchFamily="18" charset="0"/>
              </a:rPr>
              <a:t>Section</a:t>
            </a:r>
            <a:r>
              <a:rPr lang="en-US" sz="1800" b="0" spc="-70" dirty="0">
                <a:effectLst/>
                <a:ea typeface="Calibri" panose="020F0502020204030204" pitchFamily="34" charset="0"/>
                <a:cs typeface="Times New Roman" panose="02020603050405020304" pitchFamily="18" charset="0"/>
              </a:rPr>
              <a:t> </a:t>
            </a:r>
            <a:r>
              <a:rPr lang="en-US" sz="1800" b="0" dirty="0">
                <a:effectLst/>
                <a:ea typeface="Calibri" panose="020F0502020204030204" pitchFamily="34" charset="0"/>
                <a:cs typeface="Times New Roman" panose="02020603050405020304" pitchFamily="18" charset="0"/>
              </a:rPr>
              <a:t>15.255</a:t>
            </a:r>
            <a:r>
              <a:rPr lang="en-US" sz="1800" b="0" spc="-75" dirty="0">
                <a:effectLst/>
                <a:ea typeface="Calibri" panose="020F0502020204030204" pitchFamily="34" charset="0"/>
                <a:cs typeface="Times New Roman" panose="02020603050405020304" pitchFamily="18" charset="0"/>
              </a:rPr>
              <a:t> </a:t>
            </a:r>
            <a:r>
              <a:rPr lang="en-US" sz="1800" b="0" dirty="0">
                <a:effectLst/>
                <a:ea typeface="Calibri" panose="020F0502020204030204" pitchFamily="34" charset="0"/>
                <a:cs typeface="Times New Roman" panose="02020603050405020304" pitchFamily="18" charset="0"/>
              </a:rPr>
              <a:t>of</a:t>
            </a:r>
            <a:r>
              <a:rPr lang="en-US" sz="1800" b="0" spc="-70" dirty="0">
                <a:effectLst/>
                <a:ea typeface="Calibri" panose="020F0502020204030204" pitchFamily="34" charset="0"/>
                <a:cs typeface="Times New Roman" panose="02020603050405020304" pitchFamily="18" charset="0"/>
              </a:rPr>
              <a:t> </a:t>
            </a:r>
            <a:r>
              <a:rPr lang="en-US" sz="1800" b="0" dirty="0">
                <a:effectLst/>
                <a:ea typeface="Calibri" panose="020F0502020204030204" pitchFamily="34" charset="0"/>
                <a:cs typeface="Times New Roman" panose="02020603050405020304" pitchFamily="18" charset="0"/>
              </a:rPr>
              <a:t>the Commission’s</a:t>
            </a:r>
            <a:r>
              <a:rPr lang="en-US" sz="1800" b="0" spc="-180" dirty="0">
                <a:effectLst/>
                <a:ea typeface="Calibri" panose="020F0502020204030204" pitchFamily="34" charset="0"/>
                <a:cs typeface="Times New Roman" panose="02020603050405020304" pitchFamily="18" charset="0"/>
              </a:rPr>
              <a:t> </a:t>
            </a:r>
            <a:r>
              <a:rPr lang="en-US" sz="1800" b="0" dirty="0">
                <a:effectLst/>
                <a:ea typeface="Calibri" panose="020F0502020204030204" pitchFamily="34" charset="0"/>
                <a:cs typeface="Times New Roman" panose="02020603050405020304" pitchFamily="18" charset="0"/>
              </a:rPr>
              <a:t>Rules for 60GHz Radar </a:t>
            </a:r>
            <a:r>
              <a:rPr lang="en-US" sz="1800" b="0" dirty="0">
                <a:ea typeface="Calibri" panose="020F0502020204030204" pitchFamily="34" charset="0"/>
                <a:cs typeface="Times New Roman" panose="02020603050405020304" pitchFamily="18" charset="0"/>
              </a:rPr>
              <a:t>Sensing Technology.</a:t>
            </a:r>
            <a:r>
              <a:rPr lang="en-US" sz="1800" b="0" dirty="0">
                <a:solidFill>
                  <a:schemeClr val="tx1"/>
                </a:solidFill>
              </a:rPr>
              <a:t> </a:t>
            </a:r>
            <a:r>
              <a:rPr lang="en-GB" sz="1800" b="0" dirty="0">
                <a:solidFill>
                  <a:schemeClr val="tx1"/>
                </a:solidFill>
              </a:rPr>
              <a:t> For review and approval by the LMSC (EC) for uploading to the FCC on or before 18Oct2021 or latest reply comment deadline. With the Chair of 802.18 authorized to make editorial changes, as necessary.</a:t>
            </a:r>
            <a:endParaRPr lang="en-US" sz="1800" b="0" dirty="0">
              <a:solidFill>
                <a:schemeClr val="tx1"/>
              </a:solidFill>
            </a:endParaRPr>
          </a:p>
          <a:p>
            <a:pPr marL="457200" lvl="1" indent="0"/>
            <a:endParaRPr lang="en-US" sz="1600" dirty="0">
              <a:solidFill>
                <a:schemeClr val="tx1"/>
              </a:solidFill>
            </a:endParaRPr>
          </a:p>
          <a:p>
            <a:pPr marL="457200" lvl="1" indent="0"/>
            <a:r>
              <a:rPr lang="en-US" altLang="en-US" sz="1600" b="1" dirty="0">
                <a:solidFill>
                  <a:schemeClr val="tx1"/>
                </a:solidFill>
              </a:rPr>
              <a:t>Voters:  </a:t>
            </a:r>
            <a:r>
              <a:rPr lang="en-US" altLang="en-US" sz="1600" dirty="0">
                <a:solidFill>
                  <a:schemeClr val="tx1"/>
                </a:solidFill>
              </a:rPr>
              <a:t>_20_</a:t>
            </a:r>
            <a:r>
              <a:rPr lang="en-US" altLang="en-US" sz="1600" b="0" dirty="0">
                <a:solidFill>
                  <a:schemeClr val="tx1"/>
                </a:solidFill>
              </a:rPr>
              <a:t>(w/chair)</a:t>
            </a:r>
            <a:endParaRPr lang="en-US" altLang="en-US" sz="1600" dirty="0">
              <a:solidFill>
                <a:schemeClr val="tx1"/>
              </a:solidFill>
            </a:endParaRPr>
          </a:p>
          <a:p>
            <a:pPr marL="457200" lvl="1" indent="0"/>
            <a:r>
              <a:rPr lang="en-US" altLang="en-US" sz="1600" dirty="0">
                <a:solidFill>
                  <a:schemeClr val="tx1"/>
                </a:solidFill>
              </a:rPr>
              <a:t>_28_ on the call</a:t>
            </a:r>
            <a:r>
              <a:rPr lang="en-US" sz="1600" b="0" dirty="0">
                <a:ea typeface="Calibri" panose="020F0502020204030204" pitchFamily="34" charset="0"/>
              </a:rPr>
              <a:t> </a:t>
            </a:r>
            <a:endParaRPr lang="en-US" sz="1600" b="0" dirty="0">
              <a:effectLst/>
              <a:ea typeface="Calibri" panose="020F0502020204030204" pitchFamily="34" charset="0"/>
            </a:endParaRPr>
          </a:p>
          <a:p>
            <a:pPr marL="457200" lvl="1" indent="0"/>
            <a:endParaRPr lang="en-US" sz="1600" dirty="0">
              <a:solidFill>
                <a:schemeClr val="tx1"/>
              </a:solidFill>
            </a:endParaRPr>
          </a:p>
          <a:p>
            <a:r>
              <a:rPr lang="en-US" altLang="en-US" sz="1600" dirty="0">
                <a:solidFill>
                  <a:schemeClr val="tx1"/>
                </a:solidFill>
              </a:rPr>
              <a:t>		</a:t>
            </a:r>
            <a:r>
              <a:rPr lang="en-US" altLang="en-US" sz="1800" dirty="0">
                <a:solidFill>
                  <a:schemeClr val="tx1"/>
                </a:solidFill>
              </a:rPr>
              <a:t>Moved by:  		Mike L. </a:t>
            </a:r>
          </a:p>
          <a:p>
            <a:r>
              <a:rPr lang="en-US" altLang="en-US" sz="1800" b="1" dirty="0">
                <a:solidFill>
                  <a:schemeClr val="tx1"/>
                </a:solidFill>
              </a:rPr>
              <a:t>	  Seconded by:	</a:t>
            </a:r>
            <a:r>
              <a:rPr lang="en-US" altLang="en-US" sz="1800" dirty="0">
                <a:solidFill>
                  <a:schemeClr val="tx1"/>
                </a:solidFill>
              </a:rPr>
              <a:t>	Dorothy S. </a:t>
            </a:r>
            <a:endParaRPr lang="en-US" altLang="en-US" sz="1800" b="1" dirty="0">
              <a:solidFill>
                <a:schemeClr val="tx1"/>
              </a:solidFill>
            </a:endParaRPr>
          </a:p>
          <a:p>
            <a:pPr lvl="1"/>
            <a:r>
              <a:rPr lang="en-US" altLang="en-US" sz="1800" b="1" dirty="0">
                <a:solidFill>
                  <a:schemeClr val="tx1"/>
                </a:solidFill>
              </a:rPr>
              <a:t>Discussion?		can have further discussions or ex </a:t>
            </a:r>
            <a:r>
              <a:rPr lang="en-US" altLang="en-US" sz="1800" b="1" dirty="0" err="1">
                <a:solidFill>
                  <a:schemeClr val="tx1"/>
                </a:solidFill>
              </a:rPr>
              <a:t>parte</a:t>
            </a:r>
            <a:r>
              <a:rPr lang="en-US" altLang="en-US" sz="1800" b="1" dirty="0">
                <a:solidFill>
                  <a:schemeClr val="tx1"/>
                </a:solidFill>
              </a:rPr>
              <a:t> if more input comes up later</a:t>
            </a:r>
            <a:endParaRPr lang="en-US" altLang="en-US" sz="1800" b="1" dirty="0">
              <a:solidFill>
                <a:schemeClr val="bg1">
                  <a:lumMod val="85000"/>
                </a:schemeClr>
              </a:solidFill>
            </a:endParaRPr>
          </a:p>
          <a:p>
            <a:pPr lvl="1"/>
            <a:r>
              <a:rPr lang="en-US" altLang="en-US" sz="1800" b="1" dirty="0">
                <a:solidFill>
                  <a:schemeClr val="tx1"/>
                </a:solidFill>
              </a:rPr>
              <a:t>Vote:  		 	_19_ Y   /  _0_N   /  _0_A </a:t>
            </a:r>
          </a:p>
          <a:p>
            <a:pPr lvl="1"/>
            <a:r>
              <a:rPr lang="en-US" altLang="en-US" sz="1800" b="1" dirty="0">
                <a:solidFill>
                  <a:schemeClr val="tx1"/>
                </a:solidFill>
              </a:rPr>
              <a:t>Motion - 		Passes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57071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marR="0">
              <a:spcBef>
                <a:spcPts val="0"/>
              </a:spcBef>
              <a:spcAft>
                <a:spcPts val="0"/>
              </a:spcAft>
              <a:buFont typeface="Arial" panose="020B0604020202020204" pitchFamily="34" charset="0"/>
              <a:buChar char="•"/>
            </a:pPr>
            <a:r>
              <a:rPr lang="en-US" sz="1800" dirty="0">
                <a:solidFill>
                  <a:srgbClr val="1D2B3E"/>
                </a:solidFill>
              </a:rPr>
              <a:t>This morning: </a:t>
            </a:r>
          </a:p>
          <a:p>
            <a:pPr marL="0">
              <a:spcBef>
                <a:spcPts val="0"/>
              </a:spcBef>
              <a:spcAft>
                <a:spcPts val="0"/>
              </a:spcAft>
              <a:buFont typeface="Arial" panose="020B0604020202020204" pitchFamily="34" charset="0"/>
              <a:buChar char="•"/>
            </a:pPr>
            <a:r>
              <a:rPr lang="en-US" sz="1800" b="1" i="0" dirty="0">
                <a:solidFill>
                  <a:srgbClr val="1D2B3E"/>
                </a:solidFill>
                <a:effectLst/>
              </a:rPr>
              <a:t>The September 2021 FCC open commission meeting looks to be full, here are 2 of note. </a:t>
            </a:r>
          </a:p>
          <a:p>
            <a:pPr marL="800100" lvl="2">
              <a:spcBef>
                <a:spcPts val="0"/>
              </a:spcBef>
              <a:spcAft>
                <a:spcPts val="0"/>
              </a:spcAft>
              <a:buFont typeface="Arial" panose="020B0604020202020204" pitchFamily="34" charset="0"/>
              <a:buChar char="•"/>
            </a:pPr>
            <a:r>
              <a:rPr lang="en-US" sz="1400" b="1" i="0" dirty="0">
                <a:solidFill>
                  <a:srgbClr val="1D2B3E"/>
                </a:solidFill>
                <a:effectLst/>
                <a:hlinkClick r:id="rId3"/>
              </a:rPr>
              <a:t>https://www.fcc.gov/news-events/events/2021/09/september-2021-open-commission-meeting</a:t>
            </a:r>
            <a:r>
              <a:rPr lang="en-US" sz="1400" b="1" i="0" dirty="0">
                <a:solidFill>
                  <a:srgbClr val="1D2B3E"/>
                </a:solidFill>
                <a:effectLst/>
              </a:rPr>
              <a:t> </a:t>
            </a:r>
          </a:p>
          <a:p>
            <a:pPr marL="1257300" lvl="3">
              <a:spcBef>
                <a:spcPts val="0"/>
              </a:spcBef>
              <a:spcAft>
                <a:spcPts val="0"/>
              </a:spcAft>
              <a:buFont typeface="Arial" panose="020B0604020202020204" pitchFamily="34" charset="0"/>
              <a:buChar char="•"/>
            </a:pPr>
            <a:endParaRPr lang="en-US" sz="1400" dirty="0">
              <a:solidFill>
                <a:srgbClr val="1D2B3E"/>
              </a:solidFill>
            </a:endParaRPr>
          </a:p>
          <a:p>
            <a:pPr marL="400050" lvl="1">
              <a:spcBef>
                <a:spcPts val="0"/>
              </a:spcBef>
              <a:spcAft>
                <a:spcPts val="0"/>
              </a:spcAft>
              <a:buFont typeface="Arial" panose="020B0604020202020204" pitchFamily="34" charset="0"/>
              <a:buChar char="•"/>
            </a:pPr>
            <a:r>
              <a:rPr lang="en-US" sz="1400" b="1" i="0" dirty="0">
                <a:solidFill>
                  <a:srgbClr val="1D2B3E"/>
                </a:solidFill>
                <a:effectLst/>
              </a:rPr>
              <a:t>Authorizing 6 GHz Band Automated Frequency Coordination Systems</a:t>
            </a:r>
          </a:p>
          <a:p>
            <a:pPr marL="800100" lvl="2">
              <a:spcBef>
                <a:spcPts val="0"/>
              </a:spcBef>
              <a:spcAft>
                <a:spcPts val="0"/>
              </a:spcAft>
              <a:buFont typeface="Arial" panose="020B0604020202020204" pitchFamily="34" charset="0"/>
              <a:buChar char="•"/>
            </a:pPr>
            <a:r>
              <a:rPr lang="en-US" sz="1400" b="1" dirty="0">
                <a:solidFill>
                  <a:srgbClr val="1D2B3E"/>
                </a:solidFill>
                <a:highlight>
                  <a:srgbClr val="D5F4FF"/>
                </a:highlight>
              </a:rPr>
              <a:t>Update:  </a:t>
            </a:r>
            <a:r>
              <a:rPr lang="en-US" sz="1400" b="1" dirty="0">
                <a:solidFill>
                  <a:srgbClr val="1D2B3E"/>
                </a:solidFill>
              </a:rPr>
              <a:t>The Public Notice was approved Tuesday ahead of the Open Meeting.  </a:t>
            </a:r>
            <a:r>
              <a:rPr lang="en-US" sz="1400" b="1" dirty="0">
                <a:solidFill>
                  <a:srgbClr val="1D2B3E"/>
                </a:solidFill>
                <a:hlinkClick r:id="rId4"/>
              </a:rPr>
              <a:t>&lt;Latest link to adopted PN&gt;</a:t>
            </a:r>
            <a:endParaRPr lang="en-US" sz="1400" b="0" dirty="0">
              <a:solidFill>
                <a:srgbClr val="1D2B3E"/>
              </a:solidFill>
            </a:endParaRPr>
          </a:p>
          <a:p>
            <a:pPr marL="800100" lvl="2">
              <a:spcBef>
                <a:spcPts val="0"/>
              </a:spcBef>
              <a:spcAft>
                <a:spcPts val="0"/>
              </a:spcAft>
              <a:buFont typeface="Arial" panose="020B0604020202020204" pitchFamily="34" charset="0"/>
              <a:buChar char="•"/>
            </a:pPr>
            <a:r>
              <a:rPr lang="en-US" sz="1400" b="0" i="0" dirty="0">
                <a:solidFill>
                  <a:srgbClr val="1D2B3E"/>
                </a:solidFill>
                <a:effectLst/>
              </a:rPr>
              <a:t>The Commission will consider a </a:t>
            </a:r>
            <a:r>
              <a:rPr lang="en-US" sz="1400" b="0" i="0" u="none" strike="noStrike" dirty="0">
                <a:solidFill>
                  <a:srgbClr val="2C75D6"/>
                </a:solidFill>
                <a:effectLst/>
                <a:hlinkClick r:id="rId5"/>
              </a:rPr>
              <a:t>Public Notice</a:t>
            </a:r>
            <a:r>
              <a:rPr lang="en-US" sz="1400" b="0" i="0" dirty="0">
                <a:solidFill>
                  <a:srgbClr val="1D2B3E"/>
                </a:solidFill>
                <a:effectLst/>
              </a:rPr>
              <a:t> beginning the process for authorizing Automated Frequency Coordination Systems to govern the operation of standard-power devices in the 6 GHz band (5.925-7.125 GHz). (ET Docket No. 21-352)</a:t>
            </a:r>
          </a:p>
          <a:p>
            <a:pPr marL="1257300" lvl="3">
              <a:spcBef>
                <a:spcPts val="0"/>
              </a:spcBef>
              <a:spcAft>
                <a:spcPts val="0"/>
              </a:spcAft>
              <a:buFont typeface="Arial" panose="020B0604020202020204" pitchFamily="34" charset="0"/>
              <a:buChar char="•"/>
            </a:pPr>
            <a:endParaRPr lang="en-US" sz="14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dirty="0">
                <a:effectLst/>
                <a:ea typeface="Calibri" panose="020F0502020204030204" pitchFamily="34" charset="0"/>
              </a:rPr>
              <a:t> </a:t>
            </a:r>
            <a:r>
              <a:rPr lang="en-US" sz="1400" b="1" i="0" dirty="0">
                <a:solidFill>
                  <a:srgbClr val="1D2B3E"/>
                </a:solidFill>
                <a:effectLst/>
              </a:rPr>
              <a:t>Spectrum Requirements for the Internet of Things</a:t>
            </a:r>
            <a:endParaRPr lang="en-US" sz="1400" b="0" dirty="0">
              <a:solidFill>
                <a:srgbClr val="1D2B3E"/>
              </a:solidFill>
            </a:endParaRPr>
          </a:p>
          <a:p>
            <a:pPr marL="800100" lvl="2">
              <a:spcBef>
                <a:spcPts val="0"/>
              </a:spcBef>
              <a:spcAft>
                <a:spcPts val="0"/>
              </a:spcAft>
              <a:buFont typeface="Arial" panose="020B0604020202020204" pitchFamily="34" charset="0"/>
              <a:buChar char="•"/>
            </a:pPr>
            <a:r>
              <a:rPr lang="en-US" sz="1400" b="1" dirty="0">
                <a:solidFill>
                  <a:srgbClr val="1D2B3E"/>
                </a:solidFill>
                <a:highlight>
                  <a:srgbClr val="D5F4FF"/>
                </a:highlight>
              </a:rPr>
              <a:t>Update:  </a:t>
            </a:r>
            <a:r>
              <a:rPr lang="en-US" sz="1400" b="1" dirty="0">
                <a:solidFill>
                  <a:srgbClr val="1D2B3E"/>
                </a:solidFill>
              </a:rPr>
              <a:t>The NOI was approved just before the Open Meeting so pulled from agenda.  At time of Open Meeting still not showing adopted. </a:t>
            </a:r>
          </a:p>
          <a:p>
            <a:pPr marL="800100" lvl="2">
              <a:spcBef>
                <a:spcPts val="0"/>
              </a:spcBef>
              <a:spcAft>
                <a:spcPts val="0"/>
              </a:spcAft>
              <a:buFont typeface="Arial" panose="020B0604020202020204" pitchFamily="34" charset="0"/>
              <a:buChar char="•"/>
            </a:pPr>
            <a:r>
              <a:rPr lang="en-US" sz="1400" b="0" i="0" dirty="0">
                <a:solidFill>
                  <a:srgbClr val="1D2B3E"/>
                </a:solidFill>
                <a:effectLst/>
              </a:rPr>
              <a:t>The Commission will consider a </a:t>
            </a:r>
            <a:r>
              <a:rPr lang="en-US" sz="1400" b="0" i="0" u="none" strike="noStrike" dirty="0">
                <a:solidFill>
                  <a:srgbClr val="2C75D6"/>
                </a:solidFill>
                <a:effectLst/>
                <a:hlinkClick r:id="rId6"/>
              </a:rPr>
              <a:t>Notice of Inquiry</a:t>
            </a:r>
            <a:r>
              <a:rPr lang="en-US" sz="1400" b="0" i="0" dirty="0">
                <a:solidFill>
                  <a:srgbClr val="1D2B3E"/>
                </a:solidFill>
                <a:effectLst/>
              </a:rPr>
              <a:t> seeking comment on current and future spectrum needs to enable better connectivity relating to the Internet of Things (IoT). (ET Docket No. 21-353)</a:t>
            </a:r>
            <a:endParaRPr lang="en-US" sz="140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400" b="0" u="sng" dirty="0">
                <a:solidFill>
                  <a:srgbClr val="0000FF"/>
                </a:solidFill>
                <a:effectLst/>
                <a:ea typeface="Calibri" panose="020F0502020204030204" pitchFamily="34" charset="0"/>
                <a:hlinkClick r:id="rId7"/>
              </a:rPr>
              <a:t>https://docs.fcc.gov/public/attachments/DOC-375610A1.pdf</a:t>
            </a:r>
            <a:endParaRPr lang="en-US" sz="1400" b="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400" b="0" dirty="0">
                <a:ea typeface="Calibri" panose="020F0502020204030204" pitchFamily="34" charset="0"/>
              </a:rPr>
              <a:t>In mentor: </a:t>
            </a:r>
            <a:r>
              <a:rPr lang="en-US" sz="1400" b="0" u="sng" dirty="0">
                <a:solidFill>
                  <a:srgbClr val="0000FF"/>
                </a:solidFill>
                <a:effectLst/>
                <a:ea typeface="Calibri" panose="020F0502020204030204" pitchFamily="34" charset="0"/>
                <a:hlinkClick r:id="rId8"/>
              </a:rPr>
              <a:t>https://mentor.ieee.org/802.18/dcn/21/18-21-0108-00-0000-fcc-pn-on-spectrum-for-the-internet-of-things.docx</a:t>
            </a:r>
            <a:endParaRPr lang="en-US" sz="1400" b="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b="1" dirty="0">
                <a:effectLst/>
                <a:ea typeface="Calibri" panose="020F0502020204030204" pitchFamily="34" charset="0"/>
              </a:rPr>
              <a:t>Some questions maybe of interest to IEEE 802, e.g.,</a:t>
            </a:r>
          </a:p>
          <a:p>
            <a:pPr marL="1257300" lvl="3">
              <a:spcBef>
                <a:spcPts val="0"/>
              </a:spcBef>
              <a:spcAft>
                <a:spcPts val="0"/>
              </a:spcAft>
            </a:pPr>
            <a:r>
              <a:rPr lang="en-US" sz="1400" b="0" dirty="0">
                <a:effectLst/>
                <a:ea typeface="Calibri" panose="020F0502020204030204" pitchFamily="34" charset="0"/>
              </a:rPr>
              <a:t> 1)  please refer to portions of paragraph 6 re IEEE:  	Standards groups such as 3GPP, IEEE, and others are also involved with IoT development. Are these standards providing sufficient guidance for IoT implementation in already existing spectrum bands?  </a:t>
            </a:r>
          </a:p>
          <a:p>
            <a:pPr marL="1257300" lvl="3">
              <a:spcBef>
                <a:spcPts val="0"/>
              </a:spcBef>
              <a:spcAft>
                <a:spcPts val="0"/>
              </a:spcAft>
            </a:pPr>
            <a:r>
              <a:rPr lang="en-US" sz="1400" b="0" dirty="0">
                <a:effectLst/>
                <a:ea typeface="Calibri" panose="020F0502020204030204" pitchFamily="34" charset="0"/>
              </a:rPr>
              <a:t>	If the growing need for IoT connectivity is not being met with the current and planned licensed spectrum resources, what steps can the Commission take to address this important use in the future? </a:t>
            </a:r>
          </a:p>
          <a:p>
            <a:pPr marL="1257300" lvl="3">
              <a:spcBef>
                <a:spcPts val="0"/>
              </a:spcBef>
              <a:spcAft>
                <a:spcPts val="0"/>
              </a:spcAft>
            </a:pPr>
            <a:endParaRPr lang="en-US" sz="1400" dirty="0">
              <a:ea typeface="Calibri" panose="020F0502020204030204" pitchFamily="34" charset="0"/>
            </a:endParaRPr>
          </a:p>
          <a:p>
            <a:pPr marL="1257300" lvl="3">
              <a:spcBef>
                <a:spcPts val="0"/>
              </a:spcBef>
              <a:spcAft>
                <a:spcPts val="0"/>
              </a:spcAft>
            </a:pPr>
            <a:r>
              <a:rPr lang="en-US" sz="1400" b="0" dirty="0">
                <a:effectLst/>
                <a:ea typeface="Calibri" panose="020F0502020204030204" pitchFamily="34" charset="0"/>
              </a:rPr>
              <a:t>2) please refer to paragraphs 10 and 11 asking the role of unlicensed spectrum and whether additional unlicensed spectrum should be considered.</a:t>
            </a:r>
            <a:r>
              <a:rPr lang="en-US" sz="1400" dirty="0">
                <a:ea typeface="Calibri" panose="020F0502020204030204" pitchFamily="34" charset="0"/>
              </a:rPr>
              <a:t> </a:t>
            </a:r>
          </a:p>
          <a:p>
            <a:pPr marL="0" marR="0" indent="0">
              <a:spcBef>
                <a:spcPts val="0"/>
              </a:spcBef>
              <a:spcAft>
                <a:spcPts val="0"/>
              </a:spcAft>
            </a:pPr>
            <a:endParaRPr lang="en-US" sz="2000" b="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2"/>
              </a:rPr>
              <a:t>Al Petrick (Skyworks Solutions) </a:t>
            </a:r>
            <a:r>
              <a:rPr lang="en-US" sz="1600" dirty="0"/>
              <a:t>and </a:t>
            </a:r>
            <a:r>
              <a:rPr lang="en-US" sz="1600" dirty="0">
                <a:hlinkClick r:id="rId3"/>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5"/>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6"/>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30sep21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10" imgW="2391120" imgH="534600" progId="Package">
                  <p:embed/>
                </p:oleObj>
              </mc:Choice>
              <mc:Fallback>
                <p:oleObj name="Packager Shell Object" showAsIcon="1" r:id="rId10"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1"/>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 MSGs 6 GHz &amp; FCC - 1</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096023"/>
            <a:ext cx="11032375" cy="537939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dirty="0">
                <a:solidFill>
                  <a:schemeClr val="tx1"/>
                </a:solidFill>
              </a:rPr>
              <a:t>Anything to share this week? </a:t>
            </a:r>
            <a:r>
              <a:rPr lang="en-US" sz="1800" dirty="0">
                <a:effectLst/>
                <a:latin typeface="Times New Roman" panose="02020603050405020304" pitchFamily="18" charset="0"/>
                <a:ea typeface="SimSun" panose="02010600030101010101" pitchFamily="2" charset="-122"/>
              </a:rPr>
              <a:t>ran out of time, next week</a:t>
            </a:r>
            <a:endParaRPr lang="en-US" sz="1600" dirty="0">
              <a:solidFill>
                <a:schemeClr val="tx1"/>
              </a:solidFill>
            </a:endParaRPr>
          </a:p>
          <a:p>
            <a:pPr marL="1323975" lvl="3">
              <a:spcBef>
                <a:spcPts val="0"/>
              </a:spcBef>
              <a:spcAft>
                <a:spcPts val="0"/>
              </a:spcAft>
              <a:buFont typeface="Arial" panose="020B0604020202020204" pitchFamily="34" charset="0"/>
              <a:buChar char="•"/>
            </a:pPr>
            <a:r>
              <a:rPr lang="en-US" dirty="0">
                <a:solidFill>
                  <a:schemeClr val="tx1"/>
                </a:solidFill>
              </a:rPr>
              <a:t> </a:t>
            </a:r>
          </a:p>
          <a:p>
            <a:pPr marL="866775" lvl="2">
              <a:spcBef>
                <a:spcPts val="0"/>
              </a:spcBef>
              <a:spcAft>
                <a:spcPts val="0"/>
              </a:spcAft>
              <a:buFont typeface="Arial" panose="020B0604020202020204" pitchFamily="34" charset="0"/>
              <a:buChar char="•"/>
            </a:pPr>
            <a:r>
              <a:rPr lang="en-US" sz="1400" b="1" dirty="0">
                <a:effectLst/>
                <a:ea typeface="Calibri" panose="020F0502020204030204" pitchFamily="34" charset="0"/>
              </a:rPr>
              <a:t>16sep: </a:t>
            </a:r>
            <a:r>
              <a:rPr lang="en-US" sz="1400" dirty="0">
                <a:effectLst/>
                <a:ea typeface="Calibri" panose="020F0502020204030204" pitchFamily="34" charset="0"/>
              </a:rPr>
              <a:t>The members of the Wireless Innovation Forum have balloted and approved a new document entitled “Recommendations for Addressing Blank, Uncollected, Erroneous, or Conflicting Database Elements for Incumbent Systems in the U.S. U-NII 5 &amp; 7 Bands for the Purpose of Automated Frequency Coordination Systems” (document number WINNF-RC-1010-V1.0.0). This document and the associated appendix are publicly available here:  </a:t>
            </a:r>
            <a:r>
              <a:rPr lang="en-US" sz="1400" u="sng" dirty="0">
                <a:solidFill>
                  <a:srgbClr val="0000FF"/>
                </a:solidFill>
                <a:effectLst/>
                <a:ea typeface="Calibri" panose="020F0502020204030204" pitchFamily="34" charset="0"/>
                <a:hlinkClick r:id="rId4"/>
              </a:rPr>
              <a:t>https://6ghz.wirelessinnovation.org/work-group-products</a:t>
            </a:r>
            <a:r>
              <a:rPr lang="en-US" sz="1400" u="sng" dirty="0">
                <a:solidFill>
                  <a:srgbClr val="0000FF"/>
                </a:solidFill>
                <a:effectLst/>
                <a:ea typeface="Calibri" panose="020F0502020204030204" pitchFamily="34" charset="0"/>
              </a:rPr>
              <a:t> </a:t>
            </a:r>
            <a:r>
              <a:rPr lang="en-US" sz="1200" dirty="0">
                <a:solidFill>
                  <a:schemeClr val="tx1"/>
                </a:solidFill>
                <a:effectLst/>
                <a:ea typeface="SimSun" panose="02010600030101010101" pitchFamily="2" charset="-122"/>
              </a:rPr>
              <a:t>  </a:t>
            </a:r>
          </a:p>
          <a:p>
            <a:pPr marL="1323975" lvl="3">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600" dirty="0">
                <a:solidFill>
                  <a:schemeClr val="tx1"/>
                </a:solidFill>
              </a:rPr>
              <a:t>Anything to share this week? </a:t>
            </a:r>
            <a:r>
              <a:rPr lang="en-US" sz="1800" dirty="0">
                <a:effectLst/>
                <a:latin typeface="Times New Roman" panose="02020603050405020304" pitchFamily="18" charset="0"/>
                <a:ea typeface="SimSun" panose="02010600030101010101" pitchFamily="2" charset="-122"/>
              </a:rPr>
              <a:t>ran out of time, next week</a:t>
            </a:r>
            <a:endParaRPr lang="en-US" sz="1600" dirty="0">
              <a:solidFill>
                <a:schemeClr val="tx1"/>
              </a:solidFill>
            </a:endParaRPr>
          </a:p>
          <a:p>
            <a:pPr marL="1323975" lvl="3">
              <a:spcBef>
                <a:spcPts val="0"/>
              </a:spcBef>
              <a:spcAft>
                <a:spcPts val="0"/>
              </a:spcAft>
              <a:buFont typeface="Arial" panose="020B0604020202020204" pitchFamily="34" charset="0"/>
              <a:buChar char="•"/>
            </a:pPr>
            <a:r>
              <a:rPr lang="en-US" sz="1400" dirty="0">
                <a:solidFill>
                  <a:schemeClr val="tx1"/>
                </a:solidFill>
              </a:rPr>
              <a:t> </a:t>
            </a:r>
          </a:p>
          <a:p>
            <a:pPr marL="866775" lvl="2">
              <a:spcBef>
                <a:spcPts val="0"/>
              </a:spcBef>
              <a:spcAft>
                <a:spcPts val="0"/>
              </a:spcAft>
              <a:buFont typeface="Arial" panose="020B0604020202020204" pitchFamily="34" charset="0"/>
              <a:buChar char="•"/>
            </a:pPr>
            <a:r>
              <a:rPr lang="en-US" sz="1400" b="1" dirty="0">
                <a:solidFill>
                  <a:schemeClr val="tx1"/>
                </a:solidFill>
              </a:rPr>
              <a:t>23sep: </a:t>
            </a:r>
            <a:r>
              <a:rPr lang="en-US" sz="1400" dirty="0">
                <a:solidFill>
                  <a:schemeClr val="tx1"/>
                </a:solidFill>
              </a:rPr>
              <a:t>Work stream 1 – draft final report is still in  0.x revs, indicating the final v1.0 is a ways out and the schedule is heading right. </a:t>
            </a:r>
          </a:p>
          <a:p>
            <a:pPr marL="1323975" lvl="3">
              <a:spcBef>
                <a:spcPts val="0"/>
              </a:spcBef>
              <a:spcAft>
                <a:spcPts val="0"/>
              </a:spcAft>
              <a:buFont typeface="Arial" panose="020B0604020202020204" pitchFamily="34" charset="0"/>
              <a:buChar char="•"/>
            </a:pPr>
            <a:r>
              <a:rPr lang="en-US" sz="1400" dirty="0">
                <a:effectLst/>
                <a:ea typeface="SimSun" panose="02010600030101010101" pitchFamily="2" charset="-122"/>
              </a:rPr>
              <a:t>This group met last week 24Sept21</a:t>
            </a:r>
            <a:endParaRPr lang="en-US" sz="1400" dirty="0">
              <a:solidFill>
                <a:schemeClr val="tx1"/>
              </a:solidFill>
              <a:ea typeface="Times New Roman" panose="02020603050405020304" pitchFamily="18" charset="0"/>
            </a:endParaRP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31900"/>
            <a:ext cx="10668000" cy="464123"/>
          </a:xfrm>
        </p:spPr>
        <p:txBody>
          <a:bodyPr/>
          <a:lstStyle/>
          <a:p>
            <a:r>
              <a:rPr lang="en-US" altLang="en-US" sz="2400" dirty="0"/>
              <a:t>General Discussion Items – ongoing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863960"/>
            <a:ext cx="10439400" cy="5611453"/>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https://mentor.ieee.org/802.18/dcn/21/18-21-0036-08-0000-frequency-table-template.xlsx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28sept21</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26oct21.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dirty="0">
                <a:solidFill>
                  <a:srgbClr val="00B0F0"/>
                </a:solidFill>
              </a:rPr>
              <a:t> Chair prep and send WP 1A liaison to LMSC/EC for 05Oct agenda. </a:t>
            </a:r>
          </a:p>
          <a:p>
            <a:pPr marL="285750" indent="-285750">
              <a:buClr>
                <a:srgbClr val="00B0F0"/>
              </a:buClr>
              <a:buFont typeface="Wingdings" panose="05000000000000000000" pitchFamily="2" charset="2"/>
              <a:buChar char="q"/>
            </a:pPr>
            <a:r>
              <a:rPr lang="en-US" altLang="en-US" sz="1800" dirty="0">
                <a:solidFill>
                  <a:srgbClr val="00B0F0"/>
                </a:solidFill>
              </a:rPr>
              <a:t> Chair prep and start 10-day LMSC/EC ballot for FCC NPRM on 60 GHz. </a:t>
            </a:r>
            <a:endParaRPr lang="en-US" altLang="en-US" sz="18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altLang="en-US" sz="18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altLang="en-US" sz="1800" dirty="0">
                <a:solidFill>
                  <a:srgbClr val="00B0F0"/>
                </a:solidFill>
                <a:latin typeface="Times New Roman" panose="02020603050405020304" pitchFamily="18" charset="0"/>
                <a:ea typeface="SimSun" panose="02010600030101010101" pitchFamily="2" charset="-122"/>
              </a:rPr>
              <a:t>All – review both WP 5A liaisons for vote on 07Oct21.</a:t>
            </a:r>
            <a:endParaRPr lang="en-US" altLang="en-US" sz="1800" dirty="0">
              <a:solidFill>
                <a:srgbClr val="00B0F0"/>
              </a:solidFill>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572001"/>
            <a:ext cx="10260694" cy="1846659"/>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30sep21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_28_ and voters on-line: _20_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13jan22):</a:t>
            </a:r>
            <a:r>
              <a:rPr lang="en-US" sz="1800" dirty="0"/>
              <a:t>   07oct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lvl="2">
              <a:buFont typeface="Arial" panose="020B0604020202020204" pitchFamily="34" charset="0"/>
              <a:buChar char="•"/>
            </a:pPr>
            <a:endParaRPr lang="en-US" sz="12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802.18’s: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15:58et</a:t>
            </a:r>
          </a:p>
          <a:p>
            <a:pPr lvl="3">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dirty="0"/>
              <a:t>The next IEEE 802 plenary will be electronic in November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a:t>
            </a: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30sep21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1447800" y="2362200"/>
            <a:ext cx="4038600" cy="400110"/>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30sep21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30sep21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solidFill>
                  <a:schemeClr val="tx1"/>
                </a:solidFill>
              </a:rPr>
              <a:t>ITU-R M.1450 &amp; M.1801 submissions</a:t>
            </a:r>
            <a:endParaRPr lang="en-US" sz="1200" dirty="0"/>
          </a:p>
        </p:txBody>
      </p:sp>
      <p:sp>
        <p:nvSpPr>
          <p:cNvPr id="3" name="Content Placeholder 2"/>
          <p:cNvSpPr>
            <a:spLocks noGrp="1"/>
          </p:cNvSpPr>
          <p:nvPr>
            <p:ph idx="1"/>
          </p:nvPr>
        </p:nvSpPr>
        <p:spPr>
          <a:xfrm>
            <a:off x="990600" y="990600"/>
            <a:ext cx="10820400" cy="4646613"/>
          </a:xfrm>
        </p:spPr>
        <p:txBody>
          <a:bodyPr/>
          <a:lstStyle/>
          <a:p>
            <a:pPr>
              <a:buFont typeface="Arial" panose="020B0604020202020204" pitchFamily="34" charset="0"/>
              <a:buChar char="•"/>
            </a:pPr>
            <a:r>
              <a:rPr lang="en-US" sz="1800" u="sng" dirty="0"/>
              <a:t>Motion:</a:t>
            </a:r>
            <a:r>
              <a:rPr lang="en-US" sz="1800" dirty="0"/>
              <a:t> </a:t>
            </a:r>
            <a:r>
              <a:rPr lang="en-US" sz="1800" b="0" dirty="0"/>
              <a:t>Move to approve documents </a:t>
            </a:r>
            <a:r>
              <a:rPr lang="en-US" sz="1800" b="0" dirty="0">
                <a:hlinkClick r:id="rId3"/>
              </a:rPr>
              <a:t>https://mentor.ieee.org/802.18/dcn/21/18-21-0116-00-0000-proposed-modifications-to-itu-r-m-1450-5.docx</a:t>
            </a:r>
            <a:r>
              <a:rPr lang="en-US" sz="1800" b="0" dirty="0"/>
              <a:t>  and </a:t>
            </a:r>
            <a:r>
              <a:rPr lang="en-US" sz="1800" b="0" dirty="0">
                <a:hlinkClick r:id="rId4"/>
              </a:rPr>
              <a:t>https://mentor.ieee.org/802.18/dcn/21/18-21-0117-00-0000-proposed-modifications-to-itu-r-m-1801-2.docx</a:t>
            </a:r>
            <a:r>
              <a:rPr lang="en-US" sz="1800" b="0" dirty="0"/>
              <a:t>  for ITU-R M.1450-5 and M.1801-2 updated edits, respectively. </a:t>
            </a:r>
            <a:r>
              <a:rPr lang="en-GB" sz="1800" b="0" dirty="0">
                <a:solidFill>
                  <a:schemeClr val="tx1"/>
                </a:solidFill>
              </a:rPr>
              <a:t>For review and approval by the LMSC (EC) for submission to ITU-R WP 5A via ITU-R Liaison prior to  2 weeks before ITU-R WP 5A next meeting. The Chair of 802.18 is authorized to make editorial changes as necessary.</a:t>
            </a:r>
            <a:endParaRPr lang="en-US" altLang="en-US" sz="1800" dirty="0">
              <a:solidFill>
                <a:schemeClr val="tx1"/>
              </a:solidFill>
            </a:endParaRPr>
          </a:p>
          <a:p>
            <a:r>
              <a:rPr lang="en-US" altLang="en-US" sz="1800" dirty="0"/>
              <a:t>		</a:t>
            </a:r>
            <a:r>
              <a:rPr lang="en-US" altLang="en-US" sz="1600" dirty="0"/>
              <a:t>Moved by:  	</a:t>
            </a:r>
            <a:r>
              <a:rPr lang="en-US" altLang="en-US" sz="1600" dirty="0">
                <a:solidFill>
                  <a:schemeClr val="tx1"/>
                </a:solidFill>
              </a:rPr>
              <a:t>Hassan Y. (Intel)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__Y   /  _0__N   /  _0__A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 Passes</a:t>
            </a:r>
          </a:p>
          <a:p>
            <a:pPr lvl="1"/>
            <a:r>
              <a:rPr lang="en-US" altLang="en-US" sz="1600" b="1" dirty="0">
                <a:solidFill>
                  <a:schemeClr val="tx1"/>
                </a:solidFill>
              </a:rPr>
              <a:t>__  on the call</a:t>
            </a: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a:t>
            </a:r>
            <a:endParaRPr lang="en-US" sz="1200" dirty="0"/>
          </a:p>
        </p:txBody>
      </p:sp>
      <p:sp>
        <p:nvSpPr>
          <p:cNvPr id="3" name="Content Placeholder 2"/>
          <p:cNvSpPr>
            <a:spLocks noGrp="1"/>
          </p:cNvSpPr>
          <p:nvPr>
            <p:ph idx="1"/>
          </p:nvPr>
        </p:nvSpPr>
        <p:spPr>
          <a:xfrm>
            <a:off x="990600" y="990600"/>
            <a:ext cx="10820400" cy="4646613"/>
          </a:xfrm>
        </p:spPr>
        <p:txBody>
          <a:bodyPr/>
          <a:lstStyle/>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3"/>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05,11aug;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Still a very good update from 12aug21:  any questions or updates? </a:t>
            </a:r>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r>
              <a:rPr lang="en-US" sz="1400" dirty="0">
                <a:solidFill>
                  <a:schemeClr val="tx1"/>
                </a:solidFill>
              </a:rPr>
              <a:t>EN 302 567 – C1 band/60GHz (</a:t>
            </a:r>
            <a:r>
              <a:rPr lang="en-US" sz="1400" dirty="0" err="1">
                <a:solidFill>
                  <a:schemeClr val="tx1"/>
                </a:solidFill>
              </a:rPr>
              <a:t>WiGig</a:t>
            </a:r>
            <a:r>
              <a:rPr lang="en-US" sz="1400" dirty="0">
                <a:solidFill>
                  <a:schemeClr val="tx1"/>
                </a:solidFill>
              </a:rPr>
              <a:t>, .11ad and .11ay) has passed 2</a:t>
            </a:r>
            <a:r>
              <a:rPr lang="en-US" sz="1400" baseline="30000" dirty="0">
                <a:solidFill>
                  <a:schemeClr val="tx1"/>
                </a:solidFill>
              </a:rPr>
              <a:t>nd</a:t>
            </a:r>
            <a:r>
              <a:rPr lang="en-US" sz="1400" dirty="0">
                <a:solidFill>
                  <a:schemeClr val="tx1"/>
                </a:solidFill>
              </a:rPr>
              <a:t> ENAP, it is now an approved standard, next is to EC to approve for the OJEU. </a:t>
            </a:r>
          </a:p>
          <a:p>
            <a:pPr lvl="1">
              <a:spcBef>
                <a:spcPts val="0"/>
              </a:spcBef>
              <a:buFont typeface="Arial" panose="020B0604020202020204" pitchFamily="34" charset="0"/>
              <a:buChar char="•"/>
            </a:pPr>
            <a:r>
              <a:rPr lang="en-US" sz="1400" dirty="0">
                <a:solidFill>
                  <a:schemeClr val="tx1"/>
                </a:solidFill>
              </a:rPr>
              <a:t>EN 303 722 – C3 band/60GHz  has been reviewed by EC assessment and will go out for 1</a:t>
            </a:r>
            <a:r>
              <a:rPr lang="en-US" sz="1400" baseline="30000" dirty="0">
                <a:solidFill>
                  <a:schemeClr val="tx1"/>
                </a:solidFill>
              </a:rPr>
              <a:t>st</a:t>
            </a:r>
            <a:r>
              <a:rPr lang="en-US" sz="1400" dirty="0">
                <a:solidFill>
                  <a:schemeClr val="tx1"/>
                </a:solidFill>
              </a:rPr>
              <a:t> ENAP now. </a:t>
            </a:r>
          </a:p>
          <a:p>
            <a:pPr lvl="1">
              <a:spcBef>
                <a:spcPts val="0"/>
              </a:spcBef>
              <a:buFont typeface="Arial" panose="020B0604020202020204" pitchFamily="34" charset="0"/>
              <a:buChar char="•"/>
            </a:pPr>
            <a:r>
              <a:rPr lang="en-US" sz="1400" dirty="0">
                <a:solidFill>
                  <a:schemeClr val="tx1"/>
                </a:solidFill>
              </a:rPr>
              <a:t>EN 301 598 - TVWS,  has been on hold due to UAR, User Access Restrictions, and was not sure EC was okay.  They are okay now.   working on a revision, then  07Sep21 – ad hoc on this standard to discuss about going to ENAP. </a:t>
            </a:r>
          </a:p>
          <a:p>
            <a:pPr lvl="1">
              <a:spcBef>
                <a:spcPts val="0"/>
              </a:spcBef>
              <a:buFont typeface="Arial" panose="020B0604020202020204" pitchFamily="34" charset="0"/>
              <a:buChar char="•"/>
            </a:pPr>
            <a:r>
              <a:rPr lang="en-US" sz="1400" dirty="0">
                <a:solidFill>
                  <a:schemeClr val="tx1"/>
                </a:solidFill>
              </a:rPr>
              <a:t>EN 301 893 – 5GHz, meetings going on and good progress on energy detect threshold agreements. </a:t>
            </a:r>
          </a:p>
          <a:p>
            <a:pPr lvl="1">
              <a:spcBef>
                <a:spcPts val="0"/>
              </a:spcBef>
              <a:buFont typeface="Arial" panose="020B0604020202020204" pitchFamily="34" charset="0"/>
              <a:buChar char="•"/>
            </a:pPr>
            <a:r>
              <a:rPr lang="en-US" sz="1400" i="1" dirty="0">
                <a:solidFill>
                  <a:schemeClr val="tx1"/>
                </a:solidFill>
              </a:rPr>
              <a:t>For Country Determination Capability (CDC) in 5.8 GHz band, some countries are starting to open this band for license exempt use  Different countries at different power levels: </a:t>
            </a:r>
          </a:p>
          <a:p>
            <a:pPr lvl="2">
              <a:spcBef>
                <a:spcPts val="0"/>
              </a:spcBef>
              <a:buFont typeface="Arial" panose="020B0604020202020204" pitchFamily="34" charset="0"/>
              <a:buChar char="•"/>
            </a:pPr>
            <a:r>
              <a:rPr lang="en-US" sz="1400" i="1" dirty="0">
                <a:solidFill>
                  <a:schemeClr val="tx1"/>
                </a:solidFill>
              </a:rPr>
              <a:t>Some are going under the older harmonized standards, this is the lower power for SRD - EN 300 440 w/ no CDC.</a:t>
            </a:r>
          </a:p>
          <a:p>
            <a:pPr lvl="2">
              <a:spcBef>
                <a:spcPts val="0"/>
              </a:spcBef>
              <a:buFont typeface="Arial" panose="020B0604020202020204" pitchFamily="34" charset="0"/>
              <a:buChar char="•"/>
            </a:pPr>
            <a:r>
              <a:rPr lang="en-US" sz="1200" i="1" dirty="0">
                <a:solidFill>
                  <a:schemeClr val="tx1"/>
                </a:solidFill>
              </a:rPr>
              <a:t>CDC is in an Annex of the EN 301 893 and to use the higher power CDC will be mandatory. (to protect the incumbents) </a:t>
            </a:r>
          </a:p>
          <a:p>
            <a:pPr lvl="1">
              <a:spcBef>
                <a:spcPts val="0"/>
              </a:spcBef>
              <a:buFont typeface="Arial" panose="020B0604020202020204" pitchFamily="34" charset="0"/>
              <a:buChar char="•"/>
            </a:pPr>
            <a:r>
              <a:rPr lang="en-US" sz="1400" i="1" dirty="0">
                <a:solidFill>
                  <a:schemeClr val="tx1"/>
                </a:solidFill>
              </a:rPr>
              <a:t>EN 303 687 - 6 GHz, a discussion item on NB FH technologies which is already in the mandated standard now in OJEU 6GHz (for 01Dec21  implementation).   </a:t>
            </a:r>
          </a:p>
          <a:p>
            <a:pPr lvl="2">
              <a:spcBef>
                <a:spcPts val="0"/>
              </a:spcBef>
              <a:buFont typeface="Arial" panose="020B0604020202020204" pitchFamily="34" charset="0"/>
              <a:buChar char="•"/>
            </a:pPr>
            <a:r>
              <a:rPr lang="en-US" sz="1200" i="1" dirty="0">
                <a:solidFill>
                  <a:schemeClr val="tx1"/>
                </a:solidFill>
              </a:rPr>
              <a:t>In  the 802.11 SC </a:t>
            </a:r>
            <a:r>
              <a:rPr lang="en-US" sz="1200" i="1" dirty="0" err="1">
                <a:solidFill>
                  <a:schemeClr val="tx1"/>
                </a:solidFill>
              </a:rPr>
              <a:t>CoEx</a:t>
            </a:r>
            <a:r>
              <a:rPr lang="en-US" sz="1200" i="1" dirty="0">
                <a:solidFill>
                  <a:schemeClr val="tx1"/>
                </a:solidFill>
              </a:rPr>
              <a:t> there are submission documents in Mentor (</a:t>
            </a:r>
            <a:r>
              <a:rPr lang="en-US" sz="1200" i="1" dirty="0">
                <a:effectLst/>
                <a:ea typeface="Calibri" panose="020F0502020204030204" pitchFamily="34" charset="0"/>
                <a:cs typeface="Times New Roman" panose="02020603050405020304" pitchFamily="18" charset="0"/>
              </a:rPr>
              <a:t>docs 11-814 and 11-1191)</a:t>
            </a:r>
            <a:r>
              <a:rPr lang="en-US" sz="1200" i="1" dirty="0">
                <a:solidFill>
                  <a:schemeClr val="tx1"/>
                </a:solidFill>
              </a:rPr>
              <a:t>, on this.  </a:t>
            </a:r>
          </a:p>
          <a:p>
            <a:pPr lvl="2">
              <a:spcBef>
                <a:spcPts val="0"/>
              </a:spcBef>
              <a:buFont typeface="Arial" panose="020B0604020202020204" pitchFamily="34" charset="0"/>
              <a:buChar char="•"/>
            </a:pPr>
            <a:r>
              <a:rPr lang="en-US" sz="1200" i="1" dirty="0">
                <a:solidFill>
                  <a:schemeClr val="tx1"/>
                </a:solidFill>
              </a:rPr>
              <a:t>ad </a:t>
            </a:r>
            <a:r>
              <a:rPr lang="en-US" sz="1200" i="1" dirty="0" err="1">
                <a:solidFill>
                  <a:schemeClr val="tx1"/>
                </a:solidFill>
              </a:rPr>
              <a:t>hocs</a:t>
            </a:r>
            <a:r>
              <a:rPr lang="en-US" sz="1200" i="1" dirty="0">
                <a:solidFill>
                  <a:schemeClr val="tx1"/>
                </a:solidFill>
              </a:rPr>
              <a:t>, on 02 and 06 Sept will discuss these. and the NB FH. and setting up for discussion at full plenary #111. </a:t>
            </a:r>
          </a:p>
          <a:p>
            <a:pPr lvl="1">
              <a:spcBef>
                <a:spcPts val="0"/>
              </a:spcBef>
              <a:buFont typeface="Arial" panose="020B0604020202020204" pitchFamily="34" charset="0"/>
              <a:buChar char="•"/>
            </a:pPr>
            <a:r>
              <a:rPr lang="en-US" sz="1400" dirty="0">
                <a:solidFill>
                  <a:schemeClr val="tx1"/>
                </a:solidFill>
              </a:rPr>
              <a:t>ad hoc on 01sept will discuss 6GHz client to client communications,  ECC was clear to have at LPI, ETSI to define how.</a:t>
            </a:r>
          </a:p>
          <a:p>
            <a:pPr lvl="2">
              <a:spcBef>
                <a:spcPts val="0"/>
              </a:spcBef>
              <a:buFont typeface="Arial" panose="020B0604020202020204" pitchFamily="34" charset="0"/>
              <a:buChar char="•"/>
            </a:pPr>
            <a:r>
              <a:rPr lang="en-US" sz="1200" dirty="0">
                <a:solidFill>
                  <a:schemeClr val="tx1"/>
                </a:solidFill>
              </a:rPr>
              <a:t>e.g. LPI and how to use it, (e.g. if in range of a LPI AP)  or does it revert to VLP for indoor and outdoor. </a:t>
            </a:r>
          </a:p>
          <a:p>
            <a:pPr lvl="1">
              <a:spcBef>
                <a:spcPts val="0"/>
              </a:spcBef>
              <a:buFont typeface="Arial" panose="020B0604020202020204" pitchFamily="34" charset="0"/>
              <a:buChar char="•"/>
            </a:pPr>
            <a:r>
              <a:rPr lang="en-US" sz="1400" dirty="0">
                <a:solidFill>
                  <a:schemeClr val="tx1"/>
                </a:solidFill>
              </a:rPr>
              <a:t>EN 303 753 - 3</a:t>
            </a:r>
            <a:r>
              <a:rPr lang="en-US" sz="1400" baseline="30000" dirty="0">
                <a:solidFill>
                  <a:schemeClr val="tx1"/>
                </a:solidFill>
              </a:rPr>
              <a:t>rd</a:t>
            </a:r>
            <a:r>
              <a:rPr lang="en-US" sz="1400" dirty="0">
                <a:solidFill>
                  <a:schemeClr val="tx1"/>
                </a:solidFill>
              </a:rPr>
              <a:t> 60GHz standard progressing and current poll is closing now.  </a:t>
            </a:r>
          </a:p>
          <a:p>
            <a:pPr lvl="1">
              <a:spcBef>
                <a:spcPts val="0"/>
              </a:spcBef>
              <a:buFont typeface="Arial" panose="020B0604020202020204" pitchFamily="34" charset="0"/>
              <a:buChar char="•"/>
            </a:pPr>
            <a:r>
              <a:rPr lang="en-US" sz="1400" dirty="0">
                <a:solidFill>
                  <a:schemeClr val="tx1"/>
                </a:solidFill>
              </a:rPr>
              <a:t>Nominations for chair of BRAN closes 27aug21.. </a:t>
            </a:r>
          </a:p>
          <a:p>
            <a:pPr lvl="1">
              <a:spcBef>
                <a:spcPts val="0"/>
              </a:spcBef>
              <a:buFont typeface="Arial" panose="020B0604020202020204" pitchFamily="34" charset="0"/>
              <a:buChar char="•"/>
            </a:pPr>
            <a:r>
              <a:rPr lang="en-US" sz="1400" dirty="0">
                <a:solidFill>
                  <a:schemeClr val="tx1"/>
                </a:solidFill>
              </a:rPr>
              <a:t>Germany, Iceland, Norway are already opening up 6GHz, as it is volunteer now.  </a:t>
            </a:r>
          </a:p>
          <a:p>
            <a:pPr lvl="1">
              <a:spcBef>
                <a:spcPts val="0"/>
              </a:spcBef>
              <a:buFont typeface="Arial" panose="020B0604020202020204" pitchFamily="34" charset="0"/>
              <a:buChar char="•"/>
            </a:pPr>
            <a:r>
              <a:rPr lang="en-US" sz="1600" b="1" dirty="0">
                <a:solidFill>
                  <a:schemeClr val="tx1"/>
                </a:solidFill>
              </a:rPr>
              <a:t>New 02sept:</a:t>
            </a:r>
            <a:r>
              <a:rPr lang="en-US" sz="1600" dirty="0">
                <a:solidFill>
                  <a:schemeClr val="tx1"/>
                </a:solidFill>
              </a:rPr>
              <a:t>  CEPT 6 GHz status across the countries:    </a:t>
            </a:r>
            <a:r>
              <a:rPr lang="en-US" sz="1600" dirty="0">
                <a:solidFill>
                  <a:schemeClr val="tx1"/>
                </a:solidFill>
                <a:hlinkClick r:id="rId4"/>
              </a:rPr>
              <a:t>https://docdb.cept.org/implementation/16737</a:t>
            </a:r>
            <a:r>
              <a:rPr lang="en-US" sz="1600" dirty="0">
                <a:solidFill>
                  <a:schemeClr val="tx1"/>
                </a:solidFill>
              </a:rPr>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spTree>
    <p:extLst>
      <p:ext uri="{BB962C8B-B14F-4D97-AF65-F5344CB8AC3E}">
        <p14:creationId xmlns:p14="http://schemas.microsoft.com/office/powerpoint/2010/main" val="562967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30sep21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30sep21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30sep21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30sep21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867141" y="253721"/>
            <a:ext cx="2198688" cy="304800"/>
          </a:xfrm>
          <a:prstGeom prst="rect">
            <a:avLst/>
          </a:prstGeom>
        </p:spPr>
        <p:txBody>
          <a:bodyPr/>
          <a:lstStyle/>
          <a:p>
            <a:pPr>
              <a:defRPr/>
            </a:pPr>
            <a:r>
              <a:rPr lang="en-US" dirty="0"/>
              <a:t>30sep21</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u="sng" dirty="0">
                <a:solidFill>
                  <a:schemeClr val="tx1"/>
                </a:solidFill>
              </a:rPr>
              <a:t>w/</a:t>
            </a:r>
            <a:r>
              <a:rPr lang="en-US" altLang="en-US" sz="1400" dirty="0">
                <a:solidFill>
                  <a:schemeClr val="tx1"/>
                </a:solidFill>
              </a:rPr>
              <a:t>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__</a:t>
            </a:r>
            <a:r>
              <a:rPr lang="en-US" altLang="en-US" sz="1400" dirty="0" err="1">
                <a:solidFill>
                  <a:schemeClr val="tx1"/>
                </a:solidFill>
              </a:rPr>
              <a:t>PeterE</a:t>
            </a:r>
            <a:r>
              <a:rPr lang="en-US" altLang="en-US" sz="1400" dirty="0">
                <a:solidFill>
                  <a:schemeClr val="tx1"/>
                </a:solidFill>
              </a:rPr>
              <a:t>_____</a:t>
            </a:r>
          </a:p>
          <a:p>
            <a:pPr lvl="1">
              <a:spcBef>
                <a:spcPts val="0"/>
              </a:spcBef>
              <a:buFont typeface="Arial" panose="020B0604020202020204" pitchFamily="34" charset="0"/>
              <a:buChar char="•"/>
            </a:pPr>
            <a:r>
              <a:rPr lang="en-US" altLang="en-US" sz="1400" dirty="0">
                <a:solidFill>
                  <a:schemeClr val="tx1"/>
                </a:solidFill>
              </a:rPr>
              <a:t>Attendance &amp; monitor chat window, </a:t>
            </a:r>
            <a:r>
              <a:rPr lang="en-US" altLang="en-US" sz="1400" dirty="0" err="1">
                <a:solidFill>
                  <a:schemeClr val="tx1"/>
                </a:solidFill>
              </a:rPr>
              <a:t>StuartK</a:t>
            </a:r>
            <a:r>
              <a:rPr lang="en-US" altLang="en-US" sz="1400" dirty="0">
                <a:solidFill>
                  <a:schemeClr val="tx1"/>
                </a:solidFill>
              </a:rPr>
              <a:t>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 w/WP 1A liaison      	done by xx:25</a:t>
            </a:r>
          </a:p>
          <a:p>
            <a:pPr lvl="1">
              <a:spcBef>
                <a:spcPts val="0"/>
              </a:spcBef>
              <a:buFont typeface="Arial" panose="020B0604020202020204" pitchFamily="34" charset="0"/>
              <a:buChar char="•"/>
            </a:pPr>
            <a:r>
              <a:rPr lang="en-US" altLang="en-US" sz="1600" dirty="0">
                <a:solidFill>
                  <a:schemeClr val="tx1"/>
                </a:solidFill>
              </a:rPr>
              <a:t>FCC NPRM on 60GHz			done by xx:45</a:t>
            </a:r>
          </a:p>
          <a:p>
            <a:pPr lvl="1">
              <a:spcBef>
                <a:spcPts val="0"/>
              </a:spcBef>
              <a:buFont typeface="Arial" panose="020B0604020202020204" pitchFamily="34" charset="0"/>
              <a:buChar char="•"/>
            </a:pPr>
            <a:r>
              <a:rPr lang="en-US" altLang="en-US" sz="1600" dirty="0">
                <a:solidFill>
                  <a:schemeClr val="tx1"/>
                </a:solidFill>
              </a:rPr>
              <a:t>ITU-R  WP 5A liaisons 		</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WP 5A liaisons</a:t>
            </a:r>
          </a:p>
          <a:p>
            <a:pPr lvl="1">
              <a:spcBef>
                <a:spcPts val="0"/>
              </a:spcBef>
              <a:buFont typeface="Arial" panose="020B0604020202020204" pitchFamily="34" charset="0"/>
              <a:buChar char="•"/>
            </a:pPr>
            <a:r>
              <a:rPr lang="en-US" altLang="en-US" sz="1400" dirty="0">
                <a:solidFill>
                  <a:schemeClr val="tx1"/>
                </a:solidFill>
              </a:rPr>
              <a:t>Start EC approvals on 2 approved items</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346"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 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 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 and liaisons</a:t>
            </a:r>
          </a:p>
          <a:p>
            <a:pPr lvl="1">
              <a:spcBef>
                <a:spcPts val="0"/>
              </a:spcBef>
              <a:buFont typeface="Arial" panose="020B0604020202020204" pitchFamily="34" charset="0"/>
              <a:buChar char="•"/>
            </a:pPr>
            <a:r>
              <a:rPr lang="en-US" altLang="en-US" sz="1400" kern="0" dirty="0">
                <a:solidFill>
                  <a:schemeClr val="tx1"/>
                </a:solidFill>
              </a:rPr>
              <a:t>The WP 1A liaison on VLC needs approved today </a:t>
            </a:r>
          </a:p>
          <a:p>
            <a:pPr lvl="1">
              <a:spcBef>
                <a:spcPts val="0"/>
              </a:spcBef>
              <a:buFont typeface="Arial" panose="020B0604020202020204" pitchFamily="34" charset="0"/>
              <a:buChar char="•"/>
            </a:pPr>
            <a:r>
              <a:rPr lang="en-US" altLang="en-US" sz="1400" dirty="0">
                <a:solidFill>
                  <a:schemeClr val="tx1"/>
                </a:solidFill>
              </a:rPr>
              <a:t>The WP 5A liaisons need to be reviewed to approve next week.  07oct21.</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NPRM 60 GHz </a:t>
            </a:r>
          </a:p>
          <a:p>
            <a:pPr lvl="1">
              <a:spcBef>
                <a:spcPts val="0"/>
              </a:spcBef>
              <a:buFont typeface="Arial" panose="020B0604020202020204" pitchFamily="34" charset="0"/>
              <a:buChar char="•"/>
            </a:pPr>
            <a:r>
              <a:rPr lang="en-US" sz="1400" kern="0" dirty="0">
                <a:solidFill>
                  <a:schemeClr val="tx1"/>
                </a:solidFill>
              </a:rPr>
              <a:t>Need to approve today. </a:t>
            </a:r>
          </a:p>
          <a:p>
            <a:pPr lvl="1">
              <a:spcBef>
                <a:spcPts val="0"/>
              </a:spcBef>
              <a:buFont typeface="Arial" panose="020B0604020202020204" pitchFamily="34" charset="0"/>
              <a:buChar char="•"/>
            </a:pPr>
            <a:r>
              <a:rPr lang="en-US" altLang="en-US" sz="1400" b="0" kern="0" dirty="0">
                <a:solidFill>
                  <a:schemeClr val="tx1"/>
                </a:solidFill>
              </a:rPr>
              <a:t>Reply Comments due </a:t>
            </a:r>
            <a:r>
              <a:rPr lang="en-US" altLang="en-US" sz="1400" kern="0" dirty="0">
                <a:solidFill>
                  <a:schemeClr val="tx1"/>
                </a:solidFill>
              </a:rPr>
              <a:t> 18Oct</a:t>
            </a:r>
            <a:r>
              <a:rPr lang="en-US" altLang="en-US" sz="1400" b="0" kern="0" dirty="0">
                <a:solidFill>
                  <a:schemeClr val="tx1"/>
                </a:solidFill>
              </a:rPr>
              <a:t>.</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ongoing: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marL="0" indent="0">
              <a:spcBef>
                <a:spcPts val="0"/>
              </a:spcBef>
            </a:pPr>
            <a:r>
              <a:rPr lang="en-US" altLang="en-US" sz="1600" b="0" kern="0" dirty="0">
                <a:solidFill>
                  <a:schemeClr val="tx1"/>
                </a:solidFill>
              </a:rPr>
              <a:t>* will ask if we need to come back to EU and Other regions after the 2 filings and WP 5A liaison review, if there is time. </a:t>
            </a: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Mike L. </a:t>
            </a:r>
          </a:p>
          <a:p>
            <a:pPr>
              <a:spcBef>
                <a:spcPts val="0"/>
              </a:spcBef>
            </a:pPr>
            <a:r>
              <a:rPr lang="en-US" altLang="en-US" sz="1800" b="0" dirty="0">
                <a:solidFill>
                  <a:schemeClr val="tx1"/>
                </a:solidFill>
              </a:rPr>
              <a:t>		Seconded by:  Stuart K.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https://mentor.ieee.org/802.18/dcn/21/18-21-0105-00-0000-minutes-09sep21-rrtag-teleconference.docx</a:t>
            </a:r>
            <a:r>
              <a:rPr lang="en-GB" sz="1800" b="0" dirty="0">
                <a:ea typeface="SimSun" panose="02010600030101010101" pitchFamily="2" charset="-122"/>
              </a:rPr>
              <a:t> </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13-Sep-2021 23:31:30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Vijay A. </a:t>
            </a:r>
          </a:p>
          <a:p>
            <a:pPr marL="0" indent="0">
              <a:spcBef>
                <a:spcPts val="0"/>
              </a:spcBef>
            </a:pPr>
            <a:r>
              <a:rPr lang="en-US" altLang="en-US" sz="1800" b="0" dirty="0">
                <a:solidFill>
                  <a:schemeClr val="tx1"/>
                </a:solidFill>
              </a:rPr>
              <a:t>	Seconded by:  Steve P.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30sep21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Vancouver – was addressed on the EC call on 07Sep21.</a:t>
            </a:r>
          </a:p>
          <a:p>
            <a:pPr lvl="1">
              <a:spcBef>
                <a:spcPts val="0"/>
              </a:spcBef>
              <a:spcAft>
                <a:spcPts val="0"/>
              </a:spcAft>
              <a:buFont typeface="Arial" panose="020B0604020202020204" pitchFamily="34" charset="0"/>
              <a:buChar char="•"/>
            </a:pPr>
            <a:r>
              <a:rPr lang="en-US" sz="1800" dirty="0">
                <a:ea typeface="Calibri" panose="020F0502020204030204" pitchFamily="34" charset="0"/>
              </a:rPr>
              <a:t>And it was approved for the </a:t>
            </a:r>
            <a:r>
              <a:rPr lang="en-US" sz="1800" b="0" dirty="0">
                <a:ea typeface="Calibri" panose="020F0502020204030204" pitchFamily="34" charset="0"/>
              </a:rPr>
              <a:t>Nov 2021 Plenary to be e</a:t>
            </a:r>
            <a:r>
              <a:rPr lang="en-US" sz="1800" b="0" dirty="0">
                <a:solidFill>
                  <a:schemeClr val="tx1"/>
                </a:solidFill>
                <a:ea typeface="Calibri" panose="020F0502020204030204" pitchFamily="34" charset="0"/>
              </a:rPr>
              <a:t>lectronic/virtual</a:t>
            </a:r>
            <a:r>
              <a:rPr lang="en-US" sz="1800" b="0" dirty="0">
                <a:solidFill>
                  <a:schemeClr val="bg1">
                    <a:lumMod val="75000"/>
                  </a:schemeClr>
                </a:solidFill>
                <a:ea typeface="Calibri" panose="020F0502020204030204" pitchFamily="34" charset="0"/>
              </a:rPr>
              <a:t>.</a:t>
            </a:r>
          </a:p>
          <a:p>
            <a:pPr lvl="1">
              <a:spcBef>
                <a:spcPts val="0"/>
              </a:spcBef>
              <a:spcAft>
                <a:spcPts val="0"/>
              </a:spcAft>
              <a:buFont typeface="Arial" panose="020B0604020202020204" pitchFamily="34" charset="0"/>
              <a:buChar char="•"/>
            </a:pPr>
            <a:r>
              <a:rPr lang="en-US" sz="1800" b="0" dirty="0">
                <a:solidFill>
                  <a:schemeClr val="tx1"/>
                </a:solidFill>
                <a:effectLst/>
                <a:ea typeface="Calibri" panose="020F0502020204030204" pitchFamily="34" charset="0"/>
              </a:rPr>
              <a:t>Also approved was the $50 / $75 / $125 meeting fee like we have been doing.</a:t>
            </a:r>
          </a:p>
          <a:p>
            <a:pPr>
              <a:spcBef>
                <a:spcPts val="0"/>
              </a:spcBef>
              <a:spcAft>
                <a:spcPts val="0"/>
              </a:spcAft>
              <a:buFont typeface="Arial" panose="020B0604020202020204" pitchFamily="34" charset="0"/>
              <a:buChar char="•"/>
            </a:pPr>
            <a:endParaRPr lang="en-US" altLang="en-US" sz="1800" b="0" dirty="0">
              <a:solidFill>
                <a:schemeClr val="tx1"/>
              </a:solidFill>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Early Registration:  Until Thursday 11:59 PM UTC October 21, 2021 		</a:t>
            </a:r>
            <a:r>
              <a:rPr lang="en-US" sz="1600" dirty="0">
                <a:effectLst/>
                <a:latin typeface="Tahoma" panose="020B0604030504040204" pitchFamily="34" charset="0"/>
                <a:ea typeface="Calibri" panose="020F0502020204030204" pitchFamily="34" charset="0"/>
              </a:rPr>
              <a:t>* $US 50.00 for all attendees</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Standard Registration:  Until Friday 11:59 PM UTC November 5, 2021 			* $US 75.00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After Friday 11:59 PM UTC November 5, 2021 				* $US 125.00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Registration Fees are Non-Transferable and Non-Refundable</a:t>
            </a:r>
            <a:endParaRPr lang="en-US" sz="1600" dirty="0">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REGISTRATION WEBSITE:        </a:t>
            </a:r>
            <a:r>
              <a:rPr lang="en-US" sz="1600" b="1" u="sng" dirty="0">
                <a:solidFill>
                  <a:srgbClr val="0000FF"/>
                </a:solidFill>
                <a:effectLst/>
                <a:latin typeface="Tahoma" panose="020B0604030504040204" pitchFamily="34" charset="0"/>
                <a:ea typeface="Calibri" panose="020F0502020204030204" pitchFamily="34" charset="0"/>
                <a:hlinkClick r:id="rId3"/>
              </a:rPr>
              <a:t>https://cvent.me/4xn8Ql</a:t>
            </a:r>
            <a:endParaRPr lang="en-US" sz="1600" u="sng" dirty="0">
              <a:solidFill>
                <a:srgbClr val="0000FF"/>
              </a:solidFill>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SCHEDULED SESSIONS</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Meetings will take place between November 5-19, 2021.</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The dates and times of specific WG and TAG meetings will be provided by the Working Group Chairs. </a:t>
            </a: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Information is available at </a:t>
            </a:r>
            <a:r>
              <a:rPr lang="en-US" sz="1600" u="sng" dirty="0">
                <a:solidFill>
                  <a:srgbClr val="0000FF"/>
                </a:solidFill>
                <a:effectLst/>
                <a:latin typeface="Tahoma" panose="020B0604030504040204" pitchFamily="34" charset="0"/>
                <a:ea typeface="Calibri" panose="020F0502020204030204" pitchFamily="34" charset="0"/>
                <a:hlinkClick r:id="rId4"/>
              </a:rPr>
              <a:t>https://ieee802.org/802tele_calendar.html</a:t>
            </a:r>
            <a:endParaRPr lang="en-US" sz="1600" u="sng" dirty="0">
              <a:solidFill>
                <a:srgbClr val="0000FF"/>
              </a:solidFill>
              <a:effectLst/>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endParaRPr lang="en-US" sz="1600" dirty="0">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800" dirty="0">
                <a:ea typeface="Calibri" panose="020F0502020204030204" pitchFamily="34" charset="0"/>
              </a:rPr>
              <a:t>.18 at this point will be our normal weekly times and call-in, Thursday's 11</a:t>
            </a:r>
            <a:r>
              <a:rPr lang="en-US" sz="1800" baseline="30000" dirty="0">
                <a:ea typeface="Calibri" panose="020F0502020204030204" pitchFamily="34" charset="0"/>
              </a:rPr>
              <a:t>th</a:t>
            </a:r>
            <a:r>
              <a:rPr lang="en-US" sz="1800" dirty="0">
                <a:ea typeface="Calibri" panose="020F0502020204030204" pitchFamily="34" charset="0"/>
              </a:rPr>
              <a:t> and 18</a:t>
            </a:r>
            <a:r>
              <a:rPr lang="en-US" sz="1800" baseline="30000" dirty="0">
                <a:ea typeface="Calibri" panose="020F0502020204030204" pitchFamily="34" charset="0"/>
              </a:rPr>
              <a:t>th</a:t>
            </a:r>
            <a:r>
              <a:rPr lang="en-US" sz="1800" dirty="0">
                <a:ea typeface="Calibri" panose="020F0502020204030204" pitchFamily="34" charset="0"/>
              </a:rPr>
              <a:t> Nov21.</a:t>
            </a:r>
            <a:endParaRPr lang="en-US" sz="1800" dirty="0">
              <a:effectLst/>
              <a:ea typeface="Calibri" panose="020F0502020204030204" pitchFamily="34" charset="0"/>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a:t>
            </a:r>
            <a:r>
              <a:rPr lang="en-US" altLang="en-US" sz="1800" b="0" dirty="0">
                <a:solidFill>
                  <a:schemeClr val="tx1"/>
                </a:solidFill>
              </a:rPr>
              <a:t>Wireless Interim – Panama</a:t>
            </a:r>
          </a:p>
          <a:p>
            <a:pPr marL="685800" lvl="1">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85800" lvl="1">
              <a:buFont typeface="Arial" panose="020B0604020202020204" pitchFamily="34" charset="0"/>
              <a:buChar char="•"/>
            </a:pPr>
            <a:r>
              <a:rPr lang="en-US" sz="1800" b="0" dirty="0">
                <a:effectLst/>
                <a:ea typeface="Calibri" panose="020F0502020204030204" pitchFamily="34" charset="0"/>
              </a:rPr>
              <a:t>Also approved was the $50 / $75 / $125 meeting fee like coming up at the Sept. Wireless Interim</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30sep21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3807694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61879</TotalTime>
  <Words>9642</Words>
  <Application>Microsoft Office PowerPoint</Application>
  <PresentationFormat>Widescreen</PresentationFormat>
  <Paragraphs>918</Paragraphs>
  <Slides>33</Slides>
  <Notes>23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33</vt:i4>
      </vt:variant>
    </vt:vector>
  </HeadingPairs>
  <TitlesOfParts>
    <vt:vector size="46" baseType="lpstr">
      <vt:lpstr>Arial</vt:lpstr>
      <vt:lpstr>Calibri</vt:lpstr>
      <vt:lpstr>Consolas</vt:lpstr>
      <vt:lpstr>Helvetica</vt:lpstr>
      <vt:lpstr>Monotype Sorts</vt:lpstr>
      <vt:lpstr>Tahoma</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ITU-R items to share  -</vt:lpstr>
      <vt:lpstr>ITU-R liaisons -1</vt:lpstr>
      <vt:lpstr>ITU-R liaisons -2</vt:lpstr>
      <vt:lpstr>ITU-R liaisons – Motion for WP 1A liaison </vt:lpstr>
      <vt:lpstr>FCC NPRM on 60GHz on Radar Sensing Technology  </vt:lpstr>
      <vt:lpstr>FCC NPRM on 60GHz on Radar Sensing Technology  </vt:lpstr>
      <vt:lpstr>General Discussion Items</vt:lpstr>
      <vt:lpstr>General Discussion Items – ongoing - MSGs 6 GHz &amp; FCC - 1</vt:lpstr>
      <vt:lpstr>General Discussion Items – ongoing - IEEE 802 Stds Table of Frequency Ranges </vt:lpstr>
      <vt:lpstr>Actions Required</vt:lpstr>
      <vt:lpstr>Any Other Business</vt:lpstr>
      <vt:lpstr>Adjourn</vt:lpstr>
      <vt:lpstr>PowerPoint Presentation</vt:lpstr>
      <vt:lpstr>PowerPoint Presentation</vt:lpstr>
      <vt:lpstr>PowerPoint Presentation</vt:lpstr>
      <vt:lpstr>ITU-R M.1450 &amp; M.1801 submissions</vt:lpstr>
      <vt:lpstr>EU items to share -1a</vt:lpstr>
      <vt:lpstr>General Discussion</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3927</cp:revision>
  <cp:lastPrinted>1601-01-01T00:00:00Z</cp:lastPrinted>
  <dcterms:created xsi:type="dcterms:W3CDTF">2016-03-03T14:54:45Z</dcterms:created>
  <dcterms:modified xsi:type="dcterms:W3CDTF">2021-10-01T13:57:17Z</dcterms:modified>
</cp:coreProperties>
</file>