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744" r:id="rId9"/>
    <p:sldId id="750" r:id="rId10"/>
    <p:sldId id="747" r:id="rId11"/>
    <p:sldId id="402" r:id="rId12"/>
    <p:sldId id="779" r:id="rId13"/>
    <p:sldId id="780" r:id="rId14"/>
    <p:sldId id="781" r:id="rId15"/>
    <p:sldId id="782" r:id="rId16"/>
    <p:sldId id="783" r:id="rId17"/>
    <p:sldId id="403" r:id="rId18"/>
    <p:sldId id="778" r:id="rId19"/>
    <p:sldId id="785" r:id="rId20"/>
    <p:sldId id="78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29" d="100"/>
          <a:sy n="129" d="100"/>
        </p:scale>
        <p:origin x="462" y="114"/>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271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510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717321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206025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57984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21-22-_Sep21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21-22-_Sep21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802.18-21/0113r02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115-00-0000-reply-comments-of-ieee-802-60-ghz-motion-sensing-fcc-nprm-et-21-264-contribution.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110-01-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urldefense.com/v3/__https:/ieeesa.webex.com/ieeesa/j.php?MTID=mef2d9fa5327061030620076ea9a6d45a__;!!F7jv3iA!ijxyrFDCkStfvayez9_IiQ73r9cGPPs5-JVKhJknzDC-eN8c7Gfa8QeTFBccQ9gYhA$" TargetMode="External"/><Relationship Id="rId7" Type="http://schemas.openxmlformats.org/officeDocument/2006/relationships/hyperlink" Target="https://urldefense.com/v3/__https:/ieeesa.webex.com/ieeesa/globalcallin.php?MTID=m362b75a17a20eb66f79f7f68318ac8a7__;!!F7jv3iA!jUgXC52cuvLSN298dTnEe22IupFly688xplweyx5to2vTlwgNFkiDMbJ9ZvOlfhZc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tel:%2B1-213-306-3065,,*01*23361479377%23%23*01*" TargetMode="External"/><Relationship Id="rId5" Type="http://schemas.openxmlformats.org/officeDocument/2006/relationships/hyperlink" Target="tel:%2B1-646-992-2010,,*01*23361479377%23%23*01*" TargetMode="External"/><Relationship Id="rId4" Type="http://schemas.openxmlformats.org/officeDocument/2006/relationships/hyperlink" Target="https://urldefense.com/v3/__https:/ieeesa.webex.com/ieeesa/j.php?MTID=mef2d9fa5327061030620076ea9a6d45a__;!!F7jv3iA!jUgXC52cuvLSN298dTnEe22IupFly688xplweyx5to2vTlwgNFkiDMbJ9ZvA6NWdPQ$"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com/v3/__https:/ieeesa.webex.com/ieeesa/j.php?MTID=mcfc9bf3a5db8723141bdef5f59a2baa4__;!!F7jv3iA!ijxyrFDCkStfvayez9_IiQ73r9cGPPs5-JVKhJknzDC-eN8c7Gfa8QeTFBf0tTreHQ$"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tel:%2B1-213-306-3065,,*01*23477427533%23%23*01*" TargetMode="External"/><Relationship Id="rId5" Type="http://schemas.openxmlformats.org/officeDocument/2006/relationships/hyperlink" Target="tel:%2B1-646-992-2010,,*01*23477427533%23%23*01*" TargetMode="External"/><Relationship Id="rId4" Type="http://schemas.openxmlformats.org/officeDocument/2006/relationships/hyperlink" Target="https://urldefense.com/v3/__https:/ieeesa.webex.com/ieeesa/j.php?MTID=mcfc9bf3a5db8723141bdef5f59a2baa4__;!!F7jv3iA!hlWj0xByoBjPhO0e0kMVsjC5bRIlcSTRvS9P970nnHyGWCVKZuXTA6fKAfGpWrnXmQ$"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resources/antitrust-guidelines.pdf"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1.xml"/><Relationship Id="rId6" Type="http://schemas.openxmlformats.org/officeDocument/2006/relationships/hyperlink" Target="https://standards.ieee.org/faqs/copyrights/index.html#1" TargetMode="External"/><Relationship Id="rId11" Type="http://schemas.openxmlformats.org/officeDocument/2006/relationships/image" Target="../media/image3.emf"/><Relationship Id="rId5" Type="http://schemas.openxmlformats.org/officeDocument/2006/relationships/hyperlink" Target="https://standards.ieee.org/about/sasb/patcom/materials.html" TargetMode="External"/><Relationship Id="rId10" Type="http://schemas.openxmlformats.org/officeDocument/2006/relationships/oleObject" Target="../embeddings/oleObject3.bin"/><Relationship Id="rId4" Type="http://schemas.openxmlformats.org/officeDocument/2006/relationships/hyperlink" Target="http://www.ieee802.org/devdocs.shtml"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8" Type="http://schemas.openxmlformats.org/officeDocument/2006/relationships/hyperlink" Target="file:///C:\Users\jholcomb\OneDrive%20-%20Itron\Documents\2standards\ieee\+meetings\2109sep-koa\%20sip:23398171888@ieeesa.webex.com" TargetMode="External"/><Relationship Id="rId3" Type="http://schemas.openxmlformats.org/officeDocument/2006/relationships/hyperlink" Target="https://ieeesa.webex.com/ieeesa/j.php?MTID=mb4502ab6c3d7c6a75fd6fab97a76b88b" TargetMode="External"/><Relationship Id="rId7" Type="http://schemas.openxmlformats.org/officeDocument/2006/relationships/hyperlink" Target="https://urldefense.com/v3/__https:/ieeesa.webex.com/ieeesa/globalcallin.php?MTID=m0f587bd1fefcdd90c9dfeecccce6381e__;!!F7jv3iA!j0lMS6k_BekjKbULv38o4_WOv_mlseNk1H3kOnT6oANhYDcEUa3KnDAB6ihS9lzjEQ$"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tel:%2B1-213-306-3065,,*01*23398171888%23%23*01*" TargetMode="External"/><Relationship Id="rId5" Type="http://schemas.openxmlformats.org/officeDocument/2006/relationships/hyperlink" Target="tel:%2B1-646-992-2010,,*01*23398171888%23%23*01*" TargetMode="External"/><Relationship Id="rId10" Type="http://schemas.openxmlformats.org/officeDocument/2006/relationships/hyperlink" Target="https://urldefense.com/v3/__https:/help.webex.com__;!!F7jv3iA!mGQNqkHGSIw6-M1sX5pS66B4EoUzxLumCcZcSOlL_65lM8-GGNb0Klny0H4tHWr2gQ$" TargetMode="External"/><Relationship Id="rId4" Type="http://schemas.openxmlformats.org/officeDocument/2006/relationships/hyperlink" Target="https://urldefense.com/v3/__https:/ieeesa.webex.com/ieeesa/j.php?MTID=mb4502ab6c3d7c6a75fd6fab97a76b88b__;!!F7jv3iA!j0lMS6k_BekjKbULv38o4_WOv_mlseNk1H3kOnT6oANhYDcEUa3KnDAB6ij8cdjkug$" TargetMode="External"/><Relationship Id="rId9" Type="http://schemas.openxmlformats.org/officeDocument/2006/relationships/hyperlink" Target="https://urldefense.com/v3/__https:/help.webex.com__;!!F7jv3iA!j0lMS6k_BekjKbULv38o4_WOv_mlseNk1H3kOnT6oANhYDcEUa3KnDAB6iiEjN2FEA$"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hyperlink" Target="https://mentor.ieee.org/802.18/dcn/21/18-21-0090-00-0000-minutes-27jul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8/dcn/21/18-21-0110-00-0000-reply-comments-of-ieee-802-60-ghz-motion-sensing-fcc-nprm-et-21-264.docx" TargetMode="Externa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15-00-0000-reply-comments-of-ieee-802-60-ghz-motion-sensing-fcc-nprm-et-21-264-contribution.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21-22-_Sep21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latin typeface="Times New Roman" charset="0"/>
              </a:rPr>
              <a:t>IEEE 802 FCC NPRM 60GHz Reply Comments  </a:t>
            </a:r>
            <a:br>
              <a:rPr lang="en-US" sz="2800" dirty="0">
                <a:latin typeface="Times New Roman" charset="0"/>
              </a:rPr>
            </a:br>
            <a:r>
              <a:rPr lang="en-US" sz="2800" dirty="0">
                <a:latin typeface="Times New Roman" charset="0"/>
              </a:rPr>
              <a:t>Ad Hoc Agenda</a:t>
            </a:r>
            <a:endParaRPr lang="en-GB" sz="2800"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21-22-_ September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name="Document" r:id="rId3" imgW="10608966" imgH="2834738" progId="Word.Document.8">
                  <p:embed/>
                </p:oleObj>
              </mc:Choice>
              <mc:Fallback>
                <p:oleObj name="Document" r:id="rId3" imgW="10608966" imgH="2834738" progId="Word.Document.8">
                  <p:embed/>
                  <p:pic>
                    <p:nvPicPr>
                      <p:cNvPr id="0" name="Picture 3"/>
                      <p:cNvPicPr>
                        <a:picLocks noChangeAspect="1" noChangeArrowheads="1"/>
                      </p:cNvPicPr>
                      <p:nvPr/>
                    </p:nvPicPr>
                    <p:blipFill>
                      <a:blip r:embed="rId4"/>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been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new contribution.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today’s input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Recess</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___15 __ total  (6 - .18) </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22sept21</a:t>
            </a:r>
            <a:r>
              <a:rPr lang="en-US" sz="2000" b="0" dirty="0">
                <a:solidFill>
                  <a:schemeClr val="tx1"/>
                </a:solidFill>
              </a:rPr>
              <a:t>, 15:00 et</a:t>
            </a:r>
          </a:p>
          <a:p>
            <a:pPr marL="742950" marR="0" lvl="1" indent="-285750">
              <a:spcBef>
                <a:spcPts val="0"/>
              </a:spcBef>
              <a:spcAft>
                <a:spcPts val="0"/>
              </a:spcAft>
              <a:buFont typeface="+mj-lt"/>
              <a:buAutoNum type="alphaLcParenR"/>
            </a:pPr>
            <a:r>
              <a:rPr lang="en-US" sz="1600" dirty="0">
                <a:effectLst/>
                <a:latin typeface="Times New Roman" panose="02020603050405020304" pitchFamily="18" charset="0"/>
                <a:ea typeface="SimSun" panose="02010600030101010101" pitchFamily="2" charset="-122"/>
              </a:rPr>
              <a:t>Call-in in back up slide here. </a:t>
            </a:r>
          </a:p>
          <a:p>
            <a:pPr marL="0" marR="0">
              <a:spcBef>
                <a:spcPts val="0"/>
              </a:spcBef>
              <a:spcAft>
                <a:spcPts val="0"/>
              </a:spcAft>
            </a:pPr>
            <a:r>
              <a:rPr lang="en-US" sz="1600" dirty="0">
                <a:effectLst/>
                <a:latin typeface="Times New Roman" panose="02020603050405020304" pitchFamily="18" charset="0"/>
                <a:ea typeface="SimSun" panose="02010600030101010101" pitchFamily="2" charset="-122"/>
              </a:rPr>
              <a:t> </a:t>
            </a: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Recess: </a:t>
            </a:r>
          </a:p>
          <a:p>
            <a:pPr lvl="1">
              <a:buFont typeface="Arial" panose="020B0604020202020204" pitchFamily="34" charset="0"/>
              <a:buChar char="•"/>
            </a:pPr>
            <a:r>
              <a:rPr lang="en-US" sz="1800" dirty="0"/>
              <a:t>Any objection to recess. </a:t>
            </a:r>
          </a:p>
          <a:p>
            <a:pPr lvl="1">
              <a:buFont typeface="Arial" panose="020B0604020202020204" pitchFamily="34" charset="0"/>
              <a:buChar char="•"/>
            </a:pPr>
            <a:r>
              <a:rPr lang="en-US" sz="1800" dirty="0">
                <a:solidFill>
                  <a:schemeClr val="tx1"/>
                </a:solidFill>
              </a:rPr>
              <a:t>None heard, </a:t>
            </a:r>
            <a:r>
              <a:rPr lang="en-US" sz="1800" dirty="0"/>
              <a:t>we are recessed at 15:37et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22Sep21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a:t>
            </a:r>
            <a:endParaRPr lang="en-US" altLang="en-US" sz="1600" kern="0" dirty="0">
              <a:solidFill>
                <a:schemeClr val="bg1">
                  <a:lumMod val="85000"/>
                </a:schemeClr>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Setup ad </a:t>
            </a:r>
            <a:r>
              <a:rPr lang="en-US" altLang="en-US" sz="1600" kern="0" dirty="0" err="1">
                <a:solidFill>
                  <a:schemeClr val="tx1"/>
                </a:solidFill>
              </a:rPr>
              <a:t>hocs</a:t>
            </a:r>
            <a:r>
              <a:rPr lang="en-US" altLang="en-US" sz="1600" kern="0" dirty="0">
                <a:solidFill>
                  <a:schemeClr val="tx1"/>
                </a:solidFill>
              </a:rPr>
              <a:t> if needed</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and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60748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IEEE 802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https://mentor.ieee.org/802.18/dcn/21/18-21-0110-01-0000-reply-comments-of-ieee-802-60-ghz-motion-sensing-fcc-nprm-et-21-264.docx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Additional contribution:  </a:t>
            </a:r>
            <a:r>
              <a:rPr lang="en-US" sz="1600" dirty="0">
                <a:solidFill>
                  <a:schemeClr val="tx1"/>
                </a:solidFill>
                <a:ea typeface="Times New Roman" panose="02020603050405020304" pitchFamily="18" charset="0"/>
                <a:hlinkClick r:id="rId7"/>
              </a:rPr>
              <a:t>https://mentor.ieee.org/802.18/dcn/21/18-21-0115-00-0000-reply-comments-of-ieee-802-60-ghz-motion-sensing-fcc-nprm-et-21-264-contribution.docx</a:t>
            </a:r>
            <a:r>
              <a:rPr lang="en-US" sz="1600" dirty="0">
                <a:solidFill>
                  <a:schemeClr val="tx1"/>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600" dirty="0">
              <a:solidFill>
                <a:schemeClr val="tx1"/>
              </a:solidFill>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62715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1043311"/>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21/22Sept- ad hoc(s) to review/refine/</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(then get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for EC ballot)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sz="16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status, review, update, edit current draft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Learned, more time is needed for the next revision, will address in calls coming up.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Look at ad </a:t>
            </a:r>
            <a:r>
              <a:rPr lang="en-US" sz="1600" b="1" dirty="0" err="1">
                <a:solidFill>
                  <a:schemeClr val="tx1"/>
                </a:solidFill>
                <a:ea typeface="Times New Roman" panose="02020603050405020304" pitchFamily="18" charset="0"/>
              </a:rPr>
              <a:t>hocs</a:t>
            </a:r>
            <a:r>
              <a:rPr lang="en-US" sz="1600" b="1" dirty="0">
                <a:solidFill>
                  <a:schemeClr val="tx1"/>
                </a:solidFill>
                <a:ea typeface="Times New Roman" panose="02020603050405020304" pitchFamily="18" charset="0"/>
              </a:rPr>
              <a:t> for next week, if so how many?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27</a:t>
            </a:r>
            <a:r>
              <a:rPr lang="en-US" sz="1600" b="1" baseline="30000" dirty="0">
                <a:solidFill>
                  <a:schemeClr val="tx1"/>
                </a:solidFill>
                <a:ea typeface="Times New Roman" panose="02020603050405020304" pitchFamily="18" charset="0"/>
              </a:rPr>
              <a:t>th</a:t>
            </a:r>
            <a:r>
              <a:rPr lang="en-US" sz="1600" b="1" dirty="0">
                <a:solidFill>
                  <a:schemeClr val="tx1"/>
                </a:solidFill>
                <a:ea typeface="Times New Roman" panose="02020603050405020304" pitchFamily="18" charset="0"/>
              </a:rPr>
              <a:t> Monday		1500et – 60mins</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28</a:t>
            </a:r>
            <a:r>
              <a:rPr lang="en-US" sz="1600" b="1" baseline="30000" dirty="0">
                <a:solidFill>
                  <a:schemeClr val="tx1"/>
                </a:solidFill>
                <a:ea typeface="Times New Roman" panose="02020603050405020304" pitchFamily="18" charset="0"/>
              </a:rPr>
              <a:t>th</a:t>
            </a:r>
            <a:r>
              <a:rPr lang="en-US" sz="1600" b="1" dirty="0">
                <a:solidFill>
                  <a:schemeClr val="tx1"/>
                </a:solidFill>
                <a:ea typeface="Times New Roman" panose="02020603050405020304" pitchFamily="18" charset="0"/>
              </a:rPr>
              <a:t> Tuesday		1700et - 60mins  (not 1500) </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29</a:t>
            </a:r>
            <a:r>
              <a:rPr lang="en-US" sz="1600" b="1" baseline="30000" dirty="0">
                <a:solidFill>
                  <a:schemeClr val="tx1"/>
                </a:solidFill>
                <a:ea typeface="Times New Roman" panose="02020603050405020304" pitchFamily="18" charset="0"/>
              </a:rPr>
              <a:t>th</a:t>
            </a:r>
            <a:r>
              <a:rPr lang="en-US" sz="1600" b="1" dirty="0">
                <a:solidFill>
                  <a:schemeClr val="tx1"/>
                </a:solidFill>
                <a:ea typeface="Times New Roman" panose="02020603050405020304" pitchFamily="18" charset="0"/>
              </a:rPr>
              <a:t> Wednesday	 	1500et – 60mins</a:t>
            </a:r>
          </a:p>
          <a:p>
            <a:pPr marL="114300" lvl="1" indent="0">
              <a:spcBef>
                <a:spcPts val="0"/>
              </a:spcBef>
              <a:spcAft>
                <a:spcPts val="0"/>
              </a:spcAft>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Continue to review comments in FCC proceeding.</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Update draft Reply Comments from today’s input</a:t>
            </a:r>
          </a:p>
          <a:p>
            <a:pPr marL="800100" lvl="2">
              <a:spcBef>
                <a:spcPts val="0"/>
              </a:spcBef>
              <a:spcAft>
                <a:spcPts val="0"/>
              </a:spcAft>
              <a:buFont typeface="Arial" panose="020B0604020202020204" pitchFamily="34" charset="0"/>
              <a:buChar char="•"/>
            </a:pPr>
            <a:r>
              <a:rPr lang="en-US" sz="1400" b="1" dirty="0">
                <a:solidFill>
                  <a:schemeClr val="bg1">
                    <a:lumMod val="75000"/>
                  </a:schemeClr>
                </a:solidFill>
                <a:ea typeface="Times New Roman" panose="02020603050405020304" pitchFamily="18" charset="0"/>
              </a:rPr>
              <a:t> .18 chair send out rev 0__ and remind all of .18 weekly meeting thursday</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Setup additional ad </a:t>
            </a:r>
            <a:r>
              <a:rPr lang="en-US" sz="1400" b="1" dirty="0" err="1">
                <a:solidFill>
                  <a:schemeClr val="tx1"/>
                </a:solidFill>
                <a:ea typeface="Times New Roman" panose="02020603050405020304" pitchFamily="18" charset="0"/>
              </a:rPr>
              <a:t>hocs</a:t>
            </a:r>
            <a:r>
              <a:rPr lang="en-US" sz="1400" b="1" dirty="0">
                <a:solidFill>
                  <a:schemeClr val="tx1"/>
                </a:solidFill>
                <a:ea typeface="Times New Roman" panose="02020603050405020304" pitchFamily="18" charset="0"/>
              </a:rPr>
              <a:t> as needed. </a:t>
            </a:r>
          </a:p>
          <a:p>
            <a:pPr marL="400050" lvl="1">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7869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1800" dirty="0"/>
          </a:p>
        </p:txBody>
      </p:sp>
      <p:sp>
        <p:nvSpPr>
          <p:cNvPr id="3" name="Content Placeholder 2"/>
          <p:cNvSpPr>
            <a:spLocks noGrp="1"/>
          </p:cNvSpPr>
          <p:nvPr>
            <p:ph idx="1"/>
          </p:nvPr>
        </p:nvSpPr>
        <p:spPr>
          <a:xfrm>
            <a:off x="698889" y="1364850"/>
            <a:ext cx="8292711" cy="5110563"/>
          </a:xfrm>
        </p:spPr>
        <p:txBody>
          <a:bodyPr/>
          <a:lstStyle/>
          <a:p>
            <a:pPr marL="0" indent="0">
              <a:buClrTx/>
            </a:pPr>
            <a:endParaRPr lang="en-US" sz="1800" b="0" dirty="0">
              <a:solidFill>
                <a:srgbClr val="00B0F0"/>
              </a:solidFill>
              <a:latin typeface="Times New Roman" panose="02020603050405020304" pitchFamily="18" charset="0"/>
              <a:ea typeface="Times New Roman" panose="02020603050405020304" pitchFamily="18" charset="0"/>
            </a:endParaRP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Review comments that have just been published in FCC proceeding.</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authors - Update draft Reply Comments from input </a:t>
            </a:r>
          </a:p>
          <a:p>
            <a:pPr marL="457200" lvl="1">
              <a:spcBef>
                <a:spcPts val="0"/>
              </a:spcBef>
              <a:spcAft>
                <a:spcPts val="0"/>
              </a:spcAft>
              <a:buClr>
                <a:srgbClr val="85DFFF"/>
              </a:buClr>
              <a:buFont typeface="Wingdings" panose="05000000000000000000" pitchFamily="2" charset="2"/>
              <a:buChar char="q"/>
            </a:pPr>
            <a:r>
              <a:rPr lang="en-US" b="1" dirty="0">
                <a:solidFill>
                  <a:srgbClr val="00B0F0"/>
                </a:solidFill>
                <a:ea typeface="Times New Roman" panose="02020603050405020304" pitchFamily="18" charset="0"/>
              </a:rPr>
              <a:t>all – input on draft reply comments, can use the list server. </a:t>
            </a:r>
            <a:endParaRPr lang="en-US"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rPr>
              <a:t>Any Other Business</a:t>
            </a:r>
          </a:p>
          <a:p>
            <a:pPr marL="685800" lvl="1">
              <a:buClrTx/>
              <a:buFont typeface="Arial" panose="020B0604020202020204" pitchFamily="34" charset="0"/>
              <a:buChar char="•"/>
            </a:pPr>
            <a:r>
              <a:rPr lang="en-US" sz="1600" b="0" dirty="0">
                <a:solidFill>
                  <a:schemeClr val="tx1"/>
                </a:solidFill>
                <a:ea typeface="Times New Roman" panose="02020603050405020304" pitchFamily="18" charset="0"/>
              </a:rPr>
              <a:t>None heard</a:t>
            </a: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56575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_12_ total  (_5_ - .18) </a:t>
            </a:r>
          </a:p>
          <a:p>
            <a:pPr marL="1543050" lvl="3">
              <a:buFont typeface="Arial" panose="020B0604020202020204" pitchFamily="34" charset="0"/>
              <a:buChar char="•"/>
            </a:pPr>
            <a:endParaRPr lang="en-US" sz="1200" b="0" dirty="0">
              <a:solidFill>
                <a:schemeClr val="tx1"/>
              </a:solidFill>
            </a:endParaRPr>
          </a:p>
          <a:p>
            <a:pPr marL="285750" indent="-285750">
              <a:buFont typeface="Arial" panose="020B0604020202020204" pitchFamily="34" charset="0"/>
              <a:buChar char="•"/>
            </a:pPr>
            <a:r>
              <a:rPr lang="en-US" sz="2000" b="0" dirty="0">
                <a:solidFill>
                  <a:schemeClr val="tx1"/>
                </a:solidFill>
              </a:rPr>
              <a:t>Next Ad </a:t>
            </a:r>
            <a:r>
              <a:rPr lang="en-US" sz="2000" b="0" dirty="0" err="1">
                <a:solidFill>
                  <a:schemeClr val="tx1"/>
                </a:solidFill>
              </a:rPr>
              <a:t>Hocs</a:t>
            </a:r>
            <a:r>
              <a:rPr lang="en-US" sz="2000" b="0" dirty="0">
                <a:solidFill>
                  <a:schemeClr val="tx1"/>
                </a:solidFill>
              </a:rPr>
              <a:t> –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27</a:t>
            </a:r>
            <a:r>
              <a:rPr lang="en-US" baseline="30000" dirty="0">
                <a:solidFill>
                  <a:schemeClr val="tx1"/>
                </a:solidFill>
                <a:ea typeface="Times New Roman" panose="02020603050405020304" pitchFamily="18" charset="0"/>
              </a:rPr>
              <a:t>th</a:t>
            </a:r>
            <a:r>
              <a:rPr lang="en-US" dirty="0">
                <a:solidFill>
                  <a:schemeClr val="tx1"/>
                </a:solidFill>
                <a:ea typeface="Times New Roman" panose="02020603050405020304" pitchFamily="18" charset="0"/>
              </a:rPr>
              <a:t> Monday		1500et – 60mins</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28</a:t>
            </a:r>
            <a:r>
              <a:rPr lang="en-US" baseline="30000" dirty="0">
                <a:solidFill>
                  <a:schemeClr val="tx1"/>
                </a:solidFill>
                <a:ea typeface="Times New Roman" panose="02020603050405020304" pitchFamily="18" charset="0"/>
              </a:rPr>
              <a:t>th</a:t>
            </a:r>
            <a:r>
              <a:rPr lang="en-US" dirty="0">
                <a:solidFill>
                  <a:schemeClr val="tx1"/>
                </a:solidFill>
                <a:ea typeface="Times New Roman" panose="02020603050405020304" pitchFamily="18" charset="0"/>
              </a:rPr>
              <a:t> Tuesday		1700et - 60mins  (not 1500) </a:t>
            </a:r>
          </a:p>
          <a:p>
            <a:pPr marL="800100" lvl="2">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29</a:t>
            </a:r>
            <a:r>
              <a:rPr lang="en-US" baseline="30000" dirty="0">
                <a:solidFill>
                  <a:schemeClr val="tx1"/>
                </a:solidFill>
                <a:ea typeface="Times New Roman" panose="02020603050405020304" pitchFamily="18" charset="0"/>
              </a:rPr>
              <a:t>th</a:t>
            </a:r>
            <a:r>
              <a:rPr lang="en-US" dirty="0">
                <a:solidFill>
                  <a:schemeClr val="tx1"/>
                </a:solidFill>
                <a:ea typeface="Times New Roman" panose="02020603050405020304" pitchFamily="18" charset="0"/>
              </a:rPr>
              <a:t> Wednesday	1500et – 60mins</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15:16et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n/a</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3340306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901971"/>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endParaRPr lang="en-US" sz="1400" b="1"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60ghz-mon-wed</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When: Occurs every Monday and Wednesday effective 27-Sep-21 until 29-Sep-21 from 15:00 to 16:00 America/</a:t>
            </a:r>
            <a:r>
              <a:rPr lang="en-US" sz="1400" b="1" u="sng"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b="1" u="sng" dirty="0">
                <a:effectLst/>
                <a:latin typeface="Consolas" panose="020B0609020204030204" pitchFamily="49" charset="0"/>
                <a:ea typeface="Calibri" panose="020F0502020204030204" pitchFamily="34" charset="0"/>
                <a:cs typeface="Times New Roman" panose="02020603050405020304" pitchFamily="18" charset="0"/>
              </a:rPr>
              <a:t>.</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    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https://ieeesa.webex.com/ieeesa/j.php?MTID=mef2d9fa5327061030620076ea9a6d45a</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2336 147 9377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Meeting password: 60adhoc-mw</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+1-213-306-3065,,23361479377##</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7"/>
              </a:rPr>
              <a:t>Global call-in numbers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9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FFFF00"/>
                </a:highlight>
              </a:rPr>
              <a:t>ad </a:t>
            </a:r>
            <a:r>
              <a:rPr lang="en-US" sz="1800" dirty="0" err="1">
                <a:highlight>
                  <a:srgbClr val="FFFF00"/>
                </a:highlight>
              </a:rPr>
              <a:t>hoc_telecon</a:t>
            </a:r>
            <a:r>
              <a:rPr lang="en-US" sz="1800" dirty="0">
                <a:highlight>
                  <a:srgbClr val="FFFF00"/>
                </a:highlight>
              </a:rPr>
              <a:t>. call-in, 27, 29sep21</a:t>
            </a:r>
          </a:p>
        </p:txBody>
      </p:sp>
    </p:spTree>
    <p:extLst>
      <p:ext uri="{BB962C8B-B14F-4D97-AF65-F5344CB8AC3E}">
        <p14:creationId xmlns:p14="http://schemas.microsoft.com/office/powerpoint/2010/main" val="87250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Times New Roman" panose="02020603050405020304" pitchFamily="18" charset="0"/>
                <a:ea typeface="Calibri" panose="020F0502020204030204" pitchFamily="34" charset="0"/>
              </a:rPr>
              <a:t>Subject:</a:t>
            </a:r>
            <a:r>
              <a:rPr lang="en-US" sz="1400" dirty="0">
                <a:effectLst/>
                <a:latin typeface="Times New Roman" panose="02020603050405020304" pitchFamily="18" charset="0"/>
                <a:ea typeface="Calibri" panose="020F0502020204030204" pitchFamily="34" charset="0"/>
              </a:rPr>
              <a:t> Webex meeting invitation: ad hoc </a:t>
            </a:r>
            <a:r>
              <a:rPr lang="en-US" sz="1400" dirty="0" err="1">
                <a:effectLst/>
                <a:latin typeface="Times New Roman" panose="02020603050405020304" pitchFamily="18" charset="0"/>
                <a:ea typeface="Calibri" panose="020F0502020204030204" pitchFamily="34" charset="0"/>
              </a:rPr>
              <a:t>fcc</a:t>
            </a:r>
            <a:r>
              <a:rPr lang="en-US" sz="1400" dirty="0">
                <a:effectLst/>
                <a:latin typeface="Times New Roman" panose="02020603050405020304" pitchFamily="18" charset="0"/>
                <a:ea typeface="Calibri" panose="020F0502020204030204" pitchFamily="34" charset="0"/>
              </a:rPr>
              <a:t> </a:t>
            </a:r>
            <a:r>
              <a:rPr lang="en-US" sz="1400" dirty="0" err="1">
                <a:effectLst/>
                <a:latin typeface="Times New Roman" panose="02020603050405020304" pitchFamily="18" charset="0"/>
                <a:ea typeface="Calibri" panose="020F0502020204030204" pitchFamily="34" charset="0"/>
              </a:rPr>
              <a:t>nprm</a:t>
            </a:r>
            <a:r>
              <a:rPr lang="en-US" sz="1400" dirty="0">
                <a:effectLst/>
                <a:latin typeface="Times New Roman" panose="02020603050405020304" pitchFamily="18" charset="0"/>
                <a:ea typeface="Calibri" panose="020F0502020204030204" pitchFamily="34" charset="0"/>
              </a:rPr>
              <a:t> 60ghz-tues</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b="1" dirty="0">
                <a:effectLst/>
                <a:latin typeface="Consolas" panose="020B0609020204030204" pitchFamily="49" charset="0"/>
                <a:ea typeface="Calibri" panose="020F0502020204030204" pitchFamily="34" charset="0"/>
                <a:cs typeface="Times New Roman" panose="02020603050405020304" pitchFamily="18" charset="0"/>
              </a:rPr>
              <a:t>When:</a:t>
            </a:r>
            <a:r>
              <a:rPr lang="en-US" sz="1400" dirty="0">
                <a:effectLst/>
                <a:latin typeface="Consolas" panose="020B0609020204030204" pitchFamily="49" charset="0"/>
                <a:ea typeface="Calibri" panose="020F0502020204030204" pitchFamily="34" charset="0"/>
                <a:cs typeface="Times New Roman" panose="02020603050405020304" pitchFamily="18" charset="0"/>
              </a:rPr>
              <a:t> Tuesday, 28 September, 2021 17:00-18:00 America/</a:t>
            </a:r>
            <a:r>
              <a:rPr lang="en-US" sz="1400" dirty="0" err="1">
                <a:effectLst/>
                <a:latin typeface="Consolas" panose="020B0609020204030204" pitchFamily="49" charset="0"/>
                <a:ea typeface="Calibri" panose="020F0502020204030204" pitchFamily="34" charset="0"/>
                <a:cs typeface="Times New Roman" panose="02020603050405020304" pitchFamily="18" charset="0"/>
              </a:rPr>
              <a:t>New_York</a:t>
            </a:r>
            <a:r>
              <a:rPr lang="en-US" sz="1400" dirty="0">
                <a:effectLst/>
                <a:latin typeface="Consolas" panose="020B0609020204030204" pitchFamily="49" charset="0"/>
                <a:ea typeface="Calibri" panose="020F0502020204030204" pitchFamily="34" charset="0"/>
                <a:cs typeface="Times New Roman" panose="02020603050405020304" pitchFamily="18" charset="0"/>
              </a:rPr>
              <a:t>.</a:t>
            </a:r>
            <a:br>
              <a:rPr lang="en-US" sz="1400" dirty="0">
                <a:effectLst/>
                <a:latin typeface="Consolas" panose="020B0609020204030204" pitchFamily="49" charset="0"/>
                <a:ea typeface="Calibri" panose="020F0502020204030204" pitchFamily="34" charset="0"/>
                <a:cs typeface="Times New Roman" panose="02020603050405020304" pitchFamily="18" charset="0"/>
              </a:rPr>
            </a:br>
            <a:r>
              <a:rPr lang="en-US" sz="1400" b="1" dirty="0">
                <a:effectLst/>
                <a:latin typeface="Consolas" panose="020B0609020204030204" pitchFamily="49" charset="0"/>
                <a:ea typeface="Calibri" panose="020F0502020204030204" pitchFamily="34" charset="0"/>
                <a:cs typeface="Times New Roman" panose="02020603050405020304" pitchFamily="18" charset="0"/>
              </a:rPr>
              <a:t>Where:</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r>
              <a:rPr lang="en-US" sz="1400" u="sng" dirty="0">
                <a:solidFill>
                  <a:srgbClr val="0000FF"/>
                </a:solidFill>
                <a:effectLst/>
                <a:latin typeface="Consolas" panose="020B0609020204030204" pitchFamily="49" charset="0"/>
                <a:ea typeface="Calibri" panose="020F0502020204030204" pitchFamily="34" charset="0"/>
                <a:cs typeface="Times New Roman" panose="02020603050405020304" pitchFamily="18" charset="0"/>
                <a:hlinkClick r:id="rId3"/>
              </a:rPr>
              <a:t>https://ieeesa.webex.com/ieeesa/j.php?MTID=mcfc9bf3a5db8723141bdef5f59a2baa4</a:t>
            </a: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400" u="sng" dirty="0">
                <a:solidFill>
                  <a:srgbClr val="00B050"/>
                </a:solidFill>
                <a:effectLst/>
                <a:latin typeface="Consolas" panose="020B0609020204030204" pitchFamily="49" charset="0"/>
                <a:ea typeface="Calibri" panose="020F0502020204030204" pitchFamily="34" charset="0"/>
                <a:cs typeface="Times New Roman" panose="02020603050405020304" pitchFamily="18" charset="0"/>
                <a:hlinkClick r:id="rId4"/>
              </a:rPr>
              <a:t>Join meeting</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More ways to join:</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from the meeting link</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4"/>
              </a:rPr>
              <a:t>https://ieeesa.webex.com/ieeesa/j.php?MTID=mcfc9bf3a5db8723141bdef5f59a2baa4</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meeting number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number (access code): 2347 742 7533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Meeting password: 60adhoc-tu</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Tap to join from a mobile device (attendees only)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5"/>
              </a:rPr>
              <a:t>+1-646-992-2010,,23477427533##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u="sng" dirty="0">
                <a:solidFill>
                  <a:srgbClr val="005E7D"/>
                </a:solidFill>
                <a:effectLst/>
                <a:latin typeface="Consolas" panose="020B0609020204030204" pitchFamily="49" charset="0"/>
                <a:ea typeface="Calibri" panose="020F0502020204030204" pitchFamily="34" charset="0"/>
                <a:cs typeface="Times New Roman" panose="02020603050405020304" pitchFamily="18" charset="0"/>
                <a:hlinkClick r:id="rId6"/>
              </a:rPr>
              <a:t>+1-213-306-3065,,23477427533##</a:t>
            </a:r>
            <a:r>
              <a:rPr lang="en-US" sz="1400" dirty="0">
                <a:effectLst/>
                <a:latin typeface="Consolas" panose="020B0609020204030204" pitchFamily="49" charset="0"/>
                <a:ea typeface="Calibri" panose="020F0502020204030204" pitchFamily="34" charset="0"/>
                <a:cs typeface="Times New Roman" panose="02020603050405020304" pitchFamily="18" charset="0"/>
              </a:rPr>
              <a:t> United States Toll (Los Angeles)</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cs typeface="Times New Roman" panose="02020603050405020304" pitchFamily="18" charset="0"/>
              </a:rPr>
              <a:t>Join by phone</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+1-646-992-2010 United States Toll (New York City)</a:t>
            </a:r>
            <a:endParaRPr lang="en-US" sz="1400" dirty="0">
              <a:effectLst/>
              <a:latin typeface="Calibri" panose="020F0502020204030204" pitchFamily="34" charset="0"/>
              <a:ea typeface="Calibri" panose="020F0502020204030204" pitchFamily="34" charset="0"/>
            </a:endParaRPr>
          </a:p>
          <a:p>
            <a:pPr marL="45720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+1-213-306-3065 United States Toll (Los Angeles)</a:t>
            </a:r>
            <a:endParaRPr lang="en-US" sz="1400" dirty="0">
              <a:effectLst/>
              <a:latin typeface="Calibri" panose="020F0502020204030204" pitchFamily="34" charset="0"/>
              <a:ea typeface="Calibri" panose="020F0502020204030204" pitchFamily="34" charset="0"/>
            </a:endParaRPr>
          </a:p>
          <a:p>
            <a:endParaRPr lang="en-US" sz="800" dirty="0">
              <a:solidFill>
                <a:schemeClr val="tx1"/>
              </a:solidFill>
              <a:latin typeface="Consolas" panose="020B0609020204030204" pitchFamily="49" charset="0"/>
            </a:endParaRPr>
          </a:p>
          <a:p>
            <a:endParaRPr lang="en-US" sz="800" dirty="0">
              <a:solidFill>
                <a:schemeClr val="tx1"/>
              </a:solidFill>
              <a:latin typeface="Consolas" panose="020B0609020204030204" pitchFamily="49"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305801"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D5F4FF"/>
                </a:highlight>
              </a:rPr>
              <a:t>ad </a:t>
            </a:r>
            <a:r>
              <a:rPr lang="en-US" sz="1800" dirty="0" err="1">
                <a:highlight>
                  <a:srgbClr val="D5F4FF"/>
                </a:highlight>
              </a:rPr>
              <a:t>hoc_telecon</a:t>
            </a:r>
            <a:r>
              <a:rPr lang="en-US" sz="1800" dirty="0">
                <a:highlight>
                  <a:srgbClr val="D5F4FF"/>
                </a:highlight>
              </a:rPr>
              <a:t>. call-in,  28sep21</a:t>
            </a:r>
          </a:p>
        </p:txBody>
      </p:sp>
    </p:spTree>
    <p:extLst>
      <p:ext uri="{BB962C8B-B14F-4D97-AF65-F5344CB8AC3E}">
        <p14:creationId xmlns:p14="http://schemas.microsoft.com/office/powerpoint/2010/main" val="58123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a:t>
            </a:r>
          </a:p>
          <a:p>
            <a:pPr lvl="1">
              <a:defRPr/>
            </a:pPr>
            <a:r>
              <a:rPr lang="en-US" sz="1600" dirty="0"/>
              <a:t>Lead Jay Holcomb (Itron) </a:t>
            </a:r>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2"/>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3"/>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4"/>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5"/>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 nov19 </a:t>
            </a: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060913849"/>
              </p:ext>
            </p:extLst>
          </p:nvPr>
        </p:nvGraphicFramePr>
        <p:xfrm>
          <a:off x="6301669" y="5715751"/>
          <a:ext cx="2390775" cy="498988"/>
        </p:xfrm>
        <a:graphic>
          <a:graphicData uri="http://schemas.openxmlformats.org/presentationml/2006/ole">
            <mc:AlternateContent xmlns:mc="http://schemas.openxmlformats.org/markup-compatibility/2006">
              <mc:Choice xmlns:v="urn:schemas-microsoft-com:vml" Requires="v">
                <p:oleObj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301669" y="5715751"/>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3342393273"/>
              </p:ext>
            </p:extLst>
          </p:nvPr>
        </p:nvGraphicFramePr>
        <p:xfrm>
          <a:off x="5503392" y="5584245"/>
          <a:ext cx="903109" cy="761999"/>
        </p:xfrm>
        <a:graphic>
          <a:graphicData uri="http://schemas.openxmlformats.org/presentationml/2006/ole">
            <mc:AlternateContent xmlns:mc="http://schemas.openxmlformats.org/markup-compatibility/2006">
              <mc:Choice xmlns:v="urn:schemas-microsoft-com:vml" Requires="v">
                <p:oleObj name="Acrobat Document" showAsIcon="1" r:id="rId10" imgW="914400" imgH="771822" progId="AcroExch.Document.DC">
                  <p:embed/>
                </p:oleObj>
              </mc:Choice>
              <mc:Fallback>
                <p:oleObj name="Acrobat Document" showAsIcon="1" r:id="rId10"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1"/>
                      <a:stretch>
                        <a:fillRect/>
                      </a:stretch>
                    </p:blipFill>
                    <p:spPr>
                      <a:xfrm>
                        <a:off x="5503392" y="5584245"/>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21-22-_Sep21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Times New Roman" panose="02020603050405020304" pitchFamily="18" charset="0"/>
                <a:ea typeface="Times New Roman" panose="02020603050405020304" pitchFamily="18" charset="0"/>
              </a:rPr>
              <a:t>Subject:</a:t>
            </a:r>
            <a:r>
              <a:rPr lang="en-US" sz="1050" dirty="0">
                <a:effectLst/>
                <a:latin typeface="Times New Roman" panose="02020603050405020304" pitchFamily="18" charset="0"/>
                <a:ea typeface="Times New Roman" panose="02020603050405020304" pitchFamily="18" charset="0"/>
              </a:rPr>
              <a:t> Webex meeting invitation: FCC NPRM 60GHz </a:t>
            </a:r>
            <a:r>
              <a:rPr lang="en-US" sz="1050" dirty="0" err="1">
                <a:effectLst/>
                <a:latin typeface="Times New Roman" panose="02020603050405020304" pitchFamily="18" charset="0"/>
                <a:ea typeface="Times New Roman" panose="02020603050405020304" pitchFamily="18" charset="0"/>
              </a:rPr>
              <a:t>adhoc</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When:</a:t>
            </a:r>
            <a:r>
              <a:rPr lang="en-US" sz="1050" dirty="0">
                <a:effectLst/>
                <a:latin typeface="Times New Roman" panose="02020603050405020304" pitchFamily="18" charset="0"/>
                <a:ea typeface="Times New Roman" panose="02020603050405020304" pitchFamily="18" charset="0"/>
              </a:rPr>
              <a:t> Occurs every day effective 21-Sep-21 until 22-Sep-21 from 15:00 to 16:30 America/</a:t>
            </a:r>
            <a:r>
              <a:rPr lang="en-US" sz="1050" dirty="0" err="1">
                <a:effectLst/>
                <a:latin typeface="Times New Roman" panose="02020603050405020304" pitchFamily="18" charset="0"/>
                <a:ea typeface="Times New Roman" panose="02020603050405020304" pitchFamily="18" charset="0"/>
              </a:rPr>
              <a:t>New_York</a:t>
            </a:r>
            <a:r>
              <a:rPr lang="en-US" sz="1050" dirty="0">
                <a:effectLst/>
                <a:latin typeface="Times New Roman" panose="02020603050405020304" pitchFamily="18" charset="0"/>
                <a:ea typeface="Times New Roman" panose="02020603050405020304" pitchFamily="18" charset="0"/>
              </a:rPr>
              <a:t>.</a:t>
            </a:r>
            <a:br>
              <a:rPr lang="en-US" sz="1050" dirty="0">
                <a:effectLst/>
                <a:latin typeface="Times New Roman" panose="02020603050405020304" pitchFamily="18" charset="0"/>
                <a:ea typeface="Times New Roman" panose="02020603050405020304" pitchFamily="18" charset="0"/>
              </a:rPr>
            </a:br>
            <a:r>
              <a:rPr lang="en-US" sz="1050" b="1" dirty="0">
                <a:effectLst/>
                <a:latin typeface="Times New Roman" panose="02020603050405020304" pitchFamily="18" charset="0"/>
                <a:ea typeface="Times New Roman" panose="02020603050405020304" pitchFamily="18" charset="0"/>
              </a:rPr>
              <a:t>Where:</a:t>
            </a:r>
            <a:r>
              <a:rPr lang="en-US" sz="1050" dirty="0">
                <a:effectLst/>
                <a:latin typeface="Times New Roman" panose="02020603050405020304" pitchFamily="18" charset="0"/>
                <a:ea typeface="Times New Roman" panose="02020603050405020304" pitchFamily="18" charset="0"/>
              </a:rPr>
              <a:t> </a:t>
            </a:r>
            <a:r>
              <a:rPr lang="en-US" sz="1050" u="sng" dirty="0">
                <a:solidFill>
                  <a:srgbClr val="0000FF"/>
                </a:solidFill>
                <a:effectLst/>
                <a:latin typeface="Times New Roman" panose="02020603050405020304" pitchFamily="18" charset="0"/>
                <a:ea typeface="Times New Roman" panose="02020603050405020304" pitchFamily="18" charset="0"/>
                <a:hlinkClick r:id="rId3"/>
              </a:rPr>
              <a:t>https://ieeesa.webex.com/ieeesa/j.php?MTID=mb4502ab6c3d7c6a75fd6fab97a76b88b</a:t>
            </a:r>
            <a:r>
              <a:rPr lang="en-US" sz="1050" dirty="0">
                <a:effectLst/>
                <a:latin typeface="Times New Roman" panose="02020603050405020304" pitchFamily="18" charset="0"/>
                <a:ea typeface="Times New Roman" panose="02020603050405020304" pitchFamily="18"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Jay Holcomb is inviting you to a scheduled Webex meeting.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solidFill>
                  <a:srgbClr val="666666"/>
                </a:solidFill>
                <a:effectLst/>
                <a:latin typeface="Times New Roman" panose="02020603050405020304" pitchFamily="18" charset="0"/>
                <a:ea typeface="Calibri" panose="020F0502020204030204" pitchFamily="34" charset="0"/>
              </a:rPr>
              <a:t>Occurs every day effective Tuesday, September 21, 2021 until Wednesday, September 22, 2021 from 3:00 PM to 4:30 PM, (UTC-04:00) Eastern Time (US &amp; Canada) 	3:00 PM  |  (UTC-04:00) Eastern Time (US &amp; Canada)  |  1 </a:t>
            </a:r>
            <a:r>
              <a:rPr lang="en-US" sz="1200" dirty="0" err="1">
                <a:solidFill>
                  <a:srgbClr val="666666"/>
                </a:solidFill>
                <a:effectLst/>
                <a:latin typeface="Times New Roman" panose="02020603050405020304" pitchFamily="18" charset="0"/>
                <a:ea typeface="Calibri" panose="020F0502020204030204" pitchFamily="34" charset="0"/>
              </a:rPr>
              <a:t>hr</a:t>
            </a:r>
            <a:r>
              <a:rPr lang="en-US" sz="1200" dirty="0">
                <a:solidFill>
                  <a:srgbClr val="666666"/>
                </a:solidFill>
                <a:effectLst/>
                <a:latin typeface="Times New Roman" panose="02020603050405020304" pitchFamily="18" charset="0"/>
                <a:ea typeface="Calibri" panose="020F0502020204030204" pitchFamily="34" charset="0"/>
              </a:rPr>
              <a:t> 30 mins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 </a:t>
            </a:r>
          </a:p>
          <a:p>
            <a:pPr marL="0" marR="0">
              <a:spcBef>
                <a:spcPts val="0"/>
              </a:spcBef>
              <a:spcAft>
                <a:spcPts val="0"/>
              </a:spcAft>
            </a:pPr>
            <a:r>
              <a:rPr lang="en-US" sz="1200" u="none" strike="noStrike" dirty="0">
                <a:solidFill>
                  <a:srgbClr val="00B050"/>
                </a:solidFill>
                <a:effectLst/>
                <a:latin typeface="Times New Roman" panose="02020603050405020304" pitchFamily="18" charset="0"/>
                <a:ea typeface="Calibri" panose="020F0502020204030204" pitchFamily="34" charset="0"/>
                <a:hlinkClick r:id="rId4"/>
              </a:rPr>
              <a:t>Join meeting</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More ways to join:</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from the meeting link	</a:t>
            </a:r>
            <a:r>
              <a:rPr lang="en-US" sz="1200" u="none" strike="noStrike" dirty="0">
                <a:solidFill>
                  <a:srgbClr val="005E7D"/>
                </a:solidFill>
                <a:effectLst/>
                <a:latin typeface="Times New Roman" panose="02020603050405020304" pitchFamily="18" charset="0"/>
                <a:ea typeface="Calibri" panose="020F0502020204030204" pitchFamily="34" charset="0"/>
                <a:hlinkClick r:id="rId4"/>
              </a:rPr>
              <a:t>https://ieeesa.webex.com/ieeesa/j.php?MTID=mb4502ab6c3d7c6a75fd6fab97a76b88b</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b="1" dirty="0">
                <a:solidFill>
                  <a:srgbClr val="000000"/>
                </a:solidFill>
                <a:effectLst/>
                <a:latin typeface="Times New Roman" panose="02020603050405020304" pitchFamily="18" charset="0"/>
                <a:ea typeface="Calibri" panose="020F0502020204030204" pitchFamily="34" charset="0"/>
              </a:rPr>
              <a:t>Join by meeting number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number (access code): 2339 817 1888 </a:t>
            </a:r>
          </a:p>
          <a:p>
            <a:pPr marL="0" marR="0">
              <a:spcBef>
                <a:spcPts val="0"/>
              </a:spcBef>
              <a:spcAft>
                <a:spcPts val="0"/>
              </a:spcAft>
            </a:pPr>
            <a:r>
              <a:rPr lang="en-US" sz="1200" dirty="0">
                <a:effectLst/>
                <a:latin typeface="Times New Roman" panose="02020603050405020304" pitchFamily="18" charset="0"/>
                <a:ea typeface="Calibri" panose="020F0502020204030204" pitchFamily="34" charset="0"/>
              </a:rPr>
              <a:t>Meeting password: 60adhoc</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endParaRPr lang="en-US" sz="120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Tap to join from a mobile device (attendees only)</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5"/>
              </a:rPr>
              <a:t>+1-646-992-2010,,23398171888##</a:t>
            </a:r>
            <a:r>
              <a:rPr lang="en-US" sz="1050" dirty="0">
                <a:effectLst/>
                <a:latin typeface="Times New Roman" panose="02020603050405020304" pitchFamily="18" charset="0"/>
                <a:ea typeface="Calibri" panose="020F0502020204030204" pitchFamily="34" charset="0"/>
              </a:rPr>
              <a:t> United States Toll (New York City)</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6"/>
              </a:rPr>
              <a:t>+1-213-306-3065,,23398171888##</a:t>
            </a:r>
            <a:r>
              <a:rPr lang="en-US" sz="1050" dirty="0">
                <a:effectLst/>
                <a:latin typeface="Times New Roman" panose="02020603050405020304" pitchFamily="18" charset="0"/>
                <a:ea typeface="Calibri" panose="020F0502020204030204" pitchFamily="34" charset="0"/>
              </a:rPr>
              <a:t> United States Toll (Los Angeles)</a:t>
            </a: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by phone</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+1-646-992-2010 United States Toll (New York City)</a:t>
            </a: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+1-213-306-3065 United States Toll (Los Angeles)</a:t>
            </a:r>
          </a:p>
          <a:p>
            <a:pPr marL="0" marR="0">
              <a:spcBef>
                <a:spcPts val="0"/>
              </a:spcBef>
              <a:spcAft>
                <a:spcPts val="0"/>
              </a:spcAft>
            </a:pPr>
            <a:r>
              <a:rPr lang="en-US" sz="1050" u="none" strike="noStrike" dirty="0">
                <a:solidFill>
                  <a:srgbClr val="005E7D"/>
                </a:solidFill>
                <a:effectLst/>
                <a:latin typeface="Times New Roman" panose="02020603050405020304" pitchFamily="18" charset="0"/>
                <a:ea typeface="Calibri" panose="020F0502020204030204" pitchFamily="34" charset="0"/>
                <a:hlinkClick r:id="rId7"/>
              </a:rPr>
              <a:t>Global call-in numbers</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b="1" dirty="0">
                <a:solidFill>
                  <a:srgbClr val="000000"/>
                </a:solidFill>
                <a:effectLst/>
                <a:latin typeface="Times New Roman" panose="02020603050405020304" pitchFamily="18" charset="0"/>
                <a:ea typeface="Calibri" panose="020F0502020204030204" pitchFamily="34" charset="0"/>
              </a:rPr>
              <a:t>Join from a video system or application</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Dial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8"/>
              </a:rPr>
              <a:t>23398171888@ieeesa.webex.com</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50" dirty="0">
                <a:effectLst/>
                <a:latin typeface="Times New Roman" panose="02020603050405020304" pitchFamily="18" charset="0"/>
                <a:ea typeface="Calibri" panose="020F0502020204030204" pitchFamily="34" charset="0"/>
              </a:rPr>
              <a:t>You can also dial 173.243.2.68 and enter your meeting number.</a:t>
            </a:r>
          </a:p>
          <a:p>
            <a:pPr marL="0" marR="0">
              <a:spcBef>
                <a:spcPts val="0"/>
              </a:spcBef>
              <a:spcAft>
                <a:spcPts val="0"/>
              </a:spcAft>
            </a:pPr>
            <a:r>
              <a:rPr lang="en-US" sz="1050" dirty="0">
                <a:solidFill>
                  <a:srgbClr val="000000"/>
                </a:solidFill>
                <a:effectLst/>
                <a:latin typeface="Times New Roman" panose="02020603050405020304" pitchFamily="18" charset="0"/>
                <a:ea typeface="Calibri" panose="020F0502020204030204" pitchFamily="34" charset="0"/>
              </a:rPr>
              <a:t>Need help? Go to </a:t>
            </a:r>
            <a:r>
              <a:rPr lang="en-US" sz="1050" u="none" strike="noStrike" dirty="0">
                <a:solidFill>
                  <a:srgbClr val="005E7D"/>
                </a:solidFill>
                <a:effectLst/>
                <a:latin typeface="Times New Roman" panose="02020603050405020304" pitchFamily="18" charset="0"/>
                <a:ea typeface="Calibri" panose="020F0502020204030204" pitchFamily="34" charset="0"/>
                <a:hlinkClick r:id="rId9"/>
              </a:rPr>
              <a:t>https://help.webex.com</a:t>
            </a:r>
            <a:r>
              <a:rPr lang="en-US" sz="1050" dirty="0">
                <a:solidFill>
                  <a:srgbClr val="000000"/>
                </a:solidFill>
                <a:effectLst/>
                <a:latin typeface="Times New Roman" panose="02020603050405020304" pitchFamily="18" charset="0"/>
                <a:ea typeface="Calibri" panose="020F0502020204030204" pitchFamily="34" charset="0"/>
              </a:rPr>
              <a:t> </a:t>
            </a:r>
            <a:endParaRPr lang="en-US" sz="1050" dirty="0">
              <a:effectLst/>
              <a:latin typeface="Times New Roman" panose="02020603050405020304" pitchFamily="18"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10"/>
              </a:rPr>
              <a:t>https://help.webex.com</a:t>
            </a: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 </a:t>
            </a: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533399" y="590319"/>
            <a:ext cx="8214175"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1800" dirty="0"/>
              <a:t>802.18 FCC NPRM 60GHz Reply Comments </a:t>
            </a:r>
            <a:r>
              <a:rPr lang="en-US" sz="1800" dirty="0">
                <a:highlight>
                  <a:srgbClr val="008000"/>
                </a:highlight>
              </a:rPr>
              <a:t>ad </a:t>
            </a:r>
            <a:r>
              <a:rPr lang="en-US" sz="1800" dirty="0" err="1">
                <a:highlight>
                  <a:srgbClr val="008000"/>
                </a:highlight>
              </a:rPr>
              <a:t>hoc</a:t>
            </a:r>
            <a:r>
              <a:rPr lang="en-US" sz="1800" dirty="0" err="1"/>
              <a:t>_telecon</a:t>
            </a:r>
            <a:r>
              <a:rPr lang="en-US" sz="1800" dirty="0"/>
              <a:t>. call-in, </a:t>
            </a:r>
            <a:r>
              <a:rPr lang="en-US" sz="1800" dirty="0">
                <a:highlight>
                  <a:srgbClr val="008000"/>
                </a:highlight>
              </a:rPr>
              <a:t>21-22sep21</a:t>
            </a:r>
          </a:p>
        </p:txBody>
      </p:sp>
    </p:spTree>
    <p:extLst>
      <p:ext uri="{BB962C8B-B14F-4D97-AF65-F5344CB8AC3E}">
        <p14:creationId xmlns:p14="http://schemas.microsoft.com/office/powerpoint/2010/main" val="152538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21-22-_Sep21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21-22-_Sep21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 21Sep21 </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21-22-_Sep21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tx1"/>
                </a:solidFill>
              </a:rPr>
              <a:t>None heard.</a:t>
            </a:r>
          </a:p>
          <a:p>
            <a:pPr lvl="1">
              <a:buFont typeface="Arial" panose="020B0604020202020204" pitchFamily="34" charset="0"/>
              <a:buChar char="•"/>
            </a:pPr>
            <a:r>
              <a:rPr lang="en-US" altLang="en-US" sz="1600" dirty="0">
                <a:solidFill>
                  <a:schemeClr val="tx1"/>
                </a:solidFill>
              </a:rPr>
              <a:t>Results:  Approved by unanimous consent</a:t>
            </a:r>
          </a:p>
          <a:p>
            <a:pPr>
              <a:buFont typeface="Arial" panose="020B0604020202020204" pitchFamily="34" charset="0"/>
              <a:buChar char="•"/>
            </a:pPr>
            <a:r>
              <a:rPr lang="en-US" altLang="en-US" sz="1600" b="0" dirty="0">
                <a:solidFill>
                  <a:schemeClr val="tx1"/>
                </a:solidFill>
              </a:rPr>
              <a:t> </a:t>
            </a:r>
          </a:p>
          <a:p>
            <a:pPr>
              <a:buFont typeface="Arial" panose="020B0604020202020204" pitchFamily="34" charset="0"/>
              <a:buChar char="•"/>
            </a:pPr>
            <a:r>
              <a:rPr lang="en-US" altLang="en-US" sz="1600" u="sng" dirty="0">
                <a:solidFill>
                  <a:schemeClr val="bg1">
                    <a:lumMod val="75000"/>
                  </a:schemeClr>
                </a:solidFill>
              </a:rPr>
              <a:t>Motion:</a:t>
            </a:r>
            <a:r>
              <a:rPr lang="en-US" altLang="en-US" sz="1600" dirty="0">
                <a:solidFill>
                  <a:schemeClr val="bg1">
                    <a:lumMod val="75000"/>
                  </a:schemeClr>
                </a:solidFill>
              </a:rPr>
              <a:t> </a:t>
            </a:r>
            <a:r>
              <a:rPr lang="en-US" altLang="en-US" sz="1600" b="0" dirty="0">
                <a:solidFill>
                  <a:schemeClr val="bg1">
                    <a:lumMod val="75000"/>
                  </a:schemeClr>
                </a:solidFill>
              </a:rPr>
              <a:t>Any objection to approving </a:t>
            </a:r>
            <a:r>
              <a:rPr lang="en-GB" sz="1600" b="0" dirty="0">
                <a:solidFill>
                  <a:schemeClr val="bg1">
                    <a:lumMod val="75000"/>
                  </a:schemeClr>
                </a:solidFill>
                <a:effectLst/>
                <a:ea typeface="SimSun" panose="02010600030101010101" pitchFamily="2" charset="-122"/>
              </a:rPr>
              <a:t>minutes from the last ad hoc call, in document </a:t>
            </a:r>
            <a:r>
              <a:rPr lang="en-GB" sz="1600" b="0" dirty="0">
                <a:solidFill>
                  <a:schemeClr val="bg1">
                    <a:lumMod val="75000"/>
                  </a:schemeClr>
                </a:solidFill>
                <a:ea typeface="SimSun" panose="02010600030101010101" pitchFamily="2" charset="-122"/>
                <a:hlinkClick r:id="rId2"/>
              </a:rPr>
              <a:t>https://mentor.ieee.org/802.18/dcn/21/18-____________________.docx</a:t>
            </a:r>
            <a:r>
              <a:rPr lang="en-US" sz="1000" b="0" dirty="0">
                <a:latin typeface="Verdana" panose="020B0604030504040204" pitchFamily="34" charset="0"/>
                <a:ea typeface="SimSun" panose="02010600030101010101" pitchFamily="2" charset="-122"/>
              </a:rPr>
              <a:t>   </a:t>
            </a:r>
            <a:r>
              <a:rPr lang="en-US" sz="1100" b="0" i="0" dirty="0">
                <a:solidFill>
                  <a:schemeClr val="bg1">
                    <a:lumMod val="75000"/>
                  </a:schemeClr>
                </a:solidFill>
                <a:effectLst/>
                <a:latin typeface="Verdana" panose="020B0604030504040204" pitchFamily="34" charset="0"/>
              </a:rPr>
              <a:t>________________ ET</a:t>
            </a:r>
            <a:r>
              <a:rPr lang="en-US" sz="1400" b="0" dirty="0">
                <a:solidFill>
                  <a:schemeClr val="bg1">
                    <a:lumMod val="75000"/>
                  </a:schemeClr>
                </a:solidFill>
                <a:effectLst/>
                <a:ea typeface="SimSun" panose="02010600030101010101" pitchFamily="2" charset="-122"/>
              </a:rPr>
              <a:t>, </a:t>
            </a:r>
            <a:r>
              <a:rPr lang="en-US" sz="1600" b="0" dirty="0">
                <a:solidFill>
                  <a:schemeClr val="bg1">
                    <a:lumMod val="75000"/>
                  </a:schemeClr>
                </a:solidFill>
                <a:effectLst/>
                <a:ea typeface="SimSun" panose="02010600030101010101" pitchFamily="2" charset="-122"/>
              </a:rPr>
              <a:t>with editorial privilege for the 802.18 chair.</a:t>
            </a:r>
            <a:r>
              <a:rPr lang="en-US" altLang="en-US" sz="1600" b="0" dirty="0">
                <a:solidFill>
                  <a:schemeClr val="bg1">
                    <a:lumMod val="75000"/>
                  </a:schemeClr>
                </a:solidFill>
              </a:rPr>
              <a:t>	</a:t>
            </a:r>
          </a:p>
          <a:p>
            <a:pPr lvl="1">
              <a:buFont typeface="Arial" panose="020B0604020202020204" pitchFamily="34" charset="0"/>
              <a:buChar char="•"/>
            </a:pPr>
            <a:r>
              <a:rPr lang="en-US" altLang="en-US" sz="1600" dirty="0">
                <a:solidFill>
                  <a:schemeClr val="bg1">
                    <a:lumMod val="75000"/>
                  </a:schemeClr>
                </a:solidFill>
              </a:rPr>
              <a:t>None heard.</a:t>
            </a:r>
          </a:p>
          <a:p>
            <a:pPr lvl="1">
              <a:buFont typeface="Arial" panose="020B0604020202020204" pitchFamily="34" charset="0"/>
              <a:buChar char="•"/>
            </a:pPr>
            <a:r>
              <a:rPr lang="en-US" altLang="en-US" sz="1600" dirty="0">
                <a:solidFill>
                  <a:schemeClr val="bg1">
                    <a:lumMod val="7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hlinkClick r:id="rId3" action="ppaction://hlinksldjump"/>
              </a:rPr>
              <a:t>Agenda – 22Sep21 – proceed to slide: 12</a:t>
            </a: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t>
            </a:r>
            <a:r>
              <a:rPr lang="en-US" altLang="en-US" sz="1600" kern="0" dirty="0">
                <a:solidFill>
                  <a:schemeClr val="bg1">
                    <a:lumMod val="85000"/>
                  </a:schemeClr>
                </a:solidFill>
              </a:rPr>
              <a:t>and last minutes</a:t>
            </a: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Work on FCC NPRM 60GHz  Reply Comments</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Reply Comments feedback </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b="0" dirty="0">
                <a:effectLst/>
                <a:ea typeface="Calibri" panose="020F0502020204030204" pitchFamily="34" charset="0"/>
              </a:rPr>
              <a:t>Allowing Expanded Flexibility and Opportunities for Radar Operation in the 57-64GHz band </a:t>
            </a:r>
            <a:r>
              <a:rPr lang="en-US" sz="1600" b="0" dirty="0">
                <a:effectLst/>
                <a:latin typeface="Times New Roman" panose="02020603050405020304" pitchFamily="18" charset="0"/>
                <a:ea typeface="SimSun" panose="02010600030101010101" pitchFamily="2" charset="-122"/>
              </a:rPr>
              <a:t>ET Docket No. 21-264 </a:t>
            </a:r>
            <a:endParaRPr lang="en-US" b="0" dirty="0">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600" b="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a:spcBef>
                <a:spcPts val="0"/>
              </a:spcBef>
              <a:spcAft>
                <a:spcPts val="0"/>
              </a:spcAft>
              <a:buFont typeface="Arial" panose="020B0604020202020204" pitchFamily="34" charset="0"/>
              <a:buChar char="•"/>
            </a:pPr>
            <a:r>
              <a:rPr lang="en-US" sz="1600" b="0" dirty="0">
                <a:ea typeface="Calibri" panose="020F0502020204030204" pitchFamily="34" charset="0"/>
              </a:rPr>
              <a:t>From </a:t>
            </a:r>
            <a:r>
              <a:rPr lang="en-US" sz="1600" b="0" dirty="0">
                <a:effectLst/>
                <a:ea typeface="Calibri" panose="020F0502020204030204" pitchFamily="34" charset="0"/>
              </a:rPr>
              <a:t>.11 </a:t>
            </a:r>
            <a:r>
              <a:rPr lang="en-US" sz="1600" b="0" dirty="0" err="1">
                <a:effectLst/>
                <a:ea typeface="Calibri" panose="020F0502020204030204" pitchFamily="34" charset="0"/>
              </a:rPr>
              <a:t>CoEx</a:t>
            </a:r>
            <a:r>
              <a:rPr lang="en-US" sz="1600" b="0" dirty="0">
                <a:effectLst/>
                <a:ea typeface="Calibri" panose="020F0502020204030204" pitchFamily="34" charset="0"/>
              </a:rPr>
              <a:t>, </a:t>
            </a:r>
            <a:r>
              <a:rPr lang="en-US" sz="1600" b="0" dirty="0">
                <a:ea typeface="Calibri" panose="020F0502020204030204" pitchFamily="34" charset="0"/>
              </a:rPr>
              <a:t>July</a:t>
            </a:r>
            <a:r>
              <a:rPr lang="en-US" sz="1600" b="0" dirty="0">
                <a:effectLst/>
                <a:ea typeface="Calibri" panose="020F0502020204030204" pitchFamily="34" charset="0"/>
              </a:rPr>
              <a:t> presentation: </a:t>
            </a:r>
            <a:r>
              <a:rPr lang="en-US" sz="1400" b="0" dirty="0">
                <a:effectLst/>
                <a:ea typeface="Calibri" panose="020F0502020204030204" pitchFamily="34" charset="0"/>
                <a:hlinkClick r:id="rId5"/>
              </a:rPr>
              <a:t>https://mentor.ieee.org/802.11/dcn/21/11-21-1089-00-coex-coexistence-between-radars-and-communication-systems-in-the-60ghz-band-u-s-update.pptx</a:t>
            </a:r>
            <a:r>
              <a:rPr lang="en-US" sz="1400" b="0" dirty="0">
                <a:effectLst/>
                <a:ea typeface="Calibri" panose="020F0502020204030204" pitchFamily="34" charset="0"/>
              </a:rPr>
              <a:t> </a:t>
            </a:r>
          </a:p>
          <a:p>
            <a:pPr marL="0">
              <a:spcBef>
                <a:spcPts val="0"/>
              </a:spcBef>
              <a:spcAft>
                <a:spcPts val="0"/>
              </a:spcAft>
              <a:buFont typeface="Arial" panose="020B0604020202020204" pitchFamily="34" charset="0"/>
              <a:buChar char="•"/>
            </a:pPr>
            <a:r>
              <a:rPr lang="en-US" sz="1600" b="0" dirty="0">
                <a:ea typeface="Calibri" panose="020F0502020204030204" pitchFamily="34" charset="0"/>
              </a:rPr>
              <a:t>802.15.3 might have interest. (sent above to .15)</a:t>
            </a:r>
          </a:p>
          <a:p>
            <a:pPr marL="0">
              <a:spcBef>
                <a:spcPts val="0"/>
              </a:spcBef>
              <a:spcAft>
                <a:spcPts val="0"/>
              </a:spcAft>
              <a:buFont typeface="Arial" panose="020B0604020202020204" pitchFamily="34" charset="0"/>
              <a:buChar char="•"/>
            </a:pPr>
            <a:endParaRPr lang="en-US" sz="180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Comments due 20Sep21 (did not make it) == Reply comments due 18Oct21. </a:t>
            </a:r>
          </a:p>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The current draft: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On mentor:  </a:t>
            </a:r>
            <a:r>
              <a:rPr lang="en-US" sz="1600" dirty="0">
                <a:solidFill>
                  <a:schemeClr val="tx1"/>
                </a:solidFill>
                <a:ea typeface="Calibri" panose="020F0502020204030204" pitchFamily="34" charset="0"/>
                <a:hlinkClick r:id="rId6"/>
              </a:rPr>
              <a:t>https://mentor.ieee.org/802.18/dcn/21/18-21-0110-00-0000-reply-comments-of-ieee-802-60-ghz-motion-sensing-fcc-nprm-et-21-264.docx</a:t>
            </a:r>
            <a:r>
              <a:rPr lang="en-US" sz="1600" dirty="0">
                <a:solidFill>
                  <a:schemeClr val="tx1"/>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(rev 01 was uploaded just before the call) </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endParaRPr lang="en-US" sz="2400" dirty="0"/>
          </a:p>
        </p:txBody>
      </p:sp>
      <p:sp>
        <p:nvSpPr>
          <p:cNvPr id="3" name="Content Placeholder 2"/>
          <p:cNvSpPr>
            <a:spLocks noGrp="1"/>
          </p:cNvSpPr>
          <p:nvPr>
            <p:ph idx="1"/>
          </p:nvPr>
        </p:nvSpPr>
        <p:spPr>
          <a:xfrm>
            <a:off x="698889" y="990600"/>
            <a:ext cx="8153400" cy="5484813"/>
          </a:xfrm>
        </p:spPr>
        <p:txBody>
          <a:bodyPr/>
          <a:lstStyle/>
          <a:p>
            <a:pPr marL="0">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rPr>
              <a:t>A timeline to work with: </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21/22Sept- ad hoc(s) to review/refine/</a:t>
            </a:r>
          </a:p>
          <a:p>
            <a:pPr lvl="1" indent="-228600">
              <a:spcBef>
                <a:spcPts val="0"/>
              </a:spcBef>
              <a:spcAft>
                <a:spcPts val="0"/>
              </a:spcAft>
              <a:buFont typeface="Arial" panose="020B0604020202020204" pitchFamily="34" charset="0"/>
              <a:buChar char="•"/>
            </a:pPr>
            <a:r>
              <a:rPr lang="en-US" sz="1600" dirty="0">
                <a:effectLst/>
                <a:ea typeface="SimSun" panose="02010600030101010101" pitchFamily="2" charset="-122"/>
              </a:rPr>
              <a:t>____Sept- more ad </a:t>
            </a:r>
            <a:r>
              <a:rPr lang="en-US" sz="1600" dirty="0" err="1">
                <a:effectLst/>
                <a:ea typeface="SimSun" panose="02010600030101010101" pitchFamily="2" charset="-122"/>
              </a:rPr>
              <a:t>hocs</a:t>
            </a:r>
            <a:r>
              <a:rPr lang="en-US" sz="1600" dirty="0">
                <a:effectLst/>
                <a:ea typeface="SimSun" panose="02010600030101010101" pitchFamily="2" charset="-122"/>
              </a:rPr>
              <a:t> week of 26</a:t>
            </a:r>
            <a:r>
              <a:rPr lang="en-US" sz="1600" baseline="30000" dirty="0">
                <a:effectLst/>
                <a:ea typeface="SimSun" panose="02010600030101010101" pitchFamily="2" charset="-122"/>
              </a:rPr>
              <a:t>th</a:t>
            </a:r>
            <a:r>
              <a:rPr lang="en-US" sz="1600" dirty="0">
                <a:effectLst/>
                <a:ea typeface="SimSun" panose="02010600030101010101" pitchFamily="2" charset="-122"/>
              </a:rPr>
              <a:t> if needed</a:t>
            </a:r>
          </a:p>
          <a:p>
            <a:pPr marL="800100" lvl="2">
              <a:spcBef>
                <a:spcPts val="0"/>
              </a:spcBef>
              <a:spcAft>
                <a:spcPts val="0"/>
              </a:spcAft>
              <a:buFont typeface="Arial" panose="020B0604020202020204" pitchFamily="34" charset="0"/>
              <a:buChar char="•"/>
            </a:pPr>
            <a:r>
              <a:rPr lang="en-US" sz="1600" b="1" dirty="0">
                <a:solidFill>
                  <a:schemeClr val="tx1"/>
                </a:solidFill>
                <a:ea typeface="Calibri" panose="020F0502020204030204" pitchFamily="34" charset="0"/>
              </a:rPr>
              <a:t>30Sept - .18 approves</a:t>
            </a:r>
            <a:r>
              <a:rPr lang="en-US" sz="1600" dirty="0">
                <a:solidFill>
                  <a:schemeClr val="tx1"/>
                </a:solidFill>
                <a:ea typeface="Calibri" panose="020F0502020204030204" pitchFamily="34" charset="0"/>
              </a:rPr>
              <a:t> (then get 2</a:t>
            </a:r>
            <a:r>
              <a:rPr lang="en-US" sz="1600" baseline="30000" dirty="0">
                <a:solidFill>
                  <a:schemeClr val="tx1"/>
                </a:solidFill>
                <a:ea typeface="Calibri" panose="020F0502020204030204" pitchFamily="34" charset="0"/>
              </a:rPr>
              <a:t>nd</a:t>
            </a:r>
            <a:r>
              <a:rPr lang="en-US" sz="1600" dirty="0">
                <a:solidFill>
                  <a:schemeClr val="tx1"/>
                </a:solidFill>
                <a:ea typeface="Calibri" panose="020F0502020204030204" pitchFamily="34" charset="0"/>
              </a:rPr>
              <a:t> for EC ballot) </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01Oct - get approval to start EC ballot 	   or 	head to approve on EC 05Oct call?</a:t>
            </a:r>
          </a:p>
          <a:p>
            <a:pPr marL="800100" lvl="2">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12 oct – if EC ballot, now closed and get permission to upload by 18oct.</a:t>
            </a:r>
          </a:p>
          <a:p>
            <a:pPr marL="571500" lvl="2" indent="0">
              <a:spcBef>
                <a:spcPts val="0"/>
              </a:spcBef>
              <a:spcAft>
                <a:spcPts val="0"/>
              </a:spcAft>
            </a:pPr>
            <a:endParaRPr lang="en-US" sz="16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Today:  review, update, edit current draft</a:t>
            </a: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New contribution considering IEEE 802.11ad/ay, with at least one of a couple of mechanisms, e.g.  channelization which the NPRM brings up.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Contribution: </a:t>
            </a:r>
            <a:r>
              <a:rPr lang="en-US" sz="1400" b="1" dirty="0">
                <a:solidFill>
                  <a:schemeClr val="tx1"/>
                </a:solidFill>
                <a:ea typeface="Times New Roman" panose="02020603050405020304" pitchFamily="18" charset="0"/>
                <a:hlinkClick r:id="rId3"/>
              </a:rPr>
              <a:t>https://mentor.ieee.org/802.18/dcn/21/18-21-0115-00-0000-reply-comments-of-ieee-802-60-ghz-motion-sensing-fcc-nprm-et-21-264-contribution.docx</a:t>
            </a:r>
            <a:r>
              <a:rPr lang="en-US" sz="1400" b="1" dirty="0">
                <a:solidFill>
                  <a:schemeClr val="tx1"/>
                </a:solidFill>
                <a:ea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1" dirty="0">
                <a:solidFill>
                  <a:schemeClr val="tx1"/>
                </a:solidFill>
                <a:ea typeface="Times New Roman" panose="02020603050405020304" pitchFamily="18" charset="0"/>
              </a:rPr>
              <a:t>note: added -contribution to name at the end</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what is this replying to?  at least WFA. </a:t>
            </a:r>
          </a:p>
          <a:p>
            <a:pPr marL="400050" lvl="1">
              <a:spcBef>
                <a:spcPts val="0"/>
              </a:spcBef>
              <a:spcAft>
                <a:spcPts val="0"/>
              </a:spcAft>
              <a:buFont typeface="Arial" panose="020B0604020202020204" pitchFamily="34" charset="0"/>
              <a:buChar char="•"/>
            </a:pPr>
            <a:endParaRPr lang="en-US" sz="1600" b="1"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Next steps: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Review comments that have just been published in FCC proceeding.</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Review new contribution.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Update draft Reply Comments from today</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ad hoc on wed. </a:t>
            </a:r>
          </a:p>
          <a:p>
            <a:pPr marL="800100"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after wed, .18 chair send out rev 03 and remind of.18 weekly meeting thursday</a:t>
            </a:r>
          </a:p>
          <a:p>
            <a:pPr marL="800100" lvl="2">
              <a:spcBef>
                <a:spcPts val="0"/>
              </a:spcBef>
              <a:spcAft>
                <a:spcPts val="0"/>
              </a:spcAft>
              <a:buFont typeface="Arial" panose="020B0604020202020204" pitchFamily="34" charset="0"/>
              <a:buChar char="•"/>
            </a:pPr>
            <a:endParaRPr lang="en-US" b="1" dirty="0">
              <a:solidFill>
                <a:schemeClr val="tx1"/>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21-22-_Sep21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57922</TotalTime>
  <Words>3273</Words>
  <Application>Microsoft Office PowerPoint</Application>
  <PresentationFormat>On-screen Show (4:3)</PresentationFormat>
  <Paragraphs>414</Paragraphs>
  <Slides>20</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32"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FCC NPRM 60GHz Reply Comments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 – 21Sep21 </vt:lpstr>
      <vt:lpstr>FCC NPRM on 60GHz on Radar Sensing Technology </vt:lpstr>
      <vt:lpstr>FCC NPRM on 60GHz on Radar Sensing Technology </vt:lpstr>
      <vt:lpstr>Actions Required</vt:lpstr>
      <vt:lpstr>Recess</vt:lpstr>
      <vt:lpstr>Agenda – 22Sep21 </vt:lpstr>
      <vt:lpstr>FCC NPRM on 60GHz on Radar Sensing Technology </vt:lpstr>
      <vt:lpstr>FCC NPRM on 60GHz on Radar Sensing Technology </vt:lpstr>
      <vt:lpstr>Actions Required</vt:lpstr>
      <vt:lpstr>Adjourn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Holcomb, Jay</cp:lastModifiedBy>
  <cp:revision>3644</cp:revision>
  <cp:lastPrinted>1601-01-01T00:00:00Z</cp:lastPrinted>
  <dcterms:created xsi:type="dcterms:W3CDTF">2016-03-03T14:54:45Z</dcterms:created>
  <dcterms:modified xsi:type="dcterms:W3CDTF">2021-09-23T15:03:59Z</dcterms:modified>
</cp:coreProperties>
</file>