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0"/>
  </p:notesMasterIdLst>
  <p:handoutMasterIdLst>
    <p:handoutMasterId r:id="rId51"/>
  </p:handoutMasterIdLst>
  <p:sldIdLst>
    <p:sldId id="256" r:id="rId2"/>
    <p:sldId id="791" r:id="rId3"/>
    <p:sldId id="341" r:id="rId4"/>
    <p:sldId id="329" r:id="rId5"/>
    <p:sldId id="604" r:id="rId6"/>
    <p:sldId id="624" r:id="rId7"/>
    <p:sldId id="605" r:id="rId8"/>
    <p:sldId id="776" r:id="rId9"/>
    <p:sldId id="596" r:id="rId10"/>
    <p:sldId id="690" r:id="rId11"/>
    <p:sldId id="799" r:id="rId12"/>
    <p:sldId id="798" r:id="rId13"/>
    <p:sldId id="606" r:id="rId14"/>
    <p:sldId id="818" r:id="rId15"/>
    <p:sldId id="801" r:id="rId16"/>
    <p:sldId id="608" r:id="rId17"/>
    <p:sldId id="808" r:id="rId18"/>
    <p:sldId id="820" r:id="rId19"/>
    <p:sldId id="774" r:id="rId20"/>
    <p:sldId id="796" r:id="rId21"/>
    <p:sldId id="742" r:id="rId22"/>
    <p:sldId id="743" r:id="rId23"/>
    <p:sldId id="702" r:id="rId24"/>
    <p:sldId id="535" r:id="rId25"/>
    <p:sldId id="822" r:id="rId26"/>
    <p:sldId id="823" r:id="rId27"/>
    <p:sldId id="811" r:id="rId28"/>
    <p:sldId id="813" r:id="rId29"/>
    <p:sldId id="812" r:id="rId30"/>
    <p:sldId id="821" r:id="rId31"/>
    <p:sldId id="819" r:id="rId32"/>
    <p:sldId id="816" r:id="rId33"/>
    <p:sldId id="815" r:id="rId34"/>
    <p:sldId id="824" r:id="rId35"/>
    <p:sldId id="817" r:id="rId36"/>
    <p:sldId id="650" r:id="rId37"/>
    <p:sldId id="498" r:id="rId38"/>
    <p:sldId id="402" r:id="rId39"/>
    <p:sldId id="403" r:id="rId40"/>
    <p:sldId id="797" r:id="rId41"/>
    <p:sldId id="778" r:id="rId42"/>
    <p:sldId id="603" r:id="rId43"/>
    <p:sldId id="781" r:id="rId44"/>
    <p:sldId id="795" r:id="rId45"/>
    <p:sldId id="783" r:id="rId46"/>
    <p:sldId id="728" r:id="rId47"/>
    <p:sldId id="656" r:id="rId48"/>
    <p:sldId id="655"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220" autoAdjust="0"/>
  </p:normalViewPr>
  <p:slideViewPr>
    <p:cSldViewPr>
      <p:cViewPr varScale="1">
        <p:scale>
          <a:sx n="110" d="100"/>
          <a:sy n="110" d="100"/>
        </p:scale>
        <p:origin x="408"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4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4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342900" marR="0" indent="-342900" hangingPunct="0">
              <a:spcBef>
                <a:spcPts val="600"/>
              </a:spcBef>
              <a:spcAft>
                <a:spcPts val="0"/>
              </a:spcAft>
              <a:buAutoNum type="alphaLcParenR" startAt="3"/>
              <a:tabLst>
                <a:tab pos="720090" algn="l"/>
                <a:tab pos="1188085" algn="l"/>
                <a:tab pos="1440180" algn="l"/>
              </a:tabLst>
            </a:pPr>
            <a:r>
              <a:rPr lang="en-US" sz="1800" u="sng" dirty="0">
                <a:solidFill>
                  <a:srgbClr val="008080"/>
                </a:solidFill>
                <a:effectLst/>
                <a:latin typeface="Times New Roman" panose="02020603050405020304" pitchFamily="18" charset="0"/>
                <a:ea typeface="Times New Roman" panose="02020603050405020304" pitchFamily="18" charset="0"/>
              </a:rPr>
              <a:t>that the IEEE 802.15 Working Group completed </a:t>
            </a:r>
            <a:r>
              <a:rPr lang="en-US" sz="1800" dirty="0">
                <a:solidFill>
                  <a:srgbClr val="FF0000"/>
                </a:solidFill>
                <a:effectLst/>
                <a:latin typeface="Times New Roman" panose="02020603050405020304" pitchFamily="18" charset="0"/>
                <a:ea typeface="Times New Roman" panose="02020603050405020304" pitchFamily="18" charset="0"/>
              </a:rPr>
              <a:t>the </a:t>
            </a:r>
            <a:r>
              <a:rPr lang="en-US" sz="1800" u="sng" dirty="0">
                <a:solidFill>
                  <a:srgbClr val="008080"/>
                </a:solidFill>
                <a:effectLst/>
                <a:latin typeface="Times New Roman" panose="02020603050405020304" pitchFamily="18" charset="0"/>
                <a:ea typeface="Times New Roman" panose="02020603050405020304" pitchFamily="18" charset="0"/>
              </a:rPr>
              <a:t>IEEE Std 802.15.7-2011 IEEE Standard for Local and metropolitan area networks –  Short Range Wireless Optical Communication Using Visible Light</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u="sng" dirty="0">
                <a:solidFill>
                  <a:srgbClr val="008080"/>
                </a:solidFill>
                <a:effectLst/>
                <a:latin typeface="Times New Roman" panose="02020603050405020304" pitchFamily="18" charset="0"/>
                <a:ea typeface="Times New Roman" panose="02020603050405020304" pitchFamily="18" charset="0"/>
              </a:rPr>
              <a:t>in 2011</a:t>
            </a:r>
            <a:r>
              <a:rPr lang="en-US" sz="1800" dirty="0">
                <a:solidFill>
                  <a:srgbClr val="FF0000"/>
                </a:solidFill>
                <a:effectLst/>
                <a:latin typeface="Times New Roman" panose="02020603050405020304" pitchFamily="18" charset="0"/>
                <a:ea typeface="Times New Roman" panose="02020603050405020304" pitchFamily="18" charset="0"/>
              </a:rPr>
              <a:t>;</a:t>
            </a:r>
          </a:p>
          <a:p>
            <a:pPr marL="0" marR="0" indent="0" hangingPunct="0">
              <a:spcBef>
                <a:spcPts val="600"/>
              </a:spcBef>
              <a:spcAft>
                <a:spcPts val="0"/>
              </a:spcAft>
              <a:buNone/>
              <a:tabLst>
                <a:tab pos="720090" algn="l"/>
                <a:tab pos="1188085" algn="l"/>
                <a:tab pos="1440180" algn="l"/>
              </a:tabLst>
            </a:pPr>
            <a:r>
              <a:rPr lang="en-US" sz="1800" dirty="0">
                <a:solidFill>
                  <a:srgbClr val="FF0000"/>
                </a:solidFill>
                <a:effectLst/>
                <a:latin typeface="Times New Roman" panose="02020603050405020304" pitchFamily="18" charset="0"/>
                <a:ea typeface="Times New Roman" panose="02020603050405020304" pitchFamily="18" charset="0"/>
              </a:rPr>
              <a:t>? do not see </a:t>
            </a:r>
            <a:r>
              <a:rPr lang="en-US" sz="1800" u="sng" dirty="0">
                <a:solidFill>
                  <a:srgbClr val="008080"/>
                </a:solidFill>
                <a:effectLst/>
                <a:latin typeface="Times New Roman" panose="02020603050405020304" pitchFamily="18" charset="0"/>
                <a:ea typeface="Times New Roman" panose="02020603050405020304" pitchFamily="18" charset="0"/>
              </a:rPr>
              <a:t>IEEE Std 802.15.7-2011 in the standards list we received in March 2021</a:t>
            </a:r>
            <a:endParaRPr lang="en-US" sz="1800" dirty="0">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Lst>
            </a:pPr>
            <a:endParaRPr lang="en-US" sz="1800" i="1" u="sng" dirty="0">
              <a:solidFill>
                <a:srgbClr val="00808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Lst>
            </a:pPr>
            <a:r>
              <a:rPr lang="en-US" sz="1800" i="1" u="sng" dirty="0">
                <a:solidFill>
                  <a:srgbClr val="008080"/>
                </a:solidFill>
                <a:effectLst/>
                <a:latin typeface="Times New Roman" panose="02020603050405020304" pitchFamily="18" charset="0"/>
                <a:ea typeface="Times New Roman" panose="02020603050405020304" pitchFamily="18" charset="0"/>
              </a:rPr>
              <a:t>d)</a:t>
            </a:r>
            <a:r>
              <a:rPr lang="en-US" sz="1800" u="sng" dirty="0">
                <a:solidFill>
                  <a:srgbClr val="008080"/>
                </a:solidFill>
                <a:effectLst/>
                <a:latin typeface="Times New Roman" panose="02020603050405020304" pitchFamily="18" charset="0"/>
                <a:ea typeface="Times New Roman" panose="02020603050405020304" pitchFamily="18" charset="0"/>
              </a:rPr>
              <a:t>	that the IEEE 802.15 Working Group completed </a:t>
            </a:r>
            <a:r>
              <a:rPr lang="en-US" sz="1800" dirty="0">
                <a:solidFill>
                  <a:srgbClr val="FF0000"/>
                </a:solidFill>
                <a:effectLst/>
                <a:latin typeface="Times New Roman" panose="02020603050405020304" pitchFamily="18" charset="0"/>
                <a:ea typeface="Times New Roman" panose="02020603050405020304" pitchFamily="18" charset="0"/>
              </a:rPr>
              <a:t>the </a:t>
            </a:r>
            <a:r>
              <a:rPr lang="en-US" sz="1800" u="sng" dirty="0">
                <a:solidFill>
                  <a:srgbClr val="008080"/>
                </a:solidFill>
                <a:effectLst/>
                <a:latin typeface="Times New Roman" panose="02020603050405020304" pitchFamily="18" charset="0"/>
                <a:ea typeface="Times New Roman" panose="02020603050405020304" pitchFamily="18" charset="0"/>
              </a:rPr>
              <a:t>IEEE Standard for Local and metropolitan area networks – Part 15.7: Short-Range Optical Wireless Communications</a:t>
            </a:r>
            <a:r>
              <a:rPr lang="en-US" sz="1800" dirty="0">
                <a:solidFill>
                  <a:srgbClr val="FF0000"/>
                </a:solidFill>
                <a:effectLst/>
                <a:latin typeface="Times New Roman" panose="02020603050405020304" pitchFamily="18" charset="0"/>
                <a:ea typeface="Times New Roman" panose="02020603050405020304" pitchFamily="18" charset="0"/>
              </a:rPr>
              <a:t> </a:t>
            </a:r>
            <a:r>
              <a:rPr lang="en-US" sz="1800" u="sng" dirty="0">
                <a:solidFill>
                  <a:srgbClr val="008080"/>
                </a:solidFill>
                <a:effectLst/>
                <a:latin typeface="Times New Roman" panose="02020603050405020304" pitchFamily="18" charset="0"/>
                <a:ea typeface="Times New Roman" panose="02020603050405020304" pitchFamily="18" charset="0"/>
              </a:rPr>
              <a:t>in 2018;</a:t>
            </a:r>
            <a:endParaRPr lang="en-US" sz="1800" dirty="0">
              <a:effectLst/>
              <a:latin typeface="Times New Roman" panose="02020603050405020304" pitchFamily="18" charset="0"/>
              <a:ea typeface="Times New Roman" panose="02020603050405020304" pitchFamily="18"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do see </a:t>
            </a:r>
            <a:r>
              <a:rPr lang="en-US" sz="1200" u="sng" dirty="0">
                <a:solidFill>
                  <a:srgbClr val="008080"/>
                </a:solidFill>
                <a:effectLst/>
                <a:latin typeface="Times New Roman" panose="02020603050405020304" pitchFamily="18" charset="0"/>
                <a:ea typeface="Times New Roman" panose="02020603050405020304" pitchFamily="18" charset="0"/>
              </a:rPr>
              <a:t>IEEE Std 802.15.7-2018 in the standards list we received in March 2021, should it be listed. </a:t>
            </a: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53830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60899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62584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131970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3423470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34369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4046997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99816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16-23sep21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16-23sep21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802.18-21/0106r01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docdb.cept.org/implementation/1673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1/18-21-0109-00-0000-liaison-response-to-itu-r-wp-1a-on-vlc-standard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mentor.ieee.org/802.18/dcn/21/18-21-0108-00-0000-fcc-pn-on-spectrum-for-the-internet-of-thing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docs.fcc.gov/public/attachments/DOC-375610A1.pdf" TargetMode="External"/><Relationship Id="rId5" Type="http://schemas.openxmlformats.org/officeDocument/2006/relationships/hyperlink" Target="https://www.fcc.gov/document/spectrum-requirements-internet-things" TargetMode="External"/><Relationship Id="rId4" Type="http://schemas.openxmlformats.org/officeDocument/2006/relationships/hyperlink" Target="https://www.fcc.gov/document/authorizing-6-ghz-band-automated-frequency-coordination-system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docdb.cept.org/implementation/16737"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1/18-21-0080-00-0000-request-for-information-itu-r-wp-1a.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8/dcn/21/18-21-0109-00-0000-liaison-response-to-itu-r-wp-1a-on-vlc-standards.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hyperlink" Target="https://mentor.ieee.org/802.18/dcn/21/18-21-0110-00-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news-events/events/2021/09/september-2021-open-commission-meeting" TargetMode="External"/><Relationship Id="rId7" Type="http://schemas.openxmlformats.org/officeDocument/2006/relationships/hyperlink" Target="https://mentor.ieee.org/802.18/dcn/21/18-21-0108-00-0000-fcc-pn-on-spectrum-for-the-internet-of-thing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hyperlink" Target="https://docs.fcc.gov/public/attachments/DOC-375610A1.pdf" TargetMode="External"/><Relationship Id="rId5" Type="http://schemas.openxmlformats.org/officeDocument/2006/relationships/hyperlink" Target="https://www.fcc.gov/document/spectrum-requirements-internet-things" TargetMode="External"/><Relationship Id="rId4" Type="http://schemas.openxmlformats.org/officeDocument/2006/relationships/hyperlink" Target="https://www.fcc.gov/document/authorizing-6-ghz-band-automated-frequency-coordination-system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88-01-0000-minutes-electronic-plenary-15-22jul21-rr-tag-ma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16-23sep21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16-23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last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and 802.24 has moved to 16</a:t>
            </a:r>
            <a:r>
              <a:rPr lang="en-US" altLang="en-US" sz="1600" b="1" baseline="30000" dirty="0">
                <a:solidFill>
                  <a:schemeClr val="tx1"/>
                </a:solidFill>
              </a:rPr>
              <a:t>th</a:t>
            </a:r>
            <a:r>
              <a:rPr lang="en-US" altLang="en-US" sz="1600" b="1" dirty="0">
                <a:solidFill>
                  <a:schemeClr val="tx1"/>
                </a:solidFill>
              </a:rPr>
              <a:t> at 1500et</a:t>
            </a:r>
          </a:p>
          <a:p>
            <a:pPr lvl="2">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Agenda for Sept 10th 802 Wireless Interim is here: </a:t>
            </a:r>
            <a:r>
              <a:rPr lang="en-US" altLang="en-US" sz="1600" dirty="0">
                <a:solidFill>
                  <a:schemeClr val="tx1"/>
                </a:solidFill>
                <a:hlinkClick r:id="rId3"/>
              </a:rPr>
              <a:t>https://mentor.ieee.org/802-ec/dcn/21/ec-21-0140-04-WCSG-2021-09-wireless-interim-opening-plenary-agenda.xlsx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strike="sngStrike" dirty="0">
                <a:solidFill>
                  <a:schemeClr val="bg1">
                    <a:lumMod val="75000"/>
                  </a:schemeClr>
                </a:solidFill>
              </a:rPr>
              <a:t>  $50 – 14jul-27aug</a:t>
            </a:r>
            <a:r>
              <a:rPr lang="en-US" altLang="en-US" sz="1600" b="1" strike="sngStrike" dirty="0">
                <a:solidFill>
                  <a:schemeClr val="bg1">
                    <a:lumMod val="75000"/>
                  </a:schemeClr>
                </a:solidFill>
              </a:rPr>
              <a:t>;</a:t>
            </a:r>
            <a:r>
              <a:rPr lang="en-US" altLang="en-US" sz="1600" strike="sngStrike" dirty="0">
                <a:solidFill>
                  <a:schemeClr val="bg1">
                    <a:lumMod val="75000"/>
                  </a:schemeClr>
                </a:solidFill>
              </a:rPr>
              <a:t>	</a:t>
            </a:r>
            <a:r>
              <a:rPr lang="en-US" altLang="en-US" sz="1600" dirty="0">
                <a:solidFill>
                  <a:schemeClr val="tx1"/>
                </a:solidFill>
              </a:rPr>
              <a:t>	</a:t>
            </a:r>
            <a:r>
              <a:rPr lang="en-US" altLang="en-US" sz="1600" strike="sngStrike" dirty="0">
                <a:solidFill>
                  <a:schemeClr val="bg1">
                    <a:lumMod val="75000"/>
                  </a:schemeClr>
                </a:solidFill>
              </a:rPr>
              <a:t>$75 – 28aug-09sep;	</a:t>
            </a:r>
            <a:r>
              <a:rPr lang="en-US" altLang="en-US" sz="1600" dirty="0">
                <a:solidFill>
                  <a:schemeClr val="tx1"/>
                </a:solidFill>
              </a:rPr>
              <a:t>	</a:t>
            </a:r>
            <a:r>
              <a:rPr lang="en-US" altLang="en-US" sz="1600" b="1" dirty="0">
                <a:solidFill>
                  <a:schemeClr val="tx1"/>
                </a:solidFill>
              </a:rPr>
              <a:t>$125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announced on the .18 list server on 12Aug21 and now the updated WG P&amp;P approved by the EC this week (29</a:t>
            </a:r>
            <a:r>
              <a:rPr lang="en-US" altLang="en-US" sz="1800" baseline="30000" dirty="0">
                <a:solidFill>
                  <a:schemeClr val="tx1"/>
                </a:solidFill>
              </a:rPr>
              <a:t>th</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802.18 will be taking attendance using IMAT </a:t>
            </a:r>
            <a:r>
              <a:rPr lang="en-US" altLang="en-US" sz="1800" dirty="0">
                <a:solidFill>
                  <a:srgbClr val="7030A0"/>
                </a:solidFill>
              </a:rPr>
              <a:t>and it will count for voting membership participation credit</a:t>
            </a:r>
          </a:p>
          <a:p>
            <a:pPr marL="800100" lvl="1" indent="-342900">
              <a:spcBef>
                <a:spcPts val="0"/>
              </a:spcBef>
              <a:spcAft>
                <a:spcPts val="0"/>
              </a:spcAft>
              <a:buFont typeface="Arial" panose="020B0604020202020204" pitchFamily="34" charset="0"/>
              <a:buChar char="•"/>
            </a:pPr>
            <a:r>
              <a:rPr lang="en-US" altLang="en-US" dirty="0">
                <a:solidFill>
                  <a:schemeClr val="tx1"/>
                </a:solidFill>
              </a:rPr>
              <a:t>Like previous wireless interims, </a:t>
            </a:r>
            <a:r>
              <a:rPr lang="en-US" altLang="en-US" b="0" dirty="0">
                <a:solidFill>
                  <a:schemeClr val="tx1"/>
                </a:solidFill>
              </a:rPr>
              <a:t>75% is needed, </a:t>
            </a:r>
            <a:r>
              <a:rPr lang="en-US" altLang="en-US" dirty="0">
                <a:solidFill>
                  <a:schemeClr val="tx1"/>
                </a:solidFill>
              </a:rPr>
              <a:t>need</a:t>
            </a:r>
            <a:r>
              <a:rPr lang="en-US" altLang="en-US" b="0" dirty="0">
                <a:solidFill>
                  <a:schemeClr val="tx1"/>
                </a:solidFill>
              </a:rPr>
              <a:t> both calls.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was addressed on the EC call on 07Sep21.</a:t>
            </a:r>
          </a:p>
          <a:p>
            <a:pPr lvl="1">
              <a:spcBef>
                <a:spcPts val="0"/>
              </a:spcBef>
              <a:spcAft>
                <a:spcPts val="0"/>
              </a:spcAft>
              <a:buFont typeface="Arial" panose="020B0604020202020204" pitchFamily="34" charset="0"/>
              <a:buChar char="•"/>
            </a:pPr>
            <a:r>
              <a:rPr lang="en-US" sz="1800" dirty="0">
                <a:ea typeface="Calibri" panose="020F0502020204030204" pitchFamily="34" charset="0"/>
              </a:rPr>
              <a:t>And it was approved for the </a:t>
            </a:r>
            <a:r>
              <a:rPr lang="en-US" sz="1800" b="0" dirty="0">
                <a:ea typeface="Calibri" panose="020F0502020204030204" pitchFamily="34" charset="0"/>
              </a:rPr>
              <a:t>Nov 2021 Plenary to be e</a:t>
            </a:r>
            <a:r>
              <a:rPr lang="en-US" sz="1800" b="0" dirty="0">
                <a:solidFill>
                  <a:schemeClr val="tx1"/>
                </a:solidFill>
                <a:ea typeface="Calibri" panose="020F0502020204030204" pitchFamily="34" charset="0"/>
              </a:rPr>
              <a:t>lectronic/virtual</a:t>
            </a:r>
            <a:r>
              <a:rPr lang="en-US" sz="1800" b="0" dirty="0">
                <a:solidFill>
                  <a:schemeClr val="bg1">
                    <a:lumMod val="75000"/>
                  </a:schemeClr>
                </a:solidFill>
                <a:ea typeface="Calibri" panose="020F0502020204030204" pitchFamily="34" charset="0"/>
              </a:rPr>
              <a:t>.</a:t>
            </a:r>
          </a:p>
          <a:p>
            <a:pPr lvl="1">
              <a:spcBef>
                <a:spcPts val="0"/>
              </a:spcBef>
              <a:spcAft>
                <a:spcPts val="0"/>
              </a:spcAft>
              <a:buFont typeface="Arial" panose="020B0604020202020204" pitchFamily="34" charset="0"/>
              <a:buChar char="•"/>
            </a:pPr>
            <a:r>
              <a:rPr lang="en-US" sz="1800" b="0" dirty="0">
                <a:solidFill>
                  <a:schemeClr val="tx1"/>
                </a:solidFill>
                <a:effectLst/>
                <a:ea typeface="Calibri" panose="020F0502020204030204" pitchFamily="34" charset="0"/>
              </a:rPr>
              <a:t>Also approved was the $50 / $75 / $125 meeting fee like we have been doing.</a:t>
            </a:r>
          </a:p>
          <a:p>
            <a:pPr>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SCHEDULED SESSIONS</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latin typeface="Tahoma" panose="020B0604030504040204" pitchFamily="34" charset="0"/>
                <a:ea typeface="Calibri" panose="020F0502020204030204" pitchFamily="34" charset="0"/>
              </a:rPr>
              <a:t>.18 at this point will be our normal weekly times and call-in, Thursday's 11</a:t>
            </a:r>
            <a:r>
              <a:rPr lang="en-US" sz="1600" baseline="30000" dirty="0">
                <a:latin typeface="Tahoma" panose="020B0604030504040204" pitchFamily="34" charset="0"/>
                <a:ea typeface="Calibri" panose="020F0502020204030204" pitchFamily="34" charset="0"/>
              </a:rPr>
              <a:t>th</a:t>
            </a:r>
            <a:r>
              <a:rPr lang="en-US" sz="1600" dirty="0">
                <a:latin typeface="Tahoma" panose="020B0604030504040204" pitchFamily="34" charset="0"/>
                <a:ea typeface="Calibri" panose="020F0502020204030204" pitchFamily="34" charset="0"/>
              </a:rPr>
              <a:t> and 18</a:t>
            </a:r>
            <a:r>
              <a:rPr lang="en-US" sz="1600" baseline="30000" dirty="0">
                <a:latin typeface="Tahoma" panose="020B0604030504040204" pitchFamily="34" charset="0"/>
                <a:ea typeface="Calibri" panose="020F0502020204030204" pitchFamily="34" charset="0"/>
              </a:rPr>
              <a:t>th</a:t>
            </a:r>
            <a:r>
              <a:rPr lang="en-US" sz="1600" dirty="0">
                <a:latin typeface="Tahoma" panose="020B0604030504040204" pitchFamily="34" charset="0"/>
                <a:ea typeface="Calibri" panose="020F0502020204030204" pitchFamily="34" charset="0"/>
              </a:rPr>
              <a:t> Nov21.</a:t>
            </a:r>
            <a:endParaRPr lang="en-US" sz="1600" dirty="0">
              <a:effectLst/>
              <a:latin typeface="Times New Roman" panose="02020603050405020304" pitchFamily="18" charset="0"/>
              <a:ea typeface="Calibri" panose="020F0502020204030204" pitchFamily="34" charset="0"/>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a:t>
            </a:r>
          </a:p>
          <a:p>
            <a:pPr marL="685800" lvl="1">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a:spcBef>
                <a:spcPts val="0"/>
              </a:spcBef>
              <a:spcAft>
                <a:spcPts val="0"/>
              </a:spcAft>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not today</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many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/calls</a:t>
            </a:r>
            <a:r>
              <a:rPr lang="en-US" sz="1800" b="0" dirty="0">
                <a:solidFill>
                  <a:schemeClr val="tx1"/>
                </a:solidFill>
                <a:sym typeface="Wingdings" panose="05000000000000000000" pitchFamily="2" charset="2"/>
              </a:rPr>
              <a:t>;  01,02,06,07,08,09,10,21sep21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One of the 60GHz standards, EN 303 753, rapporteur meeting on 21sep21</a:t>
            </a:r>
          </a:p>
          <a:p>
            <a:pPr lvl="1">
              <a:spcBef>
                <a:spcPts val="0"/>
              </a:spcBef>
              <a:buFont typeface="Arial" panose="020B0604020202020204" pitchFamily="34" charset="0"/>
              <a:buChar char="•"/>
            </a:pPr>
            <a:r>
              <a:rPr lang="en-US" sz="1800" dirty="0">
                <a:solidFill>
                  <a:schemeClr val="tx1"/>
                </a:solidFill>
              </a:rPr>
              <a:t>Agenda for #111 is on the BRAN site and the 802.11 members area.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Last week, 09sep: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301 598 – TVWS – approved</a:t>
            </a:r>
            <a:r>
              <a:rPr lang="en-US" sz="1800" dirty="0">
                <a:solidFill>
                  <a:schemeClr val="tx1"/>
                </a:solidFill>
                <a:ea typeface="Calibri" panose="020F0502020204030204" pitchFamily="34" charset="0"/>
                <a:sym typeface="Wingdings" panose="05000000000000000000" pitchFamily="2" charset="2"/>
              </a:rPr>
              <a:t> and </a:t>
            </a:r>
            <a:r>
              <a:rPr lang="en-US" sz="18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303 687 6 GHz - </a:t>
            </a:r>
            <a:r>
              <a:rPr lang="en-US" sz="18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800" b="0" dirty="0">
              <a:solidFill>
                <a:schemeClr val="tx1"/>
              </a:solidFill>
              <a:effectLst/>
              <a:ea typeface="Calibri" panose="020F0502020204030204" pitchFamily="34" charset="0"/>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800" b="0" baseline="30000" dirty="0">
                <a:solidFill>
                  <a:schemeClr val="tx1"/>
                </a:solidFill>
                <a:effectLst/>
                <a:ea typeface="Calibri" panose="020F0502020204030204" pitchFamily="34" charset="0"/>
                <a:sym typeface="Wingdings" panose="05000000000000000000" pitchFamily="2" charset="2"/>
              </a:rPr>
              <a:t>th</a:t>
            </a:r>
            <a:r>
              <a:rPr lang="en-US" sz="1800" b="0" dirty="0">
                <a:solidFill>
                  <a:schemeClr val="tx1"/>
                </a:solidFill>
                <a:effectLst/>
                <a:ea typeface="Calibri" panose="020F0502020204030204" pitchFamily="34" charset="0"/>
                <a:sym typeface="Wingdings" panose="05000000000000000000" pitchFamily="2" charset="2"/>
              </a:rPr>
              <a:t> and then #2 is 21sep21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sym typeface="Wingdings" panose="05000000000000000000" pitchFamily="2" charset="2"/>
              </a:rPr>
              <a:t>EN 303 722 another 60GHz standard is waiting on ENAP.</a:t>
            </a:r>
          </a:p>
          <a:p>
            <a:pPr lvl="2">
              <a:spcBef>
                <a:spcPts val="0"/>
              </a:spcBef>
              <a:buFont typeface="Arial" panose="020B0604020202020204" pitchFamily="34" charset="0"/>
              <a:buChar char="•"/>
            </a:pPr>
            <a:r>
              <a:rPr lang="en-US" sz="1600" dirty="0">
                <a:solidFill>
                  <a:schemeClr val="tx1"/>
                </a:solidFill>
              </a:rPr>
              <a:t>(not discussed though: EN 302 567 –  another 60GHz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ECC report 327 is back from public review and will be agreed upon at next SE meetings. More UWB work on bands above 6 GHz. Proposed changes will be in the regulations, just how is tbd.  Expected 1H2022.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lvl="1">
              <a:spcBef>
                <a:spcPts val="0"/>
              </a:spcBef>
              <a:spcAft>
                <a:spcPts val="0"/>
              </a:spcAft>
              <a:buFont typeface="Arial" panose="020B0604020202020204" pitchFamily="34" charset="0"/>
              <a:buChar char="•"/>
            </a:pPr>
            <a:r>
              <a:rPr lang="en-US" sz="1400" b="1" dirty="0">
                <a:solidFill>
                  <a:schemeClr val="tx1"/>
                </a:solidFill>
              </a:rPr>
              <a:t>15jul: </a:t>
            </a:r>
            <a:r>
              <a:rPr lang="en-US" sz="14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lvl="2">
              <a:spcBef>
                <a:spcPts val="0"/>
              </a:spcBef>
              <a:spcAft>
                <a:spcPts val="0"/>
              </a:spcAft>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not today</a:t>
            </a:r>
          </a:p>
          <a:p>
            <a:pPr marL="800100" lvl="2">
              <a:spcBef>
                <a:spcPts val="0"/>
              </a:spcBef>
              <a:spcAft>
                <a:spcPts val="0"/>
              </a:spcAft>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800" dirty="0"/>
              <a:t>next call </a:t>
            </a:r>
            <a:r>
              <a:rPr lang="en-US" sz="1800" dirty="0">
                <a:sym typeface="Wingdings" panose="05000000000000000000" pitchFamily="2" charset="2"/>
              </a:rPr>
              <a:t>#16 14-15Sep21</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1) Resolution of public consultation comments on Draft ECC report 330; re: WAS/RLAN use of the 5725-5850MHz band (CEPT work item FM57_03).</a:t>
            </a:r>
          </a:p>
          <a:p>
            <a:pPr marL="800100" lvl="2">
              <a:spcBef>
                <a:spcPts val="0"/>
              </a:spcBef>
              <a:spcAft>
                <a:spcPts val="0"/>
              </a:spcAft>
              <a:buFont typeface="Arial" panose="020B0604020202020204" pitchFamily="34" charset="0"/>
              <a:buChar char="•"/>
            </a:pPr>
            <a:r>
              <a:rPr lang="en-GB" sz="1600" b="0" dirty="0">
                <a:effectLst/>
                <a:ea typeface="Calibri" panose="020F0502020204030204" pitchFamily="34" charset="0"/>
              </a:rPr>
              <a:t>Output of the resolution meeting </a:t>
            </a:r>
            <a:r>
              <a:rPr lang="en-GB" sz="1600" b="0" u="sng" dirty="0">
                <a:solidFill>
                  <a:srgbClr val="0000FF"/>
                </a:solidFill>
                <a:effectLst/>
                <a:ea typeface="Calibri" panose="020F0502020204030204" pitchFamily="34" charset="0"/>
                <a:hlinkClick r:id="rId6"/>
              </a:rPr>
              <a:t>TEMP01R3</a:t>
            </a:r>
            <a:r>
              <a:rPr lang="en-GB" sz="1600" b="0" dirty="0">
                <a:effectLst/>
                <a:ea typeface="Calibri" panose="020F0502020204030204" pitchFamily="34" charset="0"/>
              </a:rPr>
              <a:t>  will be sent to the next WGFM meeting.</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2) A request from WGFM on how to establish</a:t>
            </a:r>
            <a:r>
              <a:rPr lang="en-GB" sz="16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7"/>
              </a:rPr>
              <a:t>TEMP02R2</a:t>
            </a:r>
            <a:r>
              <a:rPr lang="en-US" sz="16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400050" lvl="1">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The work that FM57 was created for (e.g. 6GHz Regulation and 5.8GHz ECC report) is now complete and the FM57 group will be closed at the next WGFM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a:t>
            </a:r>
            <a:r>
              <a:rPr lang="en-US" sz="1600" b="1" dirty="0">
                <a:effectLst/>
                <a:ea typeface="Calibri" panose="020F0502020204030204" pitchFamily="34" charset="0"/>
              </a:rPr>
              <a:t>October 11, 2021.  (23sept out of .18)</a:t>
            </a:r>
            <a:endParaRPr lang="en-US" sz="16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br>
              <a:rPr lang="en-US" sz="1000" dirty="0"/>
            </a:br>
            <a:r>
              <a:rPr lang="en-US" sz="1600" b="0" i="0" dirty="0">
                <a:solidFill>
                  <a:srgbClr val="222222"/>
                </a:solidFill>
                <a:effectLst/>
              </a:rPr>
              <a:t>Q1)  MCMC seeks your views and comments on the demand for spectrum for Wi-Fi in the 6 GHz frequency band.</a:t>
            </a:r>
            <a:br>
              <a:rPr lang="en-US" sz="1600" dirty="0"/>
            </a:br>
            <a:br>
              <a:rPr lang="en-US" sz="1600" dirty="0"/>
            </a:br>
            <a:r>
              <a:rPr lang="en-US" sz="1600" b="0" i="0" dirty="0">
                <a:solidFill>
                  <a:srgbClr val="222222"/>
                </a:solidFill>
                <a:effectLst/>
              </a:rPr>
              <a:t>Q2)  MCMC seeks your views and comments on the emerging technologies utilizing the 6 GHz frequency band.</a:t>
            </a:r>
            <a:br>
              <a:rPr lang="en-US" sz="1600" dirty="0"/>
            </a:br>
            <a:br>
              <a:rPr lang="en-US" sz="1600" dirty="0"/>
            </a:br>
            <a:r>
              <a:rPr lang="en-US" sz="1600" b="0" i="0" dirty="0">
                <a:solidFill>
                  <a:srgbClr val="222222"/>
                </a:solidFill>
                <a:effectLst/>
              </a:rPr>
              <a:t>Q3)  MCMC seeks your views and comments on the frequency range within the 6 GHz frequency band that could be considered for Wi-Fi under the Class Assignment in Malaysia. Should MCMC consider allowing Wi-Fi to operate in the entire 1200 MHz (5925 MHz to 7125 MHz frequency band) or only in the 500 MHz (5925 MHz to 6425 MHz frequency band)?</a:t>
            </a:r>
            <a:br>
              <a:rPr lang="en-US" sz="1600" dirty="0"/>
            </a:br>
            <a:br>
              <a:rPr lang="en-US" sz="1600" dirty="0"/>
            </a:br>
            <a:r>
              <a:rPr lang="en-US" sz="1600" b="0" i="0" dirty="0">
                <a:solidFill>
                  <a:srgbClr val="222222"/>
                </a:solidFill>
                <a:effectLst/>
              </a:rPr>
              <a:t>Q4)  MCMC seeks your views and comments on: i. the coexistence between Wi-Fi and incumbent services (i.e. fixed service and fixed-satellite service); and ii. the potential interference mitigation between these services.</a:t>
            </a:r>
            <a:br>
              <a:rPr lang="en-US" sz="1600" dirty="0"/>
            </a:br>
            <a:endParaRPr lang="en-US" sz="1600" dirty="0"/>
          </a:p>
          <a:p>
            <a:pPr marL="800100" lvl="2">
              <a:spcBef>
                <a:spcPts val="0"/>
              </a:spcBef>
              <a:spcAft>
                <a:spcPts val="0"/>
              </a:spcAft>
              <a:buFont typeface="Arial" panose="020B0604020202020204" pitchFamily="34" charset="0"/>
              <a:buChar char="•"/>
            </a:pPr>
            <a:r>
              <a:rPr lang="en-US" sz="1600" b="0" i="0" dirty="0">
                <a:solidFill>
                  <a:srgbClr val="222222"/>
                </a:solidFill>
                <a:effectLst/>
              </a:rPr>
              <a:t>note: Refer to Table 1 of the document on the status of incumbents in this frequency band of interest.</a:t>
            </a:r>
            <a:br>
              <a:rPr lang="en-US" sz="1600" b="0" i="0" dirty="0">
                <a:solidFill>
                  <a:srgbClr val="222222"/>
                </a:solidFill>
                <a:effectLst/>
              </a:rPr>
            </a:b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5785" y="457200"/>
            <a:ext cx="10475384" cy="6009901"/>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indent="0">
              <a:spcBef>
                <a:spcPts val="0"/>
              </a:spcBef>
              <a:spcAft>
                <a:spcPts val="0"/>
              </a:spcAft>
            </a:pPr>
            <a:r>
              <a:rPr lang="en-US" sz="1600" b="0" i="0" dirty="0">
                <a:solidFill>
                  <a:srgbClr val="222222"/>
                </a:solidFill>
                <a:effectLst/>
              </a:rPr>
              <a:t>Q5)  MCMC seeks your views and comments on the potential technical and operational conditions to be imposed if the 6 GHz frequency band is introduced for Wi-Fi under the Class Assignment. Should part of the frequency band be limited to indoor operation? Should standard power devices operating under the Automatic Frequency Coordination (AFC) system be adopted in Malaysia?</a:t>
            </a:r>
            <a:br>
              <a:rPr lang="en-US" sz="1600" b="0" i="0" dirty="0">
                <a:solidFill>
                  <a:srgbClr val="222222"/>
                </a:solidFill>
                <a:effectLst/>
              </a:rPr>
            </a:br>
            <a:r>
              <a:rPr lang="en-US" sz="1600" b="0" i="0" dirty="0">
                <a:solidFill>
                  <a:srgbClr val="222222"/>
                </a:solidFill>
                <a:effectLst/>
              </a:rPr>
              <a:t>note: </a:t>
            </a:r>
            <a:r>
              <a:rPr lang="en-US" sz="1600" b="0" dirty="0">
                <a:solidFill>
                  <a:srgbClr val="222222"/>
                </a:solidFill>
              </a:rPr>
              <a:t>R</a:t>
            </a:r>
            <a:r>
              <a:rPr lang="en-US" sz="1600" b="0" i="0" dirty="0">
                <a:solidFill>
                  <a:srgbClr val="222222"/>
                </a:solidFill>
                <a:effectLst/>
              </a:rPr>
              <a:t>efer to Table 2 of the document on the existing conditions of WLAN and SRD.</a:t>
            </a:r>
            <a:endParaRPr lang="en-US" sz="1600" b="0" i="0" dirty="0">
              <a:solidFill>
                <a:srgbClr val="0000FF"/>
              </a:solidFill>
              <a:effectLst/>
            </a:endParaRPr>
          </a:p>
          <a:p>
            <a:pPr lvl="1"/>
            <a:r>
              <a:rPr lang="en-US" sz="1600" b="0" i="0" dirty="0">
                <a:solidFill>
                  <a:srgbClr val="222222"/>
                </a:solidFill>
                <a:effectLst/>
              </a:rPr>
              <a:t>Q6)  What other key issues need to be considered in introducing Wi-Fi in the 6 GHz frequency range?</a:t>
            </a:r>
            <a:endParaRPr lang="en-US" sz="1600" b="0" dirty="0">
              <a:effectLst/>
            </a:endParaRPr>
          </a:p>
          <a:p>
            <a:pPr lvl="1">
              <a:buFont typeface="Arial" panose="020B0604020202020204" pitchFamily="34" charset="0"/>
              <a:buChar char="•"/>
            </a:pPr>
            <a:r>
              <a:rPr lang="en-US" sz="1600" b="0" dirty="0">
                <a:solidFill>
                  <a:srgbClr val="222222"/>
                </a:solidFill>
              </a:rPr>
              <a:t>Consultation is in mentor:  </a:t>
            </a:r>
            <a:r>
              <a:rPr lang="en-US" sz="1600" b="0" dirty="0">
                <a:solidFill>
                  <a:srgbClr val="222222"/>
                </a:solidFill>
                <a:hlinkClick r:id="rId4"/>
              </a:rPr>
              <a:t>https://mentor.ieee.org/802.18/dcn/21/18-21-0103-00-0000-malaysia-mcmc-consultation-wlan-in-the-6ghz-band.docx</a:t>
            </a:r>
            <a:endParaRPr lang="en-US" sz="1600" b="0" dirty="0">
              <a:solidFill>
                <a:srgbClr val="222222"/>
              </a:solidFill>
            </a:endParaRPr>
          </a:p>
          <a:p>
            <a:pPr lvl="6">
              <a:buFont typeface="Arial" panose="020B0604020202020204" pitchFamily="34" charset="0"/>
              <a:buChar char="•"/>
            </a:pPr>
            <a:endParaRPr lang="en-US" sz="1200" dirty="0">
              <a:solidFill>
                <a:srgbClr val="222222"/>
              </a:solidFill>
            </a:endParaRPr>
          </a:p>
          <a:p>
            <a:pPr algn="l">
              <a:buFont typeface="Arial" panose="020B0604020202020204" pitchFamily="34" charset="0"/>
              <a:buChar char="•"/>
            </a:pPr>
            <a:r>
              <a:rPr lang="en-US" sz="2000" b="0" dirty="0">
                <a:solidFill>
                  <a:srgbClr val="222222"/>
                </a:solidFill>
              </a:rPr>
              <a:t>Brazil – ANATEL -  </a:t>
            </a:r>
            <a:r>
              <a:rPr lang="en-US" sz="1800" b="0" i="0" u="none" strike="noStrike" baseline="0" dirty="0">
                <a:solidFill>
                  <a:srgbClr val="000000"/>
                </a:solidFill>
              </a:rPr>
              <a:t> </a:t>
            </a:r>
            <a:r>
              <a:rPr lang="en-US" sz="1800" b="1" i="0" u="none" strike="noStrike" baseline="0" dirty="0">
                <a:solidFill>
                  <a:srgbClr val="000000"/>
                </a:solidFill>
              </a:rPr>
              <a:t>Public Consultation 46 </a:t>
            </a:r>
            <a:endParaRPr lang="en-US" sz="1800" b="0" dirty="0"/>
          </a:p>
          <a:p>
            <a:pPr lvl="1">
              <a:buFont typeface="Arial" panose="020B0604020202020204" pitchFamily="34" charset="0"/>
              <a:buChar char="•"/>
            </a:pPr>
            <a:r>
              <a:rPr lang="en-US" sz="16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600" b="0" i="0" u="none" strike="noStrike" baseline="0" dirty="0">
                <a:solidFill>
                  <a:srgbClr val="000000"/>
                </a:solidFill>
              </a:rPr>
              <a:t>The deadline for submission of comments is 30th November 2021. For more information on this public consultation, please refer to this </a:t>
            </a:r>
            <a:r>
              <a:rPr lang="en-US" sz="1600" b="0" i="0" u="none" strike="noStrike" baseline="0" dirty="0">
                <a:solidFill>
                  <a:srgbClr val="0562C1"/>
                </a:solidFill>
              </a:rPr>
              <a:t>link </a:t>
            </a:r>
            <a:r>
              <a:rPr lang="en-US" sz="1600" b="0" i="0" u="none" strike="noStrike" baseline="0" dirty="0">
                <a:solidFill>
                  <a:srgbClr val="000000"/>
                </a:solidFill>
              </a:rPr>
              <a:t>and is in Portuguese language only. </a:t>
            </a:r>
            <a:endParaRPr lang="en-US" sz="1600" b="0" dirty="0">
              <a:solidFill>
                <a:srgbClr val="222222"/>
              </a:solidFill>
            </a:endParaRPr>
          </a:p>
          <a:p>
            <a:pPr>
              <a:buFont typeface="Arial" panose="020B0604020202020204" pitchFamily="34" charset="0"/>
              <a:buChar char="•"/>
            </a:pPr>
            <a:r>
              <a:rPr lang="en-US" sz="2000" b="0" dirty="0">
                <a:solidFill>
                  <a:srgbClr val="222222"/>
                </a:solidFill>
              </a:rPr>
              <a:t>Anything else to share today for other regions? not today</a:t>
            </a:r>
          </a:p>
          <a:p>
            <a:pPr algn="l"/>
            <a:endParaRPr lang="en-US" sz="1600" b="0" dirty="0">
              <a:solidFill>
                <a:srgbClr val="222222"/>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124652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not today</a:t>
            </a: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600" dirty="0">
                <a:solidFill>
                  <a:schemeClr val="tx1"/>
                </a:solidFill>
              </a:rPr>
              <a:t>WRC-23 agenda items, the list is on the ITU-R website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r>
              <a:rPr lang="en-US" sz="1800" dirty="0">
                <a:solidFill>
                  <a:srgbClr val="7030A0"/>
                </a:solidFill>
              </a:rPr>
              <a:t> (updated 26Aug20)</a:t>
            </a:r>
          </a:p>
          <a:p>
            <a:pPr lvl="1">
              <a:spcBef>
                <a:spcPts val="0"/>
              </a:spcBef>
              <a:buFont typeface="Arial" panose="020B0604020202020204" pitchFamily="34" charset="0"/>
              <a:buChar char="•"/>
            </a:pPr>
            <a:r>
              <a:rPr lang="en-US" sz="1800" dirty="0">
                <a:hlinkClick r:id="rId4"/>
              </a:rPr>
              <a:t>https://www.itu.int/dms_pub/itu-r/oth/0c/0a/R0C0A00000D0041PDFE.pdf</a:t>
            </a:r>
            <a:endParaRPr lang="en-US" sz="18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6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Was going to review IEEE 802 viewpoints and any updates, agenda is filled up so will move to end of a future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 (probably upload to WP5A 02nov21; </a:t>
            </a:r>
            <a:r>
              <a:rPr lang="en-US" sz="1600" b="1" u="sng" dirty="0"/>
              <a:t>out of .18 then 15oct</a:t>
            </a:r>
            <a:r>
              <a:rPr lang="en-US" sz="1600" dirty="0"/>
              <a: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a:t>
            </a: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endParaRPr lang="en-US" sz="1200" dirty="0"/>
          </a:p>
          <a:p>
            <a:pPr marL="914400" lvl="1" indent="-514350">
              <a:buFont typeface="+mj-lt"/>
              <a:buAutoNum type="romanLcPeriod"/>
            </a:pPr>
            <a:endParaRPr lang="en-US" sz="1200" dirty="0"/>
          </a:p>
          <a:p>
            <a:pPr marL="514350" indent="-514350">
              <a:spcBef>
                <a:spcPts val="0"/>
              </a:spcBef>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endParaRPr lang="en-US" sz="1600" b="1" u="sng" dirty="0"/>
          </a:p>
          <a:p>
            <a:pPr marL="914400" lvl="1" indent="-514350">
              <a:buFont typeface="+mj-lt"/>
              <a:buAutoNum type="romanLcPeriod"/>
            </a:pPr>
            <a:r>
              <a:rPr lang="en-US" sz="1600" b="1" u="sng" dirty="0"/>
              <a:t>.11 ITU ad hoc is meeting on later today, 16sep21.  .18 should some drafts for review soon.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a:t>
            </a:r>
            <a:endParaRPr lang="en-US" sz="2000" dirty="0"/>
          </a:p>
        </p:txBody>
      </p:sp>
    </p:spTree>
    <p:extLst>
      <p:ext uri="{BB962C8B-B14F-4D97-AF65-F5344CB8AC3E}">
        <p14:creationId xmlns:p14="http://schemas.microsoft.com/office/powerpoint/2010/main" val="3347375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startAt="4"/>
            </a:pPr>
            <a:r>
              <a:rPr lang="en-US" sz="1600" dirty="0"/>
              <a:t>Liaison from ITU-R WP 1A re: Light Communications, see </a:t>
            </a:r>
            <a:r>
              <a:rPr lang="en-US" sz="1600" dirty="0">
                <a:hlinkClick r:id="rId3"/>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08oct </a:t>
            </a:r>
            <a:r>
              <a:rPr lang="en-US" sz="1600" dirty="0"/>
              <a:t>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p>
          <a:p>
            <a:pPr marL="914400" lvl="1" indent="-514350">
              <a:buFont typeface="+mj-lt"/>
              <a:buAutoNum type="romanLcPeriod"/>
            </a:pPr>
            <a:r>
              <a:rPr lang="en-US" sz="1800" b="1" u="sng" dirty="0"/>
              <a:t>.11/.15 has worked on a draft response and it is now in .18 mentor: </a:t>
            </a:r>
            <a:r>
              <a:rPr lang="en-US" sz="1800" dirty="0">
                <a:hlinkClick r:id="rId4"/>
              </a:rPr>
              <a:t>https://mentor.ieee.org/802.18/dcn/21/18-21-0109-00-0000-liaison-response-to-itu-r-wp-1a-on-vlc-standards.docx</a:t>
            </a:r>
            <a:r>
              <a:rPr lang="en-US" sz="1800" dirty="0"/>
              <a:t> </a:t>
            </a:r>
          </a:p>
          <a:p>
            <a:pPr marL="1314450" lvl="2" indent="-514350">
              <a:buFont typeface="+mj-lt"/>
              <a:buAutoNum type="romanLcPeriod"/>
            </a:pPr>
            <a:r>
              <a:rPr lang="en-US" sz="1600" dirty="0"/>
              <a:t>Note, .11 and .15 are still reviewing and it will come to .18 next week. </a:t>
            </a:r>
          </a:p>
          <a:p>
            <a:pPr marL="1314450" lvl="2" indent="-514350">
              <a:buFont typeface="+mj-lt"/>
              <a:buAutoNum type="romanLcPeriod"/>
            </a:pPr>
            <a:r>
              <a:rPr lang="en-US" sz="1600" dirty="0"/>
              <a:t>Looking at the draft, maybe some questions on bottom of page 5 for c) and d) </a:t>
            </a:r>
          </a:p>
          <a:p>
            <a:pPr lvl="3" indent="-342900" hangingPunct="0">
              <a:spcBef>
                <a:spcPts val="600"/>
              </a:spcBef>
              <a:spcAft>
                <a:spcPts val="0"/>
              </a:spcAft>
              <a:buAutoNum type="alphaLcParenR" startAt="3"/>
              <a:tabLst>
                <a:tab pos="720090" algn="l"/>
                <a:tab pos="1188085" algn="l"/>
                <a:tab pos="1440180" algn="l"/>
              </a:tabLst>
            </a:pPr>
            <a:r>
              <a:rPr lang="en-US" b="0" u="sng" dirty="0">
                <a:solidFill>
                  <a:srgbClr val="008080"/>
                </a:solidFill>
                <a:effectLst/>
                <a:latin typeface="Times New Roman" panose="02020603050405020304" pitchFamily="18" charset="0"/>
                <a:ea typeface="Times New Roman" panose="02020603050405020304" pitchFamily="18" charset="0"/>
              </a:rPr>
              <a:t>that the IEEE 802.15 Working Group completed </a:t>
            </a:r>
            <a:r>
              <a:rPr lang="en-US" b="0" dirty="0">
                <a:solidFill>
                  <a:srgbClr val="FF0000"/>
                </a:solidFill>
                <a:effectLst/>
                <a:latin typeface="Times New Roman" panose="02020603050405020304" pitchFamily="18" charset="0"/>
                <a:ea typeface="Times New Roman" panose="02020603050405020304" pitchFamily="18" charset="0"/>
              </a:rPr>
              <a:t>the </a:t>
            </a:r>
            <a:r>
              <a:rPr lang="en-US" b="0" u="sng" dirty="0">
                <a:solidFill>
                  <a:srgbClr val="008080"/>
                </a:solidFill>
                <a:effectLst/>
                <a:latin typeface="Times New Roman" panose="02020603050405020304" pitchFamily="18" charset="0"/>
                <a:ea typeface="Times New Roman" panose="02020603050405020304" pitchFamily="18" charset="0"/>
              </a:rPr>
              <a:t>IEEE Std 802.15.7-2011 IEEE Standard for Local and metropolitan area networks –  Short Range Wireless Optical Communication Using Visible Light</a:t>
            </a:r>
            <a:r>
              <a:rPr lang="en-US" b="0" dirty="0">
                <a:solidFill>
                  <a:srgbClr val="FF0000"/>
                </a:solidFill>
                <a:effectLst/>
                <a:latin typeface="Times New Roman" panose="02020603050405020304" pitchFamily="18" charset="0"/>
                <a:ea typeface="Times New Roman" panose="02020603050405020304" pitchFamily="18" charset="0"/>
              </a:rPr>
              <a:t> </a:t>
            </a:r>
            <a:r>
              <a:rPr lang="en-US" b="0" u="sng" dirty="0">
                <a:solidFill>
                  <a:srgbClr val="008080"/>
                </a:solidFill>
                <a:effectLst/>
                <a:latin typeface="Times New Roman" panose="02020603050405020304" pitchFamily="18" charset="0"/>
                <a:ea typeface="Times New Roman" panose="02020603050405020304" pitchFamily="18" charset="0"/>
              </a:rPr>
              <a:t>in 2011</a:t>
            </a:r>
            <a:r>
              <a:rPr lang="en-US" b="0" dirty="0">
                <a:solidFill>
                  <a:srgbClr val="FF0000"/>
                </a:solidFill>
                <a:effectLst/>
                <a:latin typeface="Times New Roman" panose="02020603050405020304" pitchFamily="18" charset="0"/>
                <a:ea typeface="Times New Roman" panose="02020603050405020304" pitchFamily="18" charset="0"/>
              </a:rPr>
              <a:t>;</a:t>
            </a:r>
          </a:p>
          <a:p>
            <a:pPr marL="1543050" lvl="3" hangingPunct="0">
              <a:spcBef>
                <a:spcPts val="600"/>
              </a:spcBef>
              <a:spcAft>
                <a:spcPts val="0"/>
              </a:spcAft>
              <a:buFont typeface="Arial" panose="020B0604020202020204" pitchFamily="34" charset="0"/>
              <a:buChar char="•"/>
              <a:tabLst>
                <a:tab pos="720090" algn="l"/>
                <a:tab pos="1188085" algn="l"/>
                <a:tab pos="1440180" algn="l"/>
              </a:tabLst>
            </a:pPr>
            <a:r>
              <a:rPr lang="en-US" b="0" dirty="0">
                <a:solidFill>
                  <a:schemeClr val="tx1"/>
                </a:solidFill>
                <a:effectLst/>
                <a:latin typeface="Times New Roman" panose="02020603050405020304" pitchFamily="18" charset="0"/>
                <a:ea typeface="Times New Roman" panose="02020603050405020304" pitchFamily="18" charset="0"/>
              </a:rPr>
              <a:t>do not see IEEE Std 802.15.7-2011 in the standards list we received in March 2021, </a:t>
            </a:r>
            <a:r>
              <a:rPr lang="en-US" dirty="0">
                <a:effectLst/>
                <a:latin typeface="Times New Roman" panose="02020603050405020304" pitchFamily="18" charset="0"/>
                <a:ea typeface="SimSun" panose="02010600030101010101" pitchFamily="2" charset="-122"/>
              </a:rPr>
              <a:t>it was superseded by IEEE Std 802.15.7-2018, so should discuss if c) should be updated accordingly.</a:t>
            </a:r>
            <a:r>
              <a:rPr lang="en-US" b="0" dirty="0">
                <a:solidFill>
                  <a:schemeClr val="tx1"/>
                </a:solidFill>
                <a:effectLst/>
                <a:latin typeface="Times New Roman" panose="02020603050405020304" pitchFamily="18" charset="0"/>
                <a:ea typeface="Times New Roman" panose="02020603050405020304" pitchFamily="18" charset="0"/>
              </a:rPr>
              <a:t> </a:t>
            </a:r>
          </a:p>
          <a:p>
            <a:pPr lvl="3" indent="-342900" hangingPunct="0">
              <a:spcBef>
                <a:spcPts val="600"/>
              </a:spcBef>
              <a:spcAft>
                <a:spcPts val="0"/>
              </a:spcAft>
              <a:buFont typeface="+mj-lt"/>
              <a:buAutoNum type="alphaLcParenR" startAt="4"/>
              <a:tabLst>
                <a:tab pos="720090" algn="l"/>
                <a:tab pos="1188085" algn="l"/>
                <a:tab pos="1440180" algn="l"/>
              </a:tabLst>
            </a:pPr>
            <a:r>
              <a:rPr lang="en-US" u="sng" dirty="0">
                <a:solidFill>
                  <a:srgbClr val="008080"/>
                </a:solidFill>
                <a:latin typeface="Times New Roman" panose="02020603050405020304" pitchFamily="18" charset="0"/>
              </a:rPr>
              <a:t>that the IEEE 802.15 Working Group completed the IEEE Standard for Local and metropolitan area networks – Part 15.7: Short-Range Optical Wireless Communications in 2018;</a:t>
            </a:r>
          </a:p>
          <a:p>
            <a:pPr marL="1543050" lvl="3">
              <a:buFont typeface="Arial" panose="020B0604020202020204" pitchFamily="34" charset="0"/>
              <a:buChar char="•"/>
            </a:pPr>
            <a:r>
              <a:rPr lang="en-US" dirty="0">
                <a:solidFill>
                  <a:schemeClr val="tx1"/>
                </a:solidFill>
                <a:latin typeface="Times New Roman" panose="02020603050405020304" pitchFamily="18" charset="0"/>
                <a:ea typeface="Times New Roman" panose="02020603050405020304" pitchFamily="18" charset="0"/>
              </a:rPr>
              <a:t>seems should add the full standard name in this line, </a:t>
            </a:r>
            <a:r>
              <a:rPr lang="en-US" sz="1600" dirty="0">
                <a:solidFill>
                  <a:schemeClr val="tx1"/>
                </a:solidFill>
                <a:effectLst/>
                <a:latin typeface="Times New Roman" panose="02020603050405020304" pitchFamily="18" charset="0"/>
                <a:ea typeface="Times New Roman" panose="02020603050405020304" pitchFamily="18" charset="0"/>
              </a:rPr>
              <a:t>IEEE Std 802.15.7-2018 </a:t>
            </a:r>
            <a:endParaRPr lang="en-US" b="0" dirty="0">
              <a:solidFill>
                <a:schemeClr val="tx1"/>
              </a:solidFill>
              <a:effectLst/>
              <a:latin typeface="Times New Roman" panose="02020603050405020304" pitchFamily="18" charset="0"/>
              <a:ea typeface="Times New Roman" panose="02020603050405020304" pitchFamily="18" charset="0"/>
            </a:endParaRPr>
          </a:p>
          <a:p>
            <a:pPr marL="914400" lvl="1" indent="-514350">
              <a:buFont typeface="+mj-lt"/>
              <a:buAutoNum type="romanLcPeriod"/>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- 2</a:t>
            </a:r>
            <a:endParaRPr lang="en-US" sz="2000" dirty="0"/>
          </a:p>
        </p:txBody>
      </p:sp>
    </p:spTree>
    <p:extLst>
      <p:ext uri="{BB962C8B-B14F-4D97-AF65-F5344CB8AC3E}">
        <p14:creationId xmlns:p14="http://schemas.microsoft.com/office/powerpoint/2010/main" val="1881357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037803"/>
            <a:ext cx="11049000" cy="543761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 draft is ready for review</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Today will introduce, discuss what is next on the draft, and maybe setup an ad hoc if needed. </a:t>
            </a:r>
          </a:p>
          <a:p>
            <a:pPr marL="800100" lvl="2">
              <a:spcBef>
                <a:spcPts val="0"/>
              </a:spcBef>
              <a:spcAft>
                <a:spcPts val="0"/>
              </a:spcAft>
              <a:buFont typeface="Arial" panose="020B0604020202020204" pitchFamily="34" charset="0"/>
              <a:buChar char="•"/>
            </a:pPr>
            <a:r>
              <a:rPr lang="en-US" sz="1600" dirty="0">
                <a:solidFill>
                  <a:srgbClr val="00B0F0"/>
                </a:solidFill>
                <a:effectLst/>
                <a:latin typeface="Times New Roman" panose="02020603050405020304" pitchFamily="18" charset="0"/>
                <a:ea typeface="SimSun" panose="02010600030101010101" pitchFamily="2" charset="-122"/>
              </a:rPr>
              <a:t>Then will setup for </a:t>
            </a:r>
            <a:r>
              <a:rPr lang="en-US" sz="1600" dirty="0" err="1">
                <a:solidFill>
                  <a:srgbClr val="00B0F0"/>
                </a:solidFill>
                <a:effectLst/>
                <a:latin typeface="Times New Roman" panose="02020603050405020304" pitchFamily="18" charset="0"/>
                <a:ea typeface="SimSun" panose="02010600030101010101" pitchFamily="2" charset="-122"/>
              </a:rPr>
              <a:t>tuesday</a:t>
            </a:r>
            <a:r>
              <a:rPr lang="en-US" sz="1600" dirty="0">
                <a:solidFill>
                  <a:srgbClr val="00B0F0"/>
                </a:solidFill>
                <a:effectLst/>
                <a:latin typeface="Times New Roman" panose="02020603050405020304" pitchFamily="18" charset="0"/>
                <a:ea typeface="SimSun" panose="02010600030101010101" pitchFamily="2" charset="-122"/>
              </a:rPr>
              <a:t>/</a:t>
            </a:r>
            <a:r>
              <a:rPr lang="en-US" sz="1600" dirty="0" err="1">
                <a:solidFill>
                  <a:srgbClr val="00B0F0"/>
                </a:solidFill>
                <a:effectLst/>
                <a:latin typeface="Times New Roman" panose="02020603050405020304" pitchFamily="18" charset="0"/>
                <a:ea typeface="SimSun" panose="02010600030101010101" pitchFamily="2" charset="-122"/>
              </a:rPr>
              <a:t>wednesday</a:t>
            </a:r>
            <a:r>
              <a:rPr lang="en-US" sz="1600" dirty="0">
                <a:solidFill>
                  <a:srgbClr val="00B0F0"/>
                </a:solidFill>
                <a:effectLst/>
                <a:latin typeface="Times New Roman" panose="02020603050405020304" pitchFamily="18" charset="0"/>
                <a:ea typeface="SimSun" panose="02010600030101010101" pitchFamily="2" charset="-122"/>
              </a:rPr>
              <a:t> (21</a:t>
            </a:r>
            <a:r>
              <a:rPr lang="en-US" sz="1600" baseline="30000" dirty="0">
                <a:solidFill>
                  <a:srgbClr val="00B0F0"/>
                </a:solidFill>
                <a:effectLst/>
                <a:latin typeface="Times New Roman" panose="02020603050405020304" pitchFamily="18" charset="0"/>
                <a:ea typeface="SimSun" panose="02010600030101010101" pitchFamily="2" charset="-122"/>
              </a:rPr>
              <a:t>st</a:t>
            </a:r>
            <a:r>
              <a:rPr lang="en-US" sz="1600" dirty="0">
                <a:solidFill>
                  <a:srgbClr val="00B0F0"/>
                </a:solidFill>
                <a:effectLst/>
                <a:latin typeface="Times New Roman" panose="02020603050405020304" pitchFamily="18" charset="0"/>
                <a:ea typeface="SimSun" panose="02010600030101010101" pitchFamily="2" charset="-122"/>
              </a:rPr>
              <a:t> &amp; 22</a:t>
            </a:r>
            <a:r>
              <a:rPr lang="en-US" sz="1600" baseline="30000" dirty="0">
                <a:solidFill>
                  <a:srgbClr val="00B0F0"/>
                </a:solidFill>
                <a:effectLst/>
                <a:latin typeface="Times New Roman" panose="02020603050405020304" pitchFamily="18" charset="0"/>
                <a:ea typeface="SimSun" panose="02010600030101010101" pitchFamily="2" charset="-122"/>
              </a:rPr>
              <a:t>nd</a:t>
            </a:r>
            <a:r>
              <a:rPr lang="en-US" sz="1600" dirty="0">
                <a:solidFill>
                  <a:srgbClr val="00B0F0"/>
                </a:solidFill>
                <a:effectLst/>
                <a:latin typeface="Times New Roman" panose="02020603050405020304" pitchFamily="18" charset="0"/>
                <a:ea typeface="SimSun" panose="02010600030101010101" pitchFamily="2" charset="-122"/>
              </a:rPr>
              <a:t>) next week at 1500et. </a:t>
            </a:r>
          </a:p>
          <a:p>
            <a:pPr marL="800100" lvl="2">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May need more the following week, tbd. </a:t>
            </a:r>
          </a:p>
          <a:p>
            <a:pPr marL="0">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rPr>
              <a:t>If ready next week maybe wait till 30</a:t>
            </a:r>
            <a:r>
              <a:rPr lang="en-US" sz="1600" b="0" baseline="30000" dirty="0">
                <a:solidFill>
                  <a:schemeClr val="tx1"/>
                </a:solidFill>
                <a:ea typeface="Calibri" panose="020F0502020204030204" pitchFamily="34" charset="0"/>
              </a:rPr>
              <a:t>th</a:t>
            </a:r>
            <a:r>
              <a:rPr lang="en-US" sz="1600" b="0" dirty="0">
                <a:solidFill>
                  <a:schemeClr val="tx1"/>
                </a:solidFill>
                <a:ea typeface="Calibri" panose="020F0502020204030204" pitchFamily="34" charset="0"/>
              </a:rPr>
              <a:t>, in case other comments are filed we want to reply to?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on: </a:t>
            </a:r>
          </a:p>
          <a:p>
            <a:pPr lvl="1" indent="-228600">
              <a:spcBef>
                <a:spcPts val="0"/>
              </a:spcBef>
              <a:spcAft>
                <a:spcPts val="0"/>
              </a:spcAft>
              <a:buFont typeface="Arial" panose="020B0604020202020204" pitchFamily="34" charset="0"/>
              <a:buChar char="•"/>
            </a:pPr>
            <a:r>
              <a:rPr lang="en-US" sz="1400" dirty="0">
                <a:effectLst/>
                <a:ea typeface="SimSun" panose="02010600030101010101" pitchFamily="2" charset="-122"/>
              </a:rPr>
              <a:t>After today, send out to .11, .15 and .18 and </a:t>
            </a:r>
            <a:r>
              <a:rPr lang="en-US" sz="1400" dirty="0" err="1">
                <a:effectLst/>
                <a:ea typeface="SimSun" panose="02010600030101010101" pitchFamily="2" charset="-122"/>
              </a:rPr>
              <a:t>cc:lmsc</a:t>
            </a:r>
            <a:r>
              <a:rPr lang="en-US" sz="1400" dirty="0">
                <a:effectLst/>
                <a:ea typeface="SimSun" panose="02010600030101010101" pitchFamily="2" charset="-122"/>
              </a:rPr>
              <a:t>.   Reply Comments coming for approval and here are ad </a:t>
            </a:r>
            <a:r>
              <a:rPr lang="en-US" sz="1400" dirty="0" err="1">
                <a:effectLst/>
                <a:ea typeface="SimSun" panose="02010600030101010101" pitchFamily="2" charset="-122"/>
              </a:rPr>
              <a:t>hocs</a:t>
            </a:r>
            <a:r>
              <a:rPr lang="en-US" sz="1400" dirty="0">
                <a:effectLst/>
                <a:ea typeface="SimSun" panose="02010600030101010101" pitchFamily="2" charset="-122"/>
              </a:rPr>
              <a:t>. </a:t>
            </a:r>
          </a:p>
          <a:p>
            <a:pPr lvl="2">
              <a:spcBef>
                <a:spcPts val="0"/>
              </a:spcBef>
              <a:spcAft>
                <a:spcPts val="0"/>
              </a:spcAft>
              <a:buFont typeface="Arial" panose="020B0604020202020204" pitchFamily="34" charset="0"/>
              <a:buChar char="•"/>
            </a:pPr>
            <a:r>
              <a:rPr lang="en-US" sz="1400" dirty="0">
                <a:effectLst/>
                <a:ea typeface="SimSun" panose="02010600030101010101" pitchFamily="2" charset="-122"/>
              </a:rPr>
              <a:t>Will hold off sending to </a:t>
            </a:r>
            <a:r>
              <a:rPr lang="en-US" sz="1400" dirty="0" err="1">
                <a:effectLst/>
                <a:ea typeface="SimSun" panose="02010600030101010101" pitchFamily="2" charset="-122"/>
              </a:rPr>
              <a:t>lmsc</a:t>
            </a:r>
            <a:r>
              <a:rPr lang="en-US" sz="1400" dirty="0">
                <a:effectLst/>
                <a:ea typeface="SimSun" panose="02010600030101010101" pitchFamily="2" charset="-122"/>
              </a:rPr>
              <a:t>/EC until after ad </a:t>
            </a:r>
            <a:r>
              <a:rPr lang="en-US" sz="1400" dirty="0" err="1">
                <a:effectLst/>
                <a:ea typeface="SimSun" panose="02010600030101010101" pitchFamily="2" charset="-122"/>
              </a:rPr>
              <a:t>hocs</a:t>
            </a:r>
            <a:r>
              <a:rPr lang="en-US" sz="1400" dirty="0">
                <a:effectLst/>
                <a:ea typeface="SimSun" panose="02010600030101010101" pitchFamily="2" charset="-122"/>
              </a:rPr>
              <a:t> next week. </a:t>
            </a:r>
          </a:p>
          <a:p>
            <a:pPr lvl="1" indent="-228600">
              <a:spcBef>
                <a:spcPts val="0"/>
              </a:spcBef>
              <a:spcAft>
                <a:spcPts val="0"/>
              </a:spcAft>
              <a:buFont typeface="Arial" panose="020B0604020202020204" pitchFamily="34" charset="0"/>
              <a:buChar char="•"/>
            </a:pPr>
            <a:r>
              <a:rPr lang="en-US" sz="1400" dirty="0">
                <a:effectLst/>
                <a:ea typeface="SimSun" panose="02010600030101010101" pitchFamily="2" charset="-122"/>
              </a:rPr>
              <a:t>21/22Sept- ad hoc(s) to review/refine/edit (best to setup now…) </a:t>
            </a:r>
          </a:p>
          <a:p>
            <a:pPr lvl="1" indent="-228600">
              <a:spcBef>
                <a:spcPts val="0"/>
              </a:spcBef>
              <a:spcAft>
                <a:spcPts val="0"/>
              </a:spcAft>
              <a:buFont typeface="Arial" panose="020B0604020202020204" pitchFamily="34" charset="0"/>
              <a:buChar char="•"/>
            </a:pPr>
            <a:r>
              <a:rPr lang="en-US" sz="1400" dirty="0">
                <a:effectLst/>
                <a:ea typeface="SimSun" panose="02010600030101010101" pitchFamily="2" charset="-122"/>
              </a:rPr>
              <a:t>____Sept- more ad </a:t>
            </a:r>
            <a:r>
              <a:rPr lang="en-US" sz="1400" dirty="0" err="1">
                <a:effectLst/>
                <a:ea typeface="SimSun" panose="02010600030101010101" pitchFamily="2" charset="-122"/>
              </a:rPr>
              <a:t>hocs</a:t>
            </a:r>
            <a:r>
              <a:rPr lang="en-US" sz="1400" dirty="0">
                <a:effectLst/>
                <a:ea typeface="SimSun" panose="02010600030101010101" pitchFamily="2" charset="-122"/>
              </a:rPr>
              <a:t> week of 26</a:t>
            </a:r>
            <a:r>
              <a:rPr lang="en-US" sz="1400" baseline="30000" dirty="0">
                <a:effectLst/>
                <a:ea typeface="SimSun" panose="02010600030101010101" pitchFamily="2" charset="-122"/>
              </a:rPr>
              <a:t>th</a:t>
            </a:r>
            <a:r>
              <a:rPr lang="en-US" sz="14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30Sept - .18 approves, confirm 2</a:t>
            </a:r>
            <a:r>
              <a:rPr lang="en-US" sz="1400" baseline="30000" dirty="0">
                <a:solidFill>
                  <a:schemeClr val="tx1"/>
                </a:solidFill>
                <a:ea typeface="Calibri" panose="020F0502020204030204" pitchFamily="34" charset="0"/>
              </a:rPr>
              <a:t>nd</a:t>
            </a:r>
            <a:r>
              <a:rPr lang="en-US" sz="1400" dirty="0">
                <a:solidFill>
                  <a:schemeClr val="tx1"/>
                </a:solidFill>
                <a:ea typeface="Calibri" panose="020F0502020204030204" pitchFamily="34" charset="0"/>
              </a:rPr>
              <a:t> on EC ballot.</a:t>
            </a:r>
          </a:p>
          <a:p>
            <a:pPr marL="800100" lvl="2">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12 oct – if EC ballot, now closed and get permission to upload by 18oct.</a:t>
            </a: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400" y="1524001"/>
            <a:ext cx="10820399" cy="49514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IEEE 802 September wireless interim session</a:t>
            </a:r>
          </a:p>
          <a:p>
            <a:pPr lvl="1">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in order to attend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at: </a:t>
            </a:r>
            <a:r>
              <a:rPr lang="en-US" sz="2400" b="0" i="0" u="none" strike="noStrike" dirty="0">
                <a:solidFill>
                  <a:srgbClr val="2554C7"/>
                </a:solidFill>
                <a:effectLst/>
                <a:hlinkClick r:id="rId2"/>
              </a:rPr>
              <a:t>https://cvent.me/NxZeZx</a:t>
            </a:r>
            <a:endParaRPr lang="en-US" kern="0" dirty="0"/>
          </a:p>
          <a:p>
            <a:pPr lvl="1">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lvl="1">
              <a:buFont typeface="Arial" panose="020B0604020202020204" pitchFamily="34" charset="0"/>
              <a:buChar char="•"/>
            </a:pPr>
            <a:endParaRPr lang="en-US" kern="0" dirty="0"/>
          </a:p>
          <a:p>
            <a:pPr>
              <a:buFont typeface="Arial" panose="020B0604020202020204" pitchFamily="34" charset="0"/>
              <a:buChar char="•"/>
            </a:pPr>
            <a:r>
              <a:rPr lang="en-US" kern="0" dirty="0"/>
              <a:t>At conclusion of each of the 802.18 calls, the Webex log  and IMAT will be reviewed.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455086" y="685801"/>
            <a:ext cx="112797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Sept 802 electronic wireless interim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400050" lvl="1">
              <a:spcBef>
                <a:spcPts val="0"/>
              </a:spcBef>
              <a:spcAft>
                <a:spcPts val="0"/>
              </a:spcAft>
              <a:buFont typeface="Arial" panose="020B0604020202020204" pitchFamily="34" charset="0"/>
              <a:buChar char="•"/>
            </a:pPr>
            <a:r>
              <a:rPr lang="en-US" sz="1600" b="1" i="0" dirty="0">
                <a:solidFill>
                  <a:srgbClr val="1D2B3E"/>
                </a:solidFill>
                <a:effectLst/>
                <a:hlinkClick r:id="rId3"/>
              </a:rPr>
              <a:t>https://www.fcc.gov/news-events/events/2021/09/september-2021-open-commission-meeting</a:t>
            </a:r>
            <a:r>
              <a:rPr lang="en-US" sz="1600" b="1" i="0" dirty="0">
                <a:solidFill>
                  <a:srgbClr val="1D2B3E"/>
                </a:solidFill>
                <a:effectLst/>
              </a:rPr>
              <a:t> </a:t>
            </a:r>
          </a:p>
          <a:p>
            <a:pPr marL="800100" lvl="2">
              <a:spcBef>
                <a:spcPts val="0"/>
              </a:spcBef>
              <a:spcAft>
                <a:spcPts val="0"/>
              </a:spcAft>
              <a:buFont typeface="Arial" panose="020B0604020202020204" pitchFamily="34" charset="0"/>
              <a:buChar char="•"/>
            </a:pPr>
            <a:endParaRPr lang="en-US" sz="1000" dirty="0">
              <a:solidFill>
                <a:srgbClr val="1D2B3E"/>
              </a:solidFill>
            </a:endParaRPr>
          </a:p>
          <a:p>
            <a:pPr marL="0">
              <a:spcBef>
                <a:spcPts val="0"/>
              </a:spcBef>
              <a:spcAft>
                <a:spcPts val="0"/>
              </a:spcAft>
              <a:buFont typeface="Arial" panose="020B0604020202020204" pitchFamily="34" charset="0"/>
              <a:buChar char="•"/>
            </a:pPr>
            <a:r>
              <a:rPr lang="en-US" sz="1800" b="1" i="0" dirty="0">
                <a:solidFill>
                  <a:srgbClr val="1D2B3E"/>
                </a:solidFill>
                <a:effectLst/>
              </a:rPr>
              <a:t>Authorizing 6 GHz Band Automated Frequency Coordination Systems</a:t>
            </a:r>
            <a:endParaRPr lang="en-US" sz="18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4"/>
              </a:rPr>
              <a:t>Public Notice</a:t>
            </a:r>
            <a:r>
              <a:rPr lang="en-US" sz="1600" b="0" i="0" dirty="0">
                <a:solidFill>
                  <a:srgbClr val="1D2B3E"/>
                </a:solidFill>
                <a:effectLst/>
              </a:rPr>
              <a:t> beginning the process for authorizing Automated Frequency Coordination Systems to govern the operation of standard-power devices in the 6 GHz band (5.925-7.125 GHz). (ET Docket No. 21-352)</a:t>
            </a:r>
          </a:p>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5"/>
              </a:rPr>
              <a:t>Notice of Inquiry</a:t>
            </a:r>
            <a:r>
              <a:rPr lang="en-US" sz="1600" b="0" i="0" dirty="0">
                <a:solidFill>
                  <a:srgbClr val="1D2B3E"/>
                </a:solidFill>
                <a:effectLst/>
              </a:rPr>
              <a:t> seeking comment on current and future spectrum needs to enable better connectivity relating to the Internet of Things (IoT). (ET Docket No. 21-353)</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6"/>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7"/>
              </a:rPr>
              <a:t>https://mentor.ieee.org/802.18/dcn/21/18-21-0108-00-0000-fcc-pn-on-spectrum-for-the-internet-of-things.docx</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Some questions maybe of interest to IEEE 802, e.g.,</a:t>
            </a:r>
          </a:p>
          <a:p>
            <a:pPr marL="800100" lvl="2">
              <a:spcBef>
                <a:spcPts val="0"/>
              </a:spcBef>
              <a:spcAft>
                <a:spcPts val="0"/>
              </a:spcAft>
            </a:pPr>
            <a:r>
              <a:rPr lang="en-US" sz="1200" b="0" dirty="0">
                <a:effectLst/>
                <a:ea typeface="Calibri" panose="020F0502020204030204" pitchFamily="34" charset="0"/>
              </a:rPr>
              <a:t> </a:t>
            </a:r>
            <a:r>
              <a:rPr lang="en-US" sz="1600" b="0" dirty="0">
                <a:effectLst/>
                <a:ea typeface="Calibri" panose="020F0502020204030204" pitchFamily="34" charset="0"/>
              </a:rPr>
              <a:t>1)  please refer to portions of paragraph 6 re IEEE:</a:t>
            </a:r>
          </a:p>
          <a:p>
            <a:pPr marL="800100" lvl="2">
              <a:spcBef>
                <a:spcPts val="0"/>
              </a:spcBef>
              <a:spcAft>
                <a:spcPts val="0"/>
              </a:spcAft>
            </a:pPr>
            <a:r>
              <a:rPr lang="en-US" sz="1600" b="0" dirty="0">
                <a:effectLst/>
                <a:ea typeface="Calibri" panose="020F0502020204030204" pitchFamily="34" charset="0"/>
              </a:rPr>
              <a:t>	Standards groups such as 3GPP, IEEE, and others are also involved with IoT development. Are these standards providing sufficient guidance for IoT implementation in already existing spectrum bands? </a:t>
            </a:r>
          </a:p>
          <a:p>
            <a:pPr marL="800100" lvl="2">
              <a:spcBef>
                <a:spcPts val="0"/>
              </a:spcBef>
              <a:spcAft>
                <a:spcPts val="0"/>
              </a:spcAft>
            </a:pPr>
            <a:endParaRPr lang="en-US" sz="1600" b="0" dirty="0">
              <a:effectLst/>
              <a:ea typeface="Calibri" panose="020F0502020204030204" pitchFamily="34" charset="0"/>
            </a:endParaRPr>
          </a:p>
          <a:p>
            <a:pPr marL="800100" lvl="2">
              <a:spcBef>
                <a:spcPts val="0"/>
              </a:spcBef>
              <a:spcAft>
                <a:spcPts val="0"/>
              </a:spcAft>
            </a:pPr>
            <a:r>
              <a:rPr lang="en-US" sz="16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pPr>
            <a:r>
              <a:rPr lang="en-US" sz="1600" b="0" dirty="0">
                <a:effectLst/>
                <a:ea typeface="Calibri" panose="020F0502020204030204" pitchFamily="34" charset="0"/>
              </a:rPr>
              <a:t> </a:t>
            </a:r>
          </a:p>
          <a:p>
            <a:pPr marL="800100" lvl="2">
              <a:spcBef>
                <a:spcPts val="0"/>
              </a:spcBef>
              <a:spcAft>
                <a:spcPts val="0"/>
              </a:spcAft>
            </a:pPr>
            <a:r>
              <a:rPr lang="en-US" sz="1600" b="0" dirty="0">
                <a:effectLst/>
                <a:ea typeface="Calibri" panose="020F0502020204030204" pitchFamily="34" charset="0"/>
              </a:rPr>
              <a:t>2) please refer to paragraphs 10 and 11 asking the role of unlicensed spectrum and whether additional unlicensed spectrum should be considered.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638175" lvl="2" indent="0">
              <a:spcBef>
                <a:spcPts val="0"/>
              </a:spcBef>
              <a:spcAft>
                <a:spcPts val="0"/>
              </a:spcAft>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800" u="sng" dirty="0">
                <a:solidFill>
                  <a:srgbClr val="0000FF"/>
                </a:solidFill>
                <a:effectLst/>
                <a:latin typeface="Times New Roman" panose="02020603050405020304" pitchFamily="18" charset="0"/>
                <a:ea typeface="Calibri" panose="020F0502020204030204" pitchFamily="34" charset="0"/>
                <a:hlinkClick r:id="rId4"/>
              </a:rPr>
              <a:t>https://6ghz.wirelessinnovation.org/work-group-products</a:t>
            </a:r>
            <a:r>
              <a:rPr lang="en-US" sz="1800" u="sng" dirty="0">
                <a:solidFill>
                  <a:srgbClr val="0000FF"/>
                </a:solidFill>
                <a:effectLst/>
                <a:latin typeface="Times New Roman" panose="02020603050405020304" pitchFamily="18" charset="0"/>
                <a:ea typeface="Calibri" panose="020F0502020204030204" pitchFamily="34" charset="0"/>
              </a:rPr>
              <a:t> </a:t>
            </a:r>
            <a:r>
              <a:rPr lang="en-US" sz="16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endParaRPr lang="en-US" sz="1600" dirty="0">
              <a:solidFill>
                <a:schemeClr val="tx1"/>
              </a:solidFill>
              <a:effectLst/>
              <a:ea typeface="SimSun" panose="02010600030101010101" pitchFamily="2" charset="-122"/>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600" dirty="0">
                <a:solidFill>
                  <a:schemeClr val="tx1"/>
                </a:solidFill>
                <a:effectLst/>
                <a:ea typeface="SimSun" panose="02010600030101010101" pitchFamily="2" charset="-122"/>
              </a:rPr>
              <a:t> Anything to share today?    This group is m</a:t>
            </a:r>
            <a:r>
              <a:rPr lang="en-US" sz="1600" dirty="0">
                <a:solidFill>
                  <a:schemeClr val="tx1"/>
                </a:solidFill>
                <a:ea typeface="SimSun" panose="02010600030101010101" pitchFamily="2" charset="-122"/>
              </a:rPr>
              <a:t>eeting Friday, 24sep21.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  </a:t>
            </a: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p>
          <a:p>
            <a:pPr marL="285750">
              <a:spcBef>
                <a:spcPts val="0"/>
              </a:spcBef>
              <a:spcAft>
                <a:spcPts val="0"/>
              </a:spcAft>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Have a focused call on 22</a:t>
            </a:r>
            <a:r>
              <a:rPr lang="en-US" sz="1800" b="0" baseline="30000" dirty="0">
                <a:solidFill>
                  <a:schemeClr val="tx1"/>
                </a:solidFill>
                <a:latin typeface="Times New Roman" panose="02020603050405020304" pitchFamily="18" charset="0"/>
                <a:ea typeface="Times New Roman" panose="02020603050405020304" pitchFamily="18" charset="0"/>
              </a:rPr>
              <a:t>nd</a:t>
            </a:r>
            <a:r>
              <a:rPr lang="en-US" sz="1800" b="0" dirty="0">
                <a:solidFill>
                  <a:schemeClr val="tx1"/>
                </a:solidFill>
                <a:latin typeface="Times New Roman" panose="02020603050405020304" pitchFamily="18" charset="0"/>
                <a:ea typeface="Times New Roman" panose="02020603050405020304" pitchFamily="18" charset="0"/>
              </a:rPr>
              <a:t> 14:00pt to review some of the .15 frequency ranges. </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US" altLang="en-US" sz="1800" dirty="0">
                <a:solidFill>
                  <a:srgbClr val="00B0F0"/>
                </a:solidFill>
              </a:rPr>
              <a:t>FCC NPRM 60GHz reply comments input </a:t>
            </a:r>
            <a:endParaRPr lang="en-US" sz="1800" b="0" dirty="0">
              <a:solidFill>
                <a:srgbClr val="00B0F0"/>
              </a:solidFill>
              <a:ea typeface="Times New Roman" panose="02020603050405020304" pitchFamily="18" charset="0"/>
            </a:endParaRPr>
          </a:p>
          <a:p>
            <a:pPr marL="285750" indent="-285750">
              <a:buClrTx/>
              <a:buFont typeface="Wingdings" panose="05000000000000000000" pitchFamily="2" charset="2"/>
              <a:buChar char="n"/>
            </a:pPr>
            <a:r>
              <a:rPr lang="en-US" altLang="en-US" sz="1800" b="0" dirty="0">
                <a:solidFill>
                  <a:schemeClr val="tx1"/>
                </a:solidFill>
              </a:rPr>
              <a:t>chair set up ad </a:t>
            </a:r>
            <a:r>
              <a:rPr lang="en-US" altLang="en-US" sz="1800" b="0" dirty="0" err="1">
                <a:solidFill>
                  <a:schemeClr val="tx1"/>
                </a:solidFill>
              </a:rPr>
              <a:t>hocs</a:t>
            </a:r>
            <a:r>
              <a:rPr lang="en-US" altLang="en-US" sz="1800" b="0" dirty="0">
                <a:solidFill>
                  <a:schemeClr val="tx1"/>
                </a:solidFill>
              </a:rPr>
              <a:t> for FCC NPRM on 60GHz next Tuesday and Wednesday.   done. </a:t>
            </a:r>
          </a:p>
          <a:p>
            <a:pPr marL="285750" indent="-285750">
              <a:buClr>
                <a:srgbClr val="00B0F0"/>
              </a:buClr>
              <a:buFont typeface="Wingdings" panose="05000000000000000000" pitchFamily="2" charset="2"/>
              <a:buChar char="q"/>
            </a:pPr>
            <a:r>
              <a:rPr lang="en-US" altLang="en-US" sz="1400" b="0" dirty="0">
                <a:solidFill>
                  <a:srgbClr val="00B0F0"/>
                </a:solidFill>
              </a:rPr>
              <a:t> </a:t>
            </a:r>
          </a:p>
          <a:p>
            <a:pPr marL="285750" indent="-285750">
              <a:buClr>
                <a:srgbClr val="00B0F0"/>
              </a:buClr>
              <a:buFont typeface="Wingdings" panose="05000000000000000000" pitchFamily="2" charset="2"/>
              <a:buChar char="q"/>
            </a:pP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23sep21?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none heard</a:t>
            </a:r>
          </a:p>
          <a:p>
            <a:pPr marL="400050" lvl="1">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_42__  and voters on-line:  _26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15:58  until next Thursday 23Sep21,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(23sep21)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(16Sep21)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3">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ITU-R Liaisons</a:t>
            </a:r>
          </a:p>
          <a:p>
            <a:pPr lvl="1">
              <a:spcBef>
                <a:spcPts val="0"/>
              </a:spcBef>
              <a:buFont typeface="Arial" panose="020B0604020202020204" pitchFamily="34" charset="0"/>
              <a:buChar char="•"/>
            </a:pPr>
            <a:r>
              <a:rPr lang="en-US" sz="1600" dirty="0">
                <a:ea typeface="SimSun" panose="02010600030101010101" pitchFamily="2" charset="-122"/>
              </a:rPr>
              <a:t>FCC NPRM on 60 GHz reply comments</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934200" y="2192526"/>
            <a:ext cx="4876800" cy="4001095"/>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ITU-R</a:t>
            </a:r>
          </a:p>
          <a:p>
            <a:pPr marL="800100" lvl="2">
              <a:spcBef>
                <a:spcPts val="0"/>
              </a:spcBef>
              <a:spcAft>
                <a:spcPts val="0"/>
              </a:spcAft>
              <a:buFont typeface="Arial" panose="020B0604020202020204" pitchFamily="34" charset="0"/>
              <a:buChar char="•"/>
            </a:pPr>
            <a:r>
              <a:rPr lang="en-US" altLang="en-US" sz="1600" kern="0" dirty="0">
                <a:solidFill>
                  <a:schemeClr val="tx1"/>
                </a:solidFill>
              </a:rPr>
              <a:t>4 liaisons, some ready to start approval</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sz="1600" dirty="0">
                <a:solidFill>
                  <a:schemeClr val="tx1"/>
                </a:solidFill>
                <a:ea typeface="SimSun" panose="02010600030101010101" pitchFamily="2" charset="-122"/>
              </a:rPr>
              <a:t> FCC NPRM on 60 GHz reply comments</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bg1">
                    <a:lumMod val="75000"/>
                  </a:schemeClr>
                </a:solidFill>
                <a:latin typeface="Times New Roman" panose="02020603050405020304" pitchFamily="18" charset="0"/>
                <a:ea typeface="Calibri" panose="020F0502020204030204" pitchFamily="34" charset="0"/>
              </a:rPr>
              <a:t>Nothing new today. </a:t>
            </a:r>
          </a:p>
          <a:p>
            <a:pPr marL="800100" lvl="2">
              <a:spcBef>
                <a:spcPts val="0"/>
              </a:spcBef>
              <a:spcAft>
                <a:spcPts val="0"/>
              </a:spcAft>
              <a:buFont typeface="Arial" panose="020B0604020202020204" pitchFamily="34" charset="0"/>
              <a:buChar char="•"/>
            </a:pPr>
            <a:r>
              <a:rPr lang="en-US" altLang="en-US" sz="1600" kern="0" dirty="0">
                <a:solidFill>
                  <a:schemeClr val="tx1"/>
                </a:solidFill>
              </a:rPr>
              <a:t>MSGs &amp; Std Frequency table</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a:t>
            </a:r>
          </a:p>
          <a:p>
            <a:pPr lvl="2">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800" dirty="0">
                <a:solidFill>
                  <a:schemeClr val="tx1"/>
                </a:solidFill>
              </a:rPr>
              <a:t>16sep: One of the 60GHz standards, EN 303 753, rapporteur meeting on 21sep21</a:t>
            </a:r>
          </a:p>
          <a:p>
            <a:pPr lvl="2">
              <a:spcBef>
                <a:spcPts val="0"/>
              </a:spcBef>
              <a:buFont typeface="Arial" panose="020B0604020202020204" pitchFamily="34" charset="0"/>
              <a:buChar char="•"/>
            </a:pPr>
            <a:r>
              <a:rPr lang="en-US" sz="1600" dirty="0">
                <a:solidFill>
                  <a:schemeClr val="tx1"/>
                </a:solidFill>
              </a:rPr>
              <a:t>Agenda for #111 is on the BRAN site and the 802.11 members area. </a:t>
            </a: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sym typeface="Wingdings" panose="05000000000000000000" pitchFamily="2" charset="2"/>
              </a:rPr>
              <a:t>09sep: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301 598 – TVWS – approved</a:t>
            </a:r>
            <a:r>
              <a:rPr lang="en-US" sz="1400" dirty="0">
                <a:solidFill>
                  <a:schemeClr val="tx1"/>
                </a:solidFill>
                <a:ea typeface="Calibri" panose="020F0502020204030204" pitchFamily="34" charset="0"/>
                <a:sym typeface="Wingdings" panose="05000000000000000000" pitchFamily="2" charset="2"/>
              </a:rPr>
              <a:t> and </a:t>
            </a:r>
            <a:r>
              <a:rPr lang="en-US" sz="14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303 687 6 GHz - </a:t>
            </a:r>
            <a:r>
              <a:rPr lang="en-US" sz="14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400" b="0" dirty="0">
              <a:solidFill>
                <a:schemeClr val="tx1"/>
              </a:solidFill>
              <a:effectLst/>
              <a:ea typeface="Calibri" panose="020F0502020204030204" pitchFamily="34" charset="0"/>
              <a:sym typeface="Wingdings" panose="05000000000000000000" pitchFamily="2" charset="2"/>
            </a:endParaRP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400" b="0" baseline="30000" dirty="0">
                <a:solidFill>
                  <a:schemeClr val="tx1"/>
                </a:solidFill>
                <a:effectLst/>
                <a:ea typeface="Calibri" panose="020F0502020204030204" pitchFamily="34" charset="0"/>
                <a:sym typeface="Wingdings" panose="05000000000000000000" pitchFamily="2" charset="2"/>
              </a:rPr>
              <a:t>th</a:t>
            </a:r>
            <a:r>
              <a:rPr lang="en-US" sz="1400" b="0" dirty="0">
                <a:solidFill>
                  <a:schemeClr val="tx1"/>
                </a:solidFill>
                <a:effectLst/>
                <a:ea typeface="Calibri" panose="020F0502020204030204" pitchFamily="34" charset="0"/>
                <a:sym typeface="Wingdings" panose="05000000000000000000" pitchFamily="2" charset="2"/>
              </a:rPr>
              <a:t> and then #2 is 21sep21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sym typeface="Wingdings" panose="05000000000000000000" pitchFamily="2" charset="2"/>
              </a:rPr>
              <a:t>EN 303 722 another 60GHz standard is waiting on ENAP.</a:t>
            </a:r>
          </a:p>
          <a:p>
            <a:pPr lvl="3">
              <a:spcBef>
                <a:spcPts val="0"/>
              </a:spcBef>
              <a:buFont typeface="Arial" panose="020B0604020202020204" pitchFamily="34" charset="0"/>
              <a:buChar char="•"/>
            </a:pPr>
            <a:r>
              <a:rPr lang="en-US" sz="1200" dirty="0">
                <a:solidFill>
                  <a:schemeClr val="tx1"/>
                </a:solidFill>
              </a:rPr>
              <a:t>(not discussed though: EN 302 567 –  another 60GHz (.11ad and .11ay) has passed 2</a:t>
            </a:r>
            <a:r>
              <a:rPr lang="en-US" sz="1200" baseline="30000" dirty="0">
                <a:solidFill>
                  <a:schemeClr val="tx1"/>
                </a:solidFill>
              </a:rPr>
              <a:t>nd</a:t>
            </a:r>
            <a:r>
              <a:rPr lang="en-US" sz="1200" dirty="0">
                <a:solidFill>
                  <a:schemeClr val="tx1"/>
                </a:solidFill>
              </a:rPr>
              <a:t> ENAP, it is now an approved standard, next is to EC to approve for the OJEU.)</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b="1" dirty="0">
                <a:solidFill>
                  <a:schemeClr val="tx1"/>
                </a:solidFill>
              </a:rPr>
              <a:t>Anything to share today? </a:t>
            </a:r>
          </a:p>
          <a:p>
            <a:pPr lvl="1">
              <a:spcBef>
                <a:spcPts val="0"/>
              </a:spcBef>
              <a:spcAft>
                <a:spcPts val="0"/>
              </a:spcAft>
              <a:buFont typeface="Arial" panose="020B0604020202020204" pitchFamily="34" charset="0"/>
              <a:buChar char="•"/>
            </a:pPr>
            <a:r>
              <a:rPr lang="en-US" sz="1400" b="1" dirty="0">
                <a:solidFill>
                  <a:schemeClr val="tx1"/>
                </a:solidFill>
              </a:rPr>
              <a:t>16sep:</a:t>
            </a:r>
            <a:r>
              <a:rPr lang="en-US" sz="1400" dirty="0">
                <a:solidFill>
                  <a:schemeClr val="tx1"/>
                </a:solidFill>
              </a:rPr>
              <a:t> ECC report 327 is back from public review and will be will agreed upon at next SE meetings. Proposed changes will be in the regulations, just how is tbd.  Expected by early 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lvl="1">
              <a:spcBef>
                <a:spcPts val="0"/>
              </a:spcBef>
              <a:spcAft>
                <a:spcPts val="0"/>
              </a:spcAft>
              <a:buFont typeface="Arial" panose="020B0604020202020204" pitchFamily="34" charset="0"/>
              <a:buChar char="•"/>
            </a:pPr>
            <a:r>
              <a:rPr lang="en-US" sz="1400" b="1" dirty="0">
                <a:solidFill>
                  <a:schemeClr val="tx1"/>
                </a:solidFill>
              </a:rPr>
              <a:t>15jul: </a:t>
            </a:r>
            <a:r>
              <a:rPr lang="en-US" sz="14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lvl="2">
              <a:spcBef>
                <a:spcPts val="0"/>
              </a:spcBef>
              <a:spcAft>
                <a:spcPts val="0"/>
              </a:spcAft>
              <a:buFont typeface="Arial" panose="020B0604020202020204" pitchFamily="34" charset="0"/>
              <a:buChar char="•"/>
            </a:pPr>
            <a:endParaRPr lang="en-US" sz="10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800" dirty="0"/>
              <a:t>last call </a:t>
            </a:r>
            <a:r>
              <a:rPr lang="en-US" sz="1800" dirty="0">
                <a:sym typeface="Wingdings" panose="05000000000000000000" pitchFamily="2" charset="2"/>
              </a:rPr>
              <a:t>#16 14-15Sep21; next call:____</a:t>
            </a:r>
          </a:p>
          <a:p>
            <a:pPr marL="800100" lvl="2">
              <a:spcBef>
                <a:spcPts val="0"/>
              </a:spcBef>
              <a:spcAft>
                <a:spcPts val="0"/>
              </a:spcAft>
              <a:buFont typeface="Arial" panose="020B0604020202020204" pitchFamily="34" charset="0"/>
              <a:buChar char="•"/>
            </a:pPr>
            <a:r>
              <a:rPr lang="en-US" sz="1600" dirty="0">
                <a:solidFill>
                  <a:schemeClr val="tx1"/>
                </a:solidFill>
              </a:rPr>
              <a:t>Anything to share today? </a:t>
            </a:r>
          </a:p>
          <a:p>
            <a:pPr marL="800100" lvl="2">
              <a:spcBef>
                <a:spcPts val="0"/>
              </a:spcBef>
              <a:spcAft>
                <a:spcPts val="0"/>
              </a:spcAft>
              <a:buFont typeface="Arial" panose="020B0604020202020204" pitchFamily="34" charset="0"/>
              <a:buChar char="•"/>
            </a:pPr>
            <a:endParaRPr lang="en-US" sz="14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b="0" dirty="0">
                <a:effectLst/>
                <a:ea typeface="Calibri" panose="020F0502020204030204" pitchFamily="34" charset="0"/>
              </a:rPr>
              <a:t>16sep:  1) Resolution of public consultation comments on Draft ECC report 330; re: WAS/RLAN use of the 5725-5850MHz band (CEPT work item FM57_03).</a:t>
            </a:r>
          </a:p>
          <a:p>
            <a:pPr marL="1714500" lvl="4">
              <a:spcBef>
                <a:spcPts val="0"/>
              </a:spcBef>
              <a:spcAft>
                <a:spcPts val="0"/>
              </a:spcAft>
              <a:buFont typeface="Arial" panose="020B0604020202020204" pitchFamily="34" charset="0"/>
              <a:buChar char="•"/>
            </a:pPr>
            <a:r>
              <a:rPr lang="en-GB" sz="1400" b="0" dirty="0">
                <a:effectLst/>
                <a:ea typeface="Calibri" panose="020F0502020204030204" pitchFamily="34" charset="0"/>
              </a:rPr>
              <a:t>Output of the resolution meeting </a:t>
            </a:r>
            <a:r>
              <a:rPr lang="en-GB" sz="1400" b="0" u="sng" dirty="0">
                <a:solidFill>
                  <a:srgbClr val="0000FF"/>
                </a:solidFill>
                <a:effectLst/>
                <a:ea typeface="Calibri" panose="020F0502020204030204" pitchFamily="34" charset="0"/>
                <a:hlinkClick r:id="rId6"/>
              </a:rPr>
              <a:t>TEMP01R3</a:t>
            </a:r>
            <a:r>
              <a:rPr lang="en-GB" sz="1400" b="0" dirty="0">
                <a:effectLst/>
                <a:ea typeface="Calibri" panose="020F0502020204030204" pitchFamily="34" charset="0"/>
              </a:rPr>
              <a:t>  will be sent to the next WGFM meeting.</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2) A request from WGFM on how to establish</a:t>
            </a:r>
            <a:r>
              <a:rPr lang="en-GB" sz="14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400" dirty="0">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7"/>
              </a:rPr>
              <a:t>TEMP02R2</a:t>
            </a:r>
            <a:r>
              <a:rPr lang="en-US" sz="14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The work that FM57 was created for (e.g. 6GHz Regulation and 5.8GHz ECC report) is now complete and the FM57 group will be closed at the next WGFM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b="0" dirty="0">
                <a:solidFill>
                  <a:schemeClr val="tx1"/>
                </a:solidFill>
                <a:ea typeface="Times New Roman" panose="02020603050405020304" pitchFamily="18" charset="0"/>
                <a:cs typeface="Times New Roman" panose="02020603050405020304" pitchFamily="18" charset="0"/>
              </a:rPr>
              <a:t>Anything to share today?</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t>
            </a:r>
            <a:r>
              <a:rPr lang="en-GB" sz="1800" b="0" dirty="0">
                <a:latin typeface="Times New Roman" panose="02020603050405020304" pitchFamily="18" charset="0"/>
                <a:ea typeface="Calibri" panose="020F0502020204030204" pitchFamily="34" charset="0"/>
              </a:rPr>
              <a:t>Anything to share today beyond the 4 liaisons? </a:t>
            </a:r>
            <a:endParaRPr lang="en-US" sz="1800" b="0" dirty="0">
              <a:solidFill>
                <a:schemeClr val="tx1"/>
              </a:solidFill>
            </a:endParaRP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Need to review IEEE 802 viewpoints and any updates and action items.  This week is full will push this out. </a:t>
            </a: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 (probably upload to WP5A 02nov21; </a:t>
            </a:r>
            <a:r>
              <a:rPr lang="en-US" sz="1600" b="1" u="sng" dirty="0"/>
              <a:t>out of .18 then 15oct</a:t>
            </a:r>
            <a:r>
              <a:rPr lang="en-US" sz="1600" dirty="0"/>
              <a: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Is ther</a:t>
            </a:r>
            <a:r>
              <a:rPr lang="en-US" sz="1600" dirty="0">
                <a:ea typeface="Times New Roman" panose="02020603050405020304" pitchFamily="18" charset="0"/>
                <a:cs typeface="Times New Roman" panose="02020603050405020304" pitchFamily="18" charset="0"/>
              </a:rPr>
              <a:t>e a status from </a:t>
            </a:r>
            <a:r>
              <a:rPr lang="en-US" sz="1600" dirty="0" err="1">
                <a:ea typeface="Times New Roman" panose="02020603050405020304" pitchFamily="18" charset="0"/>
                <a:cs typeface="Times New Roman" panose="02020603050405020304" pitchFamily="18" charset="0"/>
              </a:rPr>
              <a:t>TGbd</a:t>
            </a:r>
            <a:r>
              <a:rPr lang="en-US" sz="1600" dirty="0">
                <a:ea typeface="Times New Roman" panose="02020603050405020304" pitchFamily="18" charset="0"/>
                <a:cs typeface="Times New Roman" panose="02020603050405020304" pitchFamily="18" charset="0"/>
              </a:rPr>
              <a:t>?  </a:t>
            </a:r>
            <a:endParaRPr lang="en-US" sz="1600" dirty="0">
              <a:effectLst/>
              <a:ea typeface="Times New Roman" panose="02020603050405020304" pitchFamily="18" charset="0"/>
              <a:cs typeface="Times New Roman" panose="02020603050405020304" pitchFamily="18" charset="0"/>
            </a:endParaRPr>
          </a:p>
          <a:p>
            <a:pPr marL="914400" lvl="1" indent="-514350">
              <a:buFont typeface="+mj-lt"/>
              <a:buAutoNum type="romanLcPeriod"/>
            </a:pPr>
            <a:endParaRPr lang="en-US" sz="1200" dirty="0"/>
          </a:p>
          <a:p>
            <a:pPr marL="914400" lvl="1" indent="-514350">
              <a:buFont typeface="+mj-lt"/>
              <a:buAutoNum type="romanLcPeriod"/>
            </a:pPr>
            <a:endParaRPr lang="en-US" sz="1200" dirty="0"/>
          </a:p>
          <a:p>
            <a:pPr marL="514350" indent="-514350">
              <a:spcBef>
                <a:spcPts val="0"/>
              </a:spcBef>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spcBef>
                <a:spcPts val="0"/>
              </a:spcBef>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600" dirty="0"/>
              <a:t>  ad hoc has met on these. </a:t>
            </a:r>
          </a:p>
          <a:p>
            <a:pPr marL="914400" lvl="1" indent="-514350">
              <a:buFont typeface="+mj-lt"/>
              <a:buAutoNum type="romanLcPeriod"/>
            </a:pPr>
            <a:r>
              <a:rPr lang="en-US" sz="1600" b="1" u="sng" dirty="0"/>
              <a:t>.11 ITU ad hoc met last week 16sep21.  .18 should some drafts for review soon. </a:t>
            </a:r>
          </a:p>
          <a:p>
            <a:pPr marL="914400" lvl="1" indent="-514350">
              <a:buFont typeface="+mj-lt"/>
              <a:buAutoNum type="romanLcPeriod"/>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293716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16-23sep21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74181"/>
            <a:ext cx="10475384" cy="5304778"/>
          </a:xfrm>
        </p:spPr>
        <p:txBody>
          <a:bodyPr/>
          <a:lstStyle/>
          <a:p>
            <a:pPr marL="514350" indent="-514350">
              <a:buFont typeface="+mj-lt"/>
              <a:buAutoNum type="romanLcPeriod" startAt="4"/>
            </a:pPr>
            <a:r>
              <a:rPr lang="en-US" sz="1600" dirty="0"/>
              <a:t>Liaison from ITU-R WP 1A re: Light Communications, see </a:t>
            </a:r>
            <a:r>
              <a:rPr lang="en-US" sz="1600" dirty="0">
                <a:hlinkClick r:id="rId3"/>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a:t>
            </a:r>
            <a:r>
              <a:rPr lang="en-US" sz="1600" b="1" dirty="0"/>
              <a:t>out of .18 then 08oct </a:t>
            </a:r>
            <a:r>
              <a:rPr lang="en-US" sz="1600" dirty="0"/>
              <a:t>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p>
          <a:p>
            <a:pPr marL="2686050" lvl="5" indent="-514350">
              <a:buFont typeface="+mj-lt"/>
              <a:buAutoNum type="romanLcPeriod"/>
            </a:pPr>
            <a:endParaRPr lang="en-US" sz="1400" dirty="0"/>
          </a:p>
          <a:p>
            <a:pPr marL="914400" lvl="1" indent="-514350">
              <a:buFont typeface="+mj-lt"/>
              <a:buAutoNum type="romanLcPeriod"/>
            </a:pPr>
            <a:r>
              <a:rPr lang="en-US" sz="1800" b="1" u="sng" dirty="0"/>
              <a:t>.11/.15 has worked on a draft response and it is now in .18 mentor: </a:t>
            </a:r>
            <a:r>
              <a:rPr lang="en-US" sz="1800" dirty="0">
                <a:hlinkClick r:id="rId4"/>
              </a:rPr>
              <a:t>https://mentor.ieee.org/802.18/dcn/21/18-21-0109-00-0000-liaison-response-to-itu-r-wp-1a-on-vlc-standards.docx</a:t>
            </a:r>
            <a:r>
              <a:rPr lang="en-US" sz="1800" dirty="0"/>
              <a:t> </a:t>
            </a:r>
          </a:p>
          <a:p>
            <a:pPr marL="1314450" lvl="2" indent="-514350">
              <a:buFont typeface="+mj-lt"/>
              <a:buAutoNum type="romanLcPeriod"/>
            </a:pPr>
            <a:r>
              <a:rPr lang="en-US" sz="1800" dirty="0">
                <a:effectLst/>
                <a:latin typeface="Times New Roman" panose="02020603050405020304" pitchFamily="18" charset="0"/>
                <a:ea typeface="SimSun" panose="02010600030101010101" pitchFamily="2" charset="-122"/>
              </a:rPr>
              <a:t>Note, .11 and .15 are still reviewing and is to come to .18 this week. </a:t>
            </a:r>
          </a:p>
          <a:p>
            <a:pPr marL="1314450" lvl="2" indent="-514350">
              <a:buFont typeface="+mj-lt"/>
              <a:buAutoNum type="romanLcPeriod"/>
            </a:pPr>
            <a:endParaRPr lang="en-US" sz="1600" dirty="0"/>
          </a:p>
          <a:p>
            <a:pPr marL="1314450" lvl="2" indent="-514350">
              <a:buFont typeface="+mj-lt"/>
              <a:buAutoNum type="romanLcPeriod"/>
            </a:pPr>
            <a:r>
              <a:rPr lang="en-US" sz="1400" dirty="0"/>
              <a:t>16sep: Looking at the draft, maybe some questions on bottom of page 5 for c) and d) </a:t>
            </a:r>
          </a:p>
          <a:p>
            <a:pPr lvl="3" indent="-342900" hangingPunct="0">
              <a:spcBef>
                <a:spcPts val="600"/>
              </a:spcBef>
              <a:spcAft>
                <a:spcPts val="0"/>
              </a:spcAft>
              <a:buAutoNum type="alphaLcParenR" startAt="3"/>
              <a:tabLst>
                <a:tab pos="720090" algn="l"/>
                <a:tab pos="1188085" algn="l"/>
                <a:tab pos="1440180" algn="l"/>
              </a:tabLst>
            </a:pPr>
            <a:r>
              <a:rPr lang="en-US" sz="1400" b="0" u="sng" dirty="0">
                <a:solidFill>
                  <a:srgbClr val="008080"/>
                </a:solidFill>
                <a:effectLst/>
                <a:ea typeface="Times New Roman" panose="02020603050405020304" pitchFamily="18" charset="0"/>
              </a:rPr>
              <a:t>that the IEEE 802.15 Working Group completed </a:t>
            </a:r>
            <a:r>
              <a:rPr lang="en-US" sz="1400" b="0" dirty="0">
                <a:solidFill>
                  <a:srgbClr val="FF0000"/>
                </a:solidFill>
                <a:effectLst/>
                <a:ea typeface="Times New Roman" panose="02020603050405020304" pitchFamily="18" charset="0"/>
              </a:rPr>
              <a:t>the </a:t>
            </a:r>
            <a:r>
              <a:rPr lang="en-US" sz="1400" b="0" u="sng" dirty="0">
                <a:solidFill>
                  <a:srgbClr val="008080"/>
                </a:solidFill>
                <a:effectLst/>
                <a:ea typeface="Times New Roman" panose="02020603050405020304" pitchFamily="18" charset="0"/>
              </a:rPr>
              <a:t>IEEE Std 802.15.7-2011 IEEE Standard for Local and metropolitan area networks –  Short Range Wireless Optical Communication Using Visible Light</a:t>
            </a:r>
            <a:r>
              <a:rPr lang="en-US" sz="1400" b="0" dirty="0">
                <a:solidFill>
                  <a:srgbClr val="FF0000"/>
                </a:solidFill>
                <a:effectLst/>
                <a:ea typeface="Times New Roman" panose="02020603050405020304" pitchFamily="18" charset="0"/>
              </a:rPr>
              <a:t> </a:t>
            </a:r>
            <a:r>
              <a:rPr lang="en-US" sz="1400" b="0" u="sng" dirty="0">
                <a:solidFill>
                  <a:srgbClr val="008080"/>
                </a:solidFill>
                <a:effectLst/>
                <a:ea typeface="Times New Roman" panose="02020603050405020304" pitchFamily="18" charset="0"/>
              </a:rPr>
              <a:t>in 2011</a:t>
            </a:r>
            <a:r>
              <a:rPr lang="en-US" sz="1400" b="0" dirty="0">
                <a:solidFill>
                  <a:srgbClr val="FF0000"/>
                </a:solidFill>
                <a:effectLst/>
                <a:ea typeface="Times New Roman" panose="02020603050405020304" pitchFamily="18" charset="0"/>
              </a:rPr>
              <a:t>;</a:t>
            </a:r>
          </a:p>
          <a:p>
            <a:pPr marL="1543050" lvl="3" hangingPunct="0">
              <a:spcBef>
                <a:spcPts val="600"/>
              </a:spcBef>
              <a:spcAft>
                <a:spcPts val="0"/>
              </a:spcAft>
              <a:buFont typeface="Arial" panose="020B0604020202020204" pitchFamily="34" charset="0"/>
              <a:buChar char="•"/>
              <a:tabLst>
                <a:tab pos="720090" algn="l"/>
                <a:tab pos="1188085" algn="l"/>
                <a:tab pos="1440180" algn="l"/>
              </a:tabLst>
            </a:pPr>
            <a:r>
              <a:rPr lang="en-US" sz="1400" b="0" dirty="0">
                <a:solidFill>
                  <a:schemeClr val="tx1"/>
                </a:solidFill>
                <a:effectLst/>
                <a:ea typeface="Times New Roman" panose="02020603050405020304" pitchFamily="18" charset="0"/>
              </a:rPr>
              <a:t>do not see IEEE Std 802.15.7-2011 in the standards list we received in March 2021, </a:t>
            </a:r>
            <a:r>
              <a:rPr lang="en-US" sz="1400" dirty="0">
                <a:effectLst/>
                <a:ea typeface="SimSun" panose="02010600030101010101" pitchFamily="2" charset="-122"/>
              </a:rPr>
              <a:t>it was superseded by IEEE Std 802.15.7-2018, so should discuss if c) should be updated accordingly.</a:t>
            </a:r>
            <a:r>
              <a:rPr lang="en-US" sz="1400" b="0" dirty="0">
                <a:solidFill>
                  <a:schemeClr val="tx1"/>
                </a:solidFill>
                <a:effectLst/>
                <a:ea typeface="Times New Roman" panose="02020603050405020304" pitchFamily="18" charset="0"/>
              </a:rPr>
              <a:t> </a:t>
            </a:r>
          </a:p>
          <a:p>
            <a:pPr lvl="3" indent="-342900" hangingPunct="0">
              <a:spcBef>
                <a:spcPts val="600"/>
              </a:spcBef>
              <a:spcAft>
                <a:spcPts val="0"/>
              </a:spcAft>
              <a:buFont typeface="+mj-lt"/>
              <a:buAutoNum type="alphaLcParenR" startAt="4"/>
              <a:tabLst>
                <a:tab pos="720090" algn="l"/>
                <a:tab pos="1188085" algn="l"/>
                <a:tab pos="1440180" algn="l"/>
              </a:tabLst>
            </a:pPr>
            <a:r>
              <a:rPr lang="en-US" sz="1400" u="sng" dirty="0">
                <a:solidFill>
                  <a:srgbClr val="008080"/>
                </a:solidFill>
              </a:rPr>
              <a:t>that the IEEE 802.15 Working Group completed the IEEE Standard for Local and metropolitan area networks – Part 15.7: Short-Range Optical Wireless Communications in 2018;</a:t>
            </a:r>
          </a:p>
          <a:p>
            <a:pPr marL="1543050" lvl="3">
              <a:buFont typeface="Arial" panose="020B0604020202020204" pitchFamily="34" charset="0"/>
              <a:buChar char="•"/>
            </a:pPr>
            <a:r>
              <a:rPr lang="en-US" sz="1400" dirty="0">
                <a:solidFill>
                  <a:schemeClr val="tx1"/>
                </a:solidFill>
                <a:ea typeface="Times New Roman" panose="02020603050405020304" pitchFamily="18" charset="0"/>
              </a:rPr>
              <a:t>seems should add the full standard name in this line, </a:t>
            </a:r>
            <a:r>
              <a:rPr lang="en-US" sz="1400" dirty="0">
                <a:solidFill>
                  <a:schemeClr val="tx1"/>
                </a:solidFill>
                <a:effectLst/>
                <a:ea typeface="Times New Roman" panose="02020603050405020304" pitchFamily="18" charset="0"/>
              </a:rPr>
              <a:t>IEEE Std 802.15.7-2018 </a:t>
            </a:r>
            <a:endParaRPr lang="en-US" sz="1400" b="0" dirty="0">
              <a:solidFill>
                <a:schemeClr val="tx1"/>
              </a:solidFill>
              <a:effectLst/>
              <a:ea typeface="Times New Roman" panose="02020603050405020304" pitchFamily="18" charset="0"/>
            </a:endParaRPr>
          </a:p>
          <a:p>
            <a:pPr marL="914400" lvl="1" indent="-514350">
              <a:buFont typeface="+mj-lt"/>
              <a:buAutoNum type="romanLcPeriod"/>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729616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07869" y="990600"/>
            <a:ext cx="11049000" cy="5357407"/>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indent="0">
              <a:spcBef>
                <a:spcPts val="0"/>
              </a:spcBef>
              <a:spcAft>
                <a:spcPts val="0"/>
              </a:spcAft>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Had ad hoc meetings this week, results: </a:t>
            </a:r>
          </a:p>
          <a:p>
            <a:pPr marL="800100" lvl="2">
              <a:spcBef>
                <a:spcPts val="0"/>
              </a:spcBef>
              <a:spcAft>
                <a:spcPts val="0"/>
              </a:spcAft>
              <a:buFont typeface="Arial" panose="020B0604020202020204" pitchFamily="34" charset="0"/>
              <a:buChar char="•"/>
            </a:pPr>
            <a:endParaRPr lang="en-US" dirty="0">
              <a:effectLst/>
              <a:ea typeface="SimSun" panose="02010600030101010101" pitchFamily="2" charset="-122"/>
            </a:endParaRPr>
          </a:p>
          <a:p>
            <a:pPr marL="0">
              <a:spcBef>
                <a:spcPts val="0"/>
              </a:spcBef>
              <a:spcAft>
                <a:spcPts val="0"/>
              </a:spcAft>
              <a:buFont typeface="Arial" panose="020B0604020202020204" pitchFamily="34" charset="0"/>
              <a:buChar char="•"/>
            </a:pPr>
            <a:r>
              <a:rPr lang="en-US" sz="1800" dirty="0">
                <a:ea typeface="SimSun" panose="02010600030101010101" pitchFamily="2" charset="-122"/>
              </a:rPr>
              <a:t>Will review latest draft and determine if more ad </a:t>
            </a:r>
            <a:r>
              <a:rPr lang="en-US" sz="1800" dirty="0" err="1">
                <a:ea typeface="SimSun" panose="02010600030101010101" pitchFamily="2" charset="-122"/>
              </a:rPr>
              <a:t>hocs</a:t>
            </a:r>
            <a:r>
              <a:rPr lang="en-US" sz="1800" dirty="0">
                <a:ea typeface="SimSun" panose="02010600030101010101" pitchFamily="2" charset="-122"/>
              </a:rPr>
              <a:t> are needed next week:</a:t>
            </a:r>
            <a:endParaRPr lang="en-US" sz="1800" dirty="0">
              <a:effectLst/>
              <a:ea typeface="SimSun" panose="02010600030101010101" pitchFamily="2" charset="-122"/>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on: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____Sept- more ad </a:t>
            </a:r>
            <a:r>
              <a:rPr lang="en-US" sz="1600" dirty="0" err="1">
                <a:effectLst/>
                <a:ea typeface="SimSun" panose="02010600030101010101" pitchFamily="2" charset="-122"/>
              </a:rPr>
              <a:t>hocs</a:t>
            </a:r>
            <a:r>
              <a:rPr lang="en-US" sz="1600" dirty="0">
                <a:effectLst/>
                <a:ea typeface="SimSun" panose="02010600030101010101" pitchFamily="2" charset="-122"/>
              </a:rPr>
              <a:t> week of 26</a:t>
            </a:r>
            <a:r>
              <a:rPr lang="en-US" sz="1600" baseline="30000" dirty="0">
                <a:effectLst/>
                <a:ea typeface="SimSun" panose="02010600030101010101" pitchFamily="2" charset="-122"/>
              </a:rPr>
              <a:t>th</a:t>
            </a:r>
            <a:r>
              <a:rPr lang="en-US" sz="16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30Sept - .18 approves, confirm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on EC ballot.</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endParaRPr lang="en-US" sz="16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66890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place holder</a:t>
            </a:r>
          </a:p>
          <a:p>
            <a:pPr>
              <a:buFont typeface="Arial" panose="020B0604020202020204" pitchFamily="34" charset="0"/>
              <a:buChar char="•"/>
            </a:pPr>
            <a:endParaRPr lang="en-US" sz="1600" dirty="0">
              <a:ea typeface="Calibri" panose="020F0502020204030204" pitchFamily="34" charset="0"/>
            </a:endParaRPr>
          </a:p>
        </p:txBody>
      </p:sp>
    </p:spTree>
    <p:extLst>
      <p:ext uri="{BB962C8B-B14F-4D97-AF65-F5344CB8AC3E}">
        <p14:creationId xmlns:p14="http://schemas.microsoft.com/office/powerpoint/2010/main" val="27582720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from last week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The September 2021 FCC open commission meeting looks to be full, here are 2 of note. </a:t>
            </a:r>
          </a:p>
          <a:p>
            <a:pPr marL="400050" lvl="1">
              <a:spcBef>
                <a:spcPts val="0"/>
              </a:spcBef>
              <a:spcAft>
                <a:spcPts val="0"/>
              </a:spcAft>
              <a:buFont typeface="Arial" panose="020B0604020202020204" pitchFamily="34" charset="0"/>
              <a:buChar char="•"/>
            </a:pPr>
            <a:r>
              <a:rPr lang="en-US" sz="1600" b="1" i="0" dirty="0">
                <a:solidFill>
                  <a:srgbClr val="1D2B3E"/>
                </a:solidFill>
                <a:effectLst/>
                <a:hlinkClick r:id="rId3"/>
              </a:rPr>
              <a:t>https://www.fcc.gov/news-events/events/2021/09/september-2021-open-commission-meeting</a:t>
            </a:r>
            <a:r>
              <a:rPr lang="en-US" sz="1600" b="1" i="0" dirty="0">
                <a:solidFill>
                  <a:srgbClr val="1D2B3E"/>
                </a:solidFill>
                <a:effectLst/>
              </a:rPr>
              <a:t> </a:t>
            </a:r>
          </a:p>
          <a:p>
            <a:pPr marL="800100" lvl="2">
              <a:spcBef>
                <a:spcPts val="0"/>
              </a:spcBef>
              <a:spcAft>
                <a:spcPts val="0"/>
              </a:spcAft>
              <a:buFont typeface="Arial" panose="020B0604020202020204" pitchFamily="34" charset="0"/>
              <a:buChar char="•"/>
            </a:pPr>
            <a:endParaRPr lang="en-US" sz="1000" dirty="0">
              <a:solidFill>
                <a:srgbClr val="1D2B3E"/>
              </a:solidFill>
            </a:endParaRPr>
          </a:p>
          <a:p>
            <a:pPr marL="0">
              <a:spcBef>
                <a:spcPts val="0"/>
              </a:spcBef>
              <a:spcAft>
                <a:spcPts val="0"/>
              </a:spcAft>
              <a:buFont typeface="Arial" panose="020B0604020202020204" pitchFamily="34" charset="0"/>
              <a:buChar char="•"/>
            </a:pPr>
            <a:r>
              <a:rPr lang="en-US" sz="1800" b="1" i="0" dirty="0">
                <a:solidFill>
                  <a:srgbClr val="1D2B3E"/>
                </a:solidFill>
                <a:effectLst/>
              </a:rPr>
              <a:t>Authorizing 6 GHz Band Automated Frequency Coordination Systems</a:t>
            </a:r>
            <a:endParaRPr lang="en-US" sz="18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4"/>
              </a:rPr>
              <a:t>Public Notice</a:t>
            </a:r>
            <a:r>
              <a:rPr lang="en-US" sz="1600" b="0" i="0" dirty="0">
                <a:solidFill>
                  <a:srgbClr val="1D2B3E"/>
                </a:solidFill>
                <a:effectLst/>
              </a:rPr>
              <a:t> beginning the process for authorizing Automated Frequency Coordination Systems to govern the operation of standard-power devices in the 6 GHz band (5.925-7.125 GHz). (ET Docket No. 21-352)</a:t>
            </a:r>
          </a:p>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600" b="0" i="0" dirty="0">
                <a:solidFill>
                  <a:srgbClr val="1D2B3E"/>
                </a:solidFill>
                <a:effectLst/>
              </a:rPr>
              <a:t>The Commission will consider a </a:t>
            </a:r>
            <a:r>
              <a:rPr lang="en-US" sz="1600" b="0" i="0" u="none" strike="noStrike" dirty="0">
                <a:solidFill>
                  <a:srgbClr val="2C75D6"/>
                </a:solidFill>
                <a:effectLst/>
                <a:hlinkClick r:id="rId5"/>
              </a:rPr>
              <a:t>Notice of Inquiry</a:t>
            </a:r>
            <a:r>
              <a:rPr lang="en-US" sz="1600" b="0" i="0" dirty="0">
                <a:solidFill>
                  <a:srgbClr val="1D2B3E"/>
                </a:solidFill>
                <a:effectLst/>
              </a:rPr>
              <a:t> seeking comment on current and future spectrum needs to enable better connectivity relating to the Internet of Things (IoT). (ET Docket No. 21-353)</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6"/>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7"/>
              </a:rPr>
              <a:t>https://mentor.ieee.org/802.18/dcn/21/18-21-0108-00-0000-fcc-pn-on-spectrum-for-the-internet-of-things.docx</a:t>
            </a:r>
            <a:endParaRPr lang="en-US" sz="16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Some questions maybe of interest to IEEE 802, e.g.,</a:t>
            </a:r>
          </a:p>
          <a:p>
            <a:pPr marL="800100" lvl="2">
              <a:spcBef>
                <a:spcPts val="0"/>
              </a:spcBef>
              <a:spcAft>
                <a:spcPts val="0"/>
              </a:spcAft>
            </a:pPr>
            <a:r>
              <a:rPr lang="en-US" sz="1200" b="0" dirty="0">
                <a:effectLst/>
                <a:ea typeface="Calibri" panose="020F0502020204030204" pitchFamily="34" charset="0"/>
              </a:rPr>
              <a:t> </a:t>
            </a:r>
            <a:r>
              <a:rPr lang="en-US" sz="1600" b="0" dirty="0">
                <a:effectLst/>
                <a:ea typeface="Calibri" panose="020F0502020204030204" pitchFamily="34" charset="0"/>
              </a:rPr>
              <a:t>1)  please refer to portions of paragraph 6 re IEEE:</a:t>
            </a:r>
          </a:p>
          <a:p>
            <a:pPr marL="800100" lvl="2">
              <a:spcBef>
                <a:spcPts val="0"/>
              </a:spcBef>
              <a:spcAft>
                <a:spcPts val="0"/>
              </a:spcAft>
            </a:pPr>
            <a:r>
              <a:rPr lang="en-US" sz="1600" b="0" dirty="0">
                <a:effectLst/>
                <a:ea typeface="Calibri" panose="020F0502020204030204" pitchFamily="34" charset="0"/>
              </a:rPr>
              <a:t>	Standards groups such as 3GPP, IEEE, and others are also involved with IoT development. Are these standards providing sufficient guidance for IoT implementation in already existing spectrum bands? </a:t>
            </a:r>
          </a:p>
          <a:p>
            <a:pPr marL="800100" lvl="2">
              <a:spcBef>
                <a:spcPts val="0"/>
              </a:spcBef>
              <a:spcAft>
                <a:spcPts val="0"/>
              </a:spcAft>
            </a:pPr>
            <a:endParaRPr lang="en-US" sz="1600" b="0" dirty="0">
              <a:effectLst/>
              <a:ea typeface="Calibri" panose="020F0502020204030204" pitchFamily="34" charset="0"/>
            </a:endParaRPr>
          </a:p>
          <a:p>
            <a:pPr marL="800100" lvl="2">
              <a:spcBef>
                <a:spcPts val="0"/>
              </a:spcBef>
              <a:spcAft>
                <a:spcPts val="0"/>
              </a:spcAft>
            </a:pPr>
            <a:r>
              <a:rPr lang="en-US" sz="1600" b="0" dirty="0">
                <a:effectLst/>
                <a:ea typeface="Calibri" panose="020F0502020204030204" pitchFamily="34" charset="0"/>
              </a:rPr>
              <a:t>	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pPr>
            <a:r>
              <a:rPr lang="en-US" sz="1600" b="0" dirty="0">
                <a:effectLst/>
                <a:ea typeface="Calibri" panose="020F0502020204030204" pitchFamily="34" charset="0"/>
              </a:rPr>
              <a:t> </a:t>
            </a:r>
          </a:p>
          <a:p>
            <a:pPr marL="800100" lvl="2">
              <a:spcBef>
                <a:spcPts val="0"/>
              </a:spcBef>
              <a:spcAft>
                <a:spcPts val="0"/>
              </a:spcAft>
            </a:pPr>
            <a:r>
              <a:rPr lang="en-US" sz="1600" b="0" dirty="0">
                <a:effectLst/>
                <a:ea typeface="Calibri" panose="020F0502020204030204" pitchFamily="34" charset="0"/>
              </a:rPr>
              <a:t>2) please refer to paragraphs 10 and 11 asking the role of unlicensed spectrum and whether additional unlicensed spectrum should be considered.</a:t>
            </a:r>
            <a:r>
              <a:rPr lang="en-US" sz="20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Calibri" panose="020F0502020204030204" pitchFamily="34" charset="0"/>
              </a:rPr>
              <a:t>16sep: </a:t>
            </a:r>
            <a:r>
              <a:rPr lang="en-US" sz="1600" dirty="0">
                <a:effectLst/>
                <a:latin typeface="Times New Roman" panose="02020603050405020304" pitchFamily="18" charset="0"/>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600" u="sng" dirty="0">
                <a:solidFill>
                  <a:srgbClr val="0000FF"/>
                </a:solidFill>
                <a:effectLst/>
                <a:latin typeface="Times New Roman" panose="02020603050405020304" pitchFamily="18" charset="0"/>
                <a:ea typeface="Calibri" panose="020F0502020204030204" pitchFamily="34" charset="0"/>
                <a:hlinkClick r:id="rId4"/>
              </a:rPr>
              <a:t>https://6ghz.wirelessinnovation.org/work-group-products</a:t>
            </a:r>
            <a:r>
              <a:rPr lang="en-US" sz="1600" u="sng" dirty="0">
                <a:solidFill>
                  <a:srgbClr val="0000FF"/>
                </a:solidFill>
                <a:effectLst/>
                <a:latin typeface="Times New Roman" panose="02020603050405020304" pitchFamily="18" charset="0"/>
                <a:ea typeface="Calibri" panose="020F0502020204030204" pitchFamily="34" charset="0"/>
              </a:rPr>
              <a:t> </a:t>
            </a:r>
            <a:r>
              <a:rPr lang="en-US" sz="1400" dirty="0">
                <a:solidFill>
                  <a:schemeClr val="tx1"/>
                </a:solidFill>
                <a:effectLst/>
                <a:ea typeface="SimSun" panose="02010600030101010101" pitchFamily="2" charset="-122"/>
              </a:rPr>
              <a:t>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r>
              <a:rPr lang="en-US" sz="1600" dirty="0">
                <a:solidFill>
                  <a:schemeClr val="tx1"/>
                </a:solidFill>
                <a:effectLst/>
                <a:ea typeface="SimSun" panose="02010600030101010101" pitchFamily="2" charset="-122"/>
              </a:rPr>
              <a:t> Anything to share today</a:t>
            </a:r>
            <a:r>
              <a:rPr lang="en-US" sz="1600">
                <a:solidFill>
                  <a:schemeClr val="tx1"/>
                </a:solidFill>
                <a:effectLst/>
                <a:ea typeface="SimSun" panose="02010600030101010101" pitchFamily="2" charset="-122"/>
              </a:rPr>
              <a:t>? </a:t>
            </a:r>
            <a:r>
              <a:rPr lang="en-US" sz="1800">
                <a:effectLst/>
                <a:latin typeface="Times New Roman" panose="02020603050405020304" pitchFamily="18" charset="0"/>
                <a:ea typeface="SimSun" panose="02010600030101010101" pitchFamily="2" charset="-122"/>
              </a:rPr>
              <a:t>(The group meets tomorrow the 24</a:t>
            </a:r>
            <a:r>
              <a:rPr lang="en-US" sz="1800" baseline="30000">
                <a:effectLst/>
                <a:latin typeface="Times New Roman" panose="02020603050405020304" pitchFamily="18" charset="0"/>
                <a:ea typeface="SimSun" panose="02010600030101010101" pitchFamily="2" charset="-122"/>
              </a:rPr>
              <a:t>th</a:t>
            </a:r>
            <a:r>
              <a:rPr lang="en-US" sz="1800">
                <a:effectLst/>
                <a:latin typeface="Times New Roman" panose="02020603050405020304" pitchFamily="18" charset="0"/>
                <a:ea typeface="SimSun" panose="02010600030101010101" pitchFamily="2" charset="-122"/>
              </a:rPr>
              <a:t>.)</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2839262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Have a focused call on 22</a:t>
            </a:r>
            <a:r>
              <a:rPr lang="en-US" sz="1800" baseline="30000" dirty="0">
                <a:effectLst/>
                <a:latin typeface="Times New Roman" panose="02020603050405020304" pitchFamily="18" charset="0"/>
                <a:ea typeface="Times New Roman" panose="02020603050405020304" pitchFamily="18" charset="0"/>
              </a:rPr>
              <a:t>nd</a:t>
            </a:r>
            <a:r>
              <a:rPr lang="en-US" sz="1800" dirty="0">
                <a:effectLst/>
                <a:latin typeface="Times New Roman" panose="02020603050405020304" pitchFamily="18" charset="0"/>
                <a:ea typeface="Times New Roman" panose="02020603050405020304" pitchFamily="18" charset="0"/>
              </a:rPr>
              <a:t> 14:00pt to review some of the .15 frequency ranges. </a:t>
            </a:r>
            <a:endParaRPr lang="en-US" sz="18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57397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r>
              <a:rPr lang="en-US" sz="1800" dirty="0">
                <a:solidFill>
                  <a:srgbClr val="00B0F0"/>
                </a:solidFill>
                <a:effectLst/>
                <a:latin typeface="Times New Roman" panose="02020603050405020304" pitchFamily="18" charset="0"/>
                <a:ea typeface="SimSun" panose="02010600030101010101" pitchFamily="2" charset="-122"/>
              </a:rPr>
              <a:t>FCC NPRM 60GHz reply comments input</a:t>
            </a:r>
          </a:p>
          <a:p>
            <a:pPr marL="285750" indent="-285750">
              <a:buClr>
                <a:srgbClr val="00B0F0"/>
              </a:buClr>
              <a:buFont typeface="Wingdings" panose="05000000000000000000" pitchFamily="2" charset="2"/>
              <a:buChar char="q"/>
            </a:pPr>
            <a:r>
              <a:rPr lang="en-US" sz="1800" dirty="0">
                <a:solidFill>
                  <a:schemeClr val="accent6">
                    <a:lumMod val="20000"/>
                    <a:lumOff val="80000"/>
                  </a:schemeClr>
                </a:solidFill>
                <a:latin typeface="Times New Roman" panose="02020603050405020304" pitchFamily="18" charset="0"/>
                <a:ea typeface="SimSun" panose="02010600030101010101" pitchFamily="2" charset="-122"/>
              </a:rPr>
              <a:t>Chair – setup ad </a:t>
            </a:r>
            <a:r>
              <a:rPr lang="en-US" sz="1800" dirty="0" err="1">
                <a:solidFill>
                  <a:schemeClr val="accent6">
                    <a:lumMod val="20000"/>
                    <a:lumOff val="80000"/>
                  </a:schemeClr>
                </a:solidFill>
                <a:latin typeface="Times New Roman" panose="02020603050405020304" pitchFamily="18" charset="0"/>
                <a:ea typeface="SimSun" panose="02010600030101010101" pitchFamily="2" charset="-122"/>
              </a:rPr>
              <a:t>hocs</a:t>
            </a:r>
            <a:r>
              <a:rPr lang="en-US" sz="1800" dirty="0">
                <a:solidFill>
                  <a:schemeClr val="accent6">
                    <a:lumMod val="20000"/>
                    <a:lumOff val="80000"/>
                  </a:schemeClr>
                </a:solidFill>
                <a:latin typeface="Times New Roman" panose="02020603050405020304" pitchFamily="18" charset="0"/>
                <a:ea typeface="SimSun" panose="02010600030101010101" pitchFamily="2" charset="-122"/>
              </a:rPr>
              <a:t> for FCC NPRM reply comments _____</a:t>
            </a:r>
            <a:endParaRPr lang="en-US" sz="1800" dirty="0">
              <a:solidFill>
                <a:schemeClr val="accent6">
                  <a:lumMod val="20000"/>
                  <a:lumOff val="80000"/>
                </a:schemeClr>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16-23sep21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30sep  –</a:t>
            </a:r>
            <a:r>
              <a:rPr lang="en-US" sz="1800" i="1" u="sng" dirty="0"/>
              <a:t>15:00–&lt;15:55</a:t>
            </a:r>
            <a:r>
              <a:rPr lang="en-US" sz="1800" dirty="0"/>
              <a:t> et </a:t>
            </a:r>
            <a:r>
              <a:rPr lang="en-US" sz="1600" dirty="0"/>
              <a:t>–</a:t>
            </a:r>
            <a:r>
              <a:rPr lang="en-US" sz="2000" dirty="0">
                <a:highlight>
                  <a:srgbClr val="D5F4FF"/>
                </a:highlight>
              </a:rPr>
              <a: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sz="1600" b="1" u="sng" dirty="0"/>
              <a:t>note: new call-in started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15:____________________________52et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16-23sep21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lvl="1">
              <a:spcBef>
                <a:spcPts val="0"/>
              </a:spcBef>
              <a:buFont typeface="Arial" panose="020B0604020202020204" pitchFamily="34" charset="0"/>
              <a:buChar char="•"/>
            </a:pPr>
            <a:r>
              <a:rPr lang="en-US" sz="1050" dirty="0">
                <a:solidFill>
                  <a:schemeClr val="tx1"/>
                </a:solidFill>
              </a:rPr>
              <a:t>EN 302 567 – C1 band/60GHz (</a:t>
            </a:r>
            <a:r>
              <a:rPr lang="en-US" sz="1050" dirty="0" err="1">
                <a:solidFill>
                  <a:schemeClr val="tx1"/>
                </a:solidFill>
              </a:rPr>
              <a:t>WiGig</a:t>
            </a:r>
            <a:r>
              <a:rPr lang="en-US" sz="1050" dirty="0">
                <a:solidFill>
                  <a:schemeClr val="tx1"/>
                </a:solidFill>
              </a:rPr>
              <a:t>, .11ad and .11ay) has passed 2</a:t>
            </a:r>
            <a:r>
              <a:rPr lang="en-US" sz="1050" baseline="30000" dirty="0">
                <a:solidFill>
                  <a:schemeClr val="tx1"/>
                </a:solidFill>
              </a:rPr>
              <a:t>nd</a:t>
            </a:r>
            <a:r>
              <a:rPr lang="en-US" sz="105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050" dirty="0">
                <a:solidFill>
                  <a:schemeClr val="tx1"/>
                </a:solidFill>
              </a:rPr>
              <a:t>EN 303 722 – C3 band/60GHz  has been reviewed by EC assessment and will go out for 1</a:t>
            </a:r>
            <a:r>
              <a:rPr lang="en-US" sz="1050" baseline="30000" dirty="0">
                <a:solidFill>
                  <a:schemeClr val="tx1"/>
                </a:solidFill>
              </a:rPr>
              <a:t>st</a:t>
            </a:r>
            <a:r>
              <a:rPr lang="en-US" sz="1050" dirty="0">
                <a:solidFill>
                  <a:schemeClr val="tx1"/>
                </a:solidFill>
              </a:rPr>
              <a:t> ENAP now. </a:t>
            </a:r>
          </a:p>
          <a:p>
            <a:pPr lvl="1">
              <a:spcBef>
                <a:spcPts val="0"/>
              </a:spcBef>
              <a:buFont typeface="Arial" panose="020B0604020202020204" pitchFamily="34" charset="0"/>
              <a:buChar char="•"/>
            </a:pPr>
            <a:r>
              <a:rPr lang="en-US" sz="105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05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050"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050"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000"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050"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000" dirty="0">
                <a:solidFill>
                  <a:schemeClr val="tx1"/>
                </a:solidFill>
              </a:rPr>
              <a:t>In  he 802.11 SC </a:t>
            </a:r>
            <a:r>
              <a:rPr lang="en-US" sz="1000" dirty="0" err="1">
                <a:solidFill>
                  <a:schemeClr val="tx1"/>
                </a:solidFill>
              </a:rPr>
              <a:t>CoEx</a:t>
            </a:r>
            <a:r>
              <a:rPr lang="en-US" sz="1000" dirty="0">
                <a:solidFill>
                  <a:schemeClr val="tx1"/>
                </a:solidFill>
              </a:rPr>
              <a:t> there are submission documents in Mentor (</a:t>
            </a:r>
            <a:r>
              <a:rPr lang="en-US" sz="1000" dirty="0">
                <a:effectLst/>
                <a:ea typeface="Calibri" panose="020F0502020204030204" pitchFamily="34" charset="0"/>
                <a:cs typeface="Times New Roman" panose="02020603050405020304" pitchFamily="18" charset="0"/>
              </a:rPr>
              <a:t>docs 11-814 and 11-1191)</a:t>
            </a:r>
            <a:r>
              <a:rPr lang="en-US" sz="1000" dirty="0">
                <a:solidFill>
                  <a:schemeClr val="tx1"/>
                </a:solidFill>
              </a:rPr>
              <a:t>, on this.  </a:t>
            </a:r>
          </a:p>
          <a:p>
            <a:pPr lvl="2">
              <a:spcBef>
                <a:spcPts val="0"/>
              </a:spcBef>
              <a:buFont typeface="Arial" panose="020B0604020202020204" pitchFamily="34" charset="0"/>
              <a:buChar char="•"/>
            </a:pPr>
            <a:r>
              <a:rPr lang="en-US" sz="1000" dirty="0">
                <a:solidFill>
                  <a:schemeClr val="tx1"/>
                </a:solidFill>
              </a:rPr>
              <a:t>ad </a:t>
            </a:r>
            <a:r>
              <a:rPr lang="en-US" sz="1000" dirty="0" err="1">
                <a:solidFill>
                  <a:schemeClr val="tx1"/>
                </a:solidFill>
              </a:rPr>
              <a:t>hocs</a:t>
            </a:r>
            <a:r>
              <a:rPr lang="en-US" sz="1000"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05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0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050" dirty="0">
                <a:solidFill>
                  <a:schemeClr val="tx1"/>
                </a:solidFill>
              </a:rPr>
              <a:t>EN 303 753 - 3</a:t>
            </a:r>
            <a:r>
              <a:rPr lang="en-US" sz="1050" baseline="30000" dirty="0">
                <a:solidFill>
                  <a:schemeClr val="tx1"/>
                </a:solidFill>
              </a:rPr>
              <a:t>rd</a:t>
            </a:r>
            <a:r>
              <a:rPr lang="en-US" sz="1050" dirty="0">
                <a:solidFill>
                  <a:schemeClr val="tx1"/>
                </a:solidFill>
              </a:rPr>
              <a:t> 60GHz standard progressing and current poll is closing now.  </a:t>
            </a:r>
          </a:p>
          <a:p>
            <a:pPr lvl="1">
              <a:spcBef>
                <a:spcPts val="0"/>
              </a:spcBef>
              <a:buFont typeface="Arial" panose="020B0604020202020204" pitchFamily="34" charset="0"/>
              <a:buChar char="•"/>
            </a:pPr>
            <a:r>
              <a:rPr lang="en-US" sz="1050" dirty="0">
                <a:solidFill>
                  <a:schemeClr val="tx1"/>
                </a:solidFill>
              </a:rPr>
              <a:t>Nominations for chair of BRAN closes 27aug21.. </a:t>
            </a:r>
          </a:p>
          <a:p>
            <a:pPr lvl="1">
              <a:spcBef>
                <a:spcPts val="0"/>
              </a:spcBef>
              <a:buFont typeface="Arial" panose="020B0604020202020204" pitchFamily="34" charset="0"/>
              <a:buChar char="•"/>
            </a:pPr>
            <a:r>
              <a:rPr lang="en-US" sz="105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05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16-23sep21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16-23sep21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16-23sep21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16-23sep21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16-23sep21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interim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Inputs on FCC NPRM on 60 GHz reply comments. </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r>
              <a:rPr lang="en-US" sz="1400" dirty="0">
                <a:solidFill>
                  <a:schemeClr val="tx1"/>
                </a:solidFill>
              </a:rPr>
              <a:t>FM57 update</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IEEE 802 viewpoints on WRC-23 AIs from July. </a:t>
            </a:r>
          </a:p>
          <a:p>
            <a:pPr lvl="1">
              <a:spcBef>
                <a:spcPts val="0"/>
              </a:spcBef>
              <a:buFont typeface="Arial" panose="020B0604020202020204" pitchFamily="34" charset="0"/>
              <a:buChar char="•"/>
            </a:pPr>
            <a:r>
              <a:rPr lang="en-US" altLang="en-US" sz="1400" dirty="0">
                <a:solidFill>
                  <a:schemeClr val="tx1"/>
                </a:solidFill>
              </a:rPr>
              <a:t>Status on 4 liaisons, one in mentor ready to review</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(start by ~xx:30)</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Reply Comments being done and due 18oct21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open meeting the 30</a:t>
            </a:r>
            <a:r>
              <a:rPr lang="en-US" altLang="en-US" sz="1400" kern="0" baseline="30000" dirty="0">
                <a:solidFill>
                  <a:schemeClr val="tx1"/>
                </a:solidFill>
              </a:rPr>
              <a:t>th</a:t>
            </a:r>
            <a:endParaRPr lang="en-US" altLang="en-US" sz="1400" kern="0" dirty="0">
              <a:solidFill>
                <a:schemeClr val="tx1"/>
              </a:solidFill>
            </a:endParaRPr>
          </a:p>
          <a:p>
            <a:pPr lvl="2">
              <a:spcBef>
                <a:spcPts val="0"/>
              </a:spcBef>
              <a:buFont typeface="Arial" panose="020B0604020202020204" pitchFamily="34" charset="0"/>
              <a:buChar char="•"/>
            </a:pPr>
            <a:r>
              <a:rPr lang="en-US" altLang="en-US" sz="1400" kern="0" dirty="0">
                <a:solidFill>
                  <a:schemeClr val="tx1"/>
                </a:solidFill>
              </a:rPr>
              <a:t>PN on AFC authorization</a:t>
            </a:r>
          </a:p>
          <a:p>
            <a:pPr lvl="2">
              <a:spcBef>
                <a:spcPts val="0"/>
              </a:spcBef>
              <a:buFont typeface="Arial" panose="020B0604020202020204" pitchFamily="34" charset="0"/>
              <a:buChar char="•"/>
            </a:pPr>
            <a:r>
              <a:rPr lang="en-US" altLang="en-US" sz="1400" kern="0" dirty="0" err="1">
                <a:solidFill>
                  <a:schemeClr val="tx1"/>
                </a:solidFill>
              </a:rPr>
              <a:t>NoI</a:t>
            </a:r>
            <a:r>
              <a:rPr lang="en-US" altLang="en-US" sz="1400" kern="0" dirty="0">
                <a:solidFill>
                  <a:schemeClr val="tx1"/>
                </a:solidFill>
              </a:rPr>
              <a:t> on IoT</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https://mentor.ieee.org/802.18/dcn/21/18-21-0088-01-0000-minutes-electronic-plenary-15-22jul21-rr-tag-mad.</a:t>
            </a:r>
            <a:r>
              <a:rPr lang="en-GB" sz="1600" b="0" dirty="0">
                <a:ea typeface="SimSun" panose="02010600030101010101" pitchFamily="2" charset="-122"/>
                <a:hlinkClick r:id="rId3"/>
              </a:rPr>
              <a:t>docx</a:t>
            </a:r>
            <a:r>
              <a:rPr lang="en-GB" sz="1600" b="0" dirty="0">
                <a:ea typeface="SimSun" panose="02010600030101010101" pitchFamily="2" charset="-122"/>
              </a:rPr>
              <a:t> </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23-Jul-2021 23:55:03 ET</a:t>
            </a:r>
            <a:r>
              <a:rPr lang="en-US" sz="1600" b="0" dirty="0">
                <a:ea typeface="SimSun" panose="02010600030101010101" pitchFamily="2" charset="-122"/>
              </a:rPr>
              <a:t>, with </a:t>
            </a:r>
            <a:r>
              <a:rPr lang="en-US" sz="1800" b="0" dirty="0">
                <a:ea typeface="SimSun" panose="02010600030101010101" pitchFamily="2" charset="-122"/>
              </a:rPr>
              <a:t>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Mike L </a:t>
            </a:r>
          </a:p>
          <a:p>
            <a:pPr marL="0" indent="0">
              <a:spcBef>
                <a:spcPts val="0"/>
              </a:spcBef>
            </a:pPr>
            <a:r>
              <a:rPr lang="en-US" altLang="en-US" sz="1800" b="0" dirty="0">
                <a:solidFill>
                  <a:schemeClr val="tx1"/>
                </a:solidFill>
              </a:rPr>
              <a:t>	Seconded by:  Edward A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16-23sep21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61435</TotalTime>
  <Words>14729</Words>
  <Application>Microsoft Office PowerPoint</Application>
  <PresentationFormat>Widescreen</PresentationFormat>
  <Paragraphs>1372</Paragraphs>
  <Slides>48</Slides>
  <Notes>36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48</vt:i4>
      </vt:variant>
    </vt:vector>
  </HeadingPairs>
  <TitlesOfParts>
    <vt:vector size="60"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Wireless Interim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-1b</vt:lpstr>
      <vt:lpstr>EU items to share -2</vt:lpstr>
      <vt:lpstr>Other regions (outside EU-Stds and USA), items to share</vt:lpstr>
      <vt:lpstr>Other regions (outside EU-Stds and USA), items to share</vt:lpstr>
      <vt:lpstr>ITU-R items to share  -</vt:lpstr>
      <vt:lpstr>ITU-R liaisons - 1</vt:lpstr>
      <vt:lpstr>ITU-R liaisons - 2</vt:lpstr>
      <vt:lpstr>FCC NPRM on 60GHz on Radar Sensing Technology  </vt:lpstr>
      <vt:lpstr>General Discussion Items </vt:lpstr>
      <vt:lpstr>General Discussion Items – ongoing - MSGs 6 GHz &amp; FCC</vt:lpstr>
      <vt:lpstr>General Discussion Items – ongoing - IEEE 802 Stds Table of Frequency Bands </vt:lpstr>
      <vt:lpstr>Actions / AOB / Recess</vt:lpstr>
      <vt:lpstr>2nd – call - Thursday (23sep21) Agenda</vt:lpstr>
      <vt:lpstr>EU items to share -1b</vt:lpstr>
      <vt:lpstr>EU items to share -2</vt:lpstr>
      <vt:lpstr>Other regions (outside EU-Stds and USA), items to share</vt:lpstr>
      <vt:lpstr>ITU-R items to share  -</vt:lpstr>
      <vt:lpstr>ITU-R liaisons</vt:lpstr>
      <vt:lpstr>ITU-R liaisons</vt:lpstr>
      <vt:lpstr>FCC NPRM on 60GHz on Radar Sensing Technology  </vt:lpstr>
      <vt:lpstr>General Discussion Items</vt:lpstr>
      <vt:lpstr>General Discussion Items – from last week </vt:lpstr>
      <vt:lpstr>General Discussion Items – ongoing - MSGs 6 GHz &amp; FCC - 1</vt:lpstr>
      <vt:lpstr>General Discussion Items – ongoing - IEEE 802 Stds Table of Frequency Bands </vt:lpstr>
      <vt:lpstr>Actions Required</vt:lpstr>
      <vt:lpstr>Any Other Business</vt:lpstr>
      <vt:lpstr>Adjourn</vt:lpstr>
      <vt:lpstr>PowerPoint Presentation</vt:lpstr>
      <vt:lpstr>PowerPoint Presentation</vt:lpstr>
      <vt:lpstr>PowerPoint Presentation</vt:lpstr>
      <vt:lpstr>EU items to share -1a</vt:lpstr>
      <vt:lpstr>ITU-R liaisons – 15jul21</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3890</cp:revision>
  <cp:lastPrinted>1601-01-01T00:00:00Z</cp:lastPrinted>
  <dcterms:created xsi:type="dcterms:W3CDTF">2016-03-03T14:54:45Z</dcterms:created>
  <dcterms:modified xsi:type="dcterms:W3CDTF">2021-09-17T16:54:37Z</dcterms:modified>
</cp:coreProperties>
</file>