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4"/>
  </p:notesMasterIdLst>
  <p:handoutMasterIdLst>
    <p:handoutMasterId r:id="rId35"/>
  </p:handoutMasterIdLst>
  <p:sldIdLst>
    <p:sldId id="256" r:id="rId2"/>
    <p:sldId id="341" r:id="rId3"/>
    <p:sldId id="329" r:id="rId4"/>
    <p:sldId id="604" r:id="rId5"/>
    <p:sldId id="624" r:id="rId6"/>
    <p:sldId id="605" r:id="rId7"/>
    <p:sldId id="776" r:id="rId8"/>
    <p:sldId id="596" r:id="rId9"/>
    <p:sldId id="690" r:id="rId10"/>
    <p:sldId id="799" r:id="rId11"/>
    <p:sldId id="798" r:id="rId12"/>
    <p:sldId id="606" r:id="rId13"/>
    <p:sldId id="735" r:id="rId14"/>
    <p:sldId id="801" r:id="rId15"/>
    <p:sldId id="800" r:id="rId16"/>
    <p:sldId id="608" r:id="rId17"/>
    <p:sldId id="781" r:id="rId18"/>
    <p:sldId id="774" r:id="rId19"/>
    <p:sldId id="796" r:id="rId20"/>
    <p:sldId id="742" r:id="rId21"/>
    <p:sldId id="743" r:id="rId22"/>
    <p:sldId id="650" r:id="rId23"/>
    <p:sldId id="498" r:id="rId24"/>
    <p:sldId id="402" r:id="rId25"/>
    <p:sldId id="403" r:id="rId26"/>
    <p:sldId id="797" r:id="rId27"/>
    <p:sldId id="778" r:id="rId28"/>
    <p:sldId id="603" r:id="rId29"/>
    <p:sldId id="795" r:id="rId30"/>
    <p:sldId id="728" r:id="rId31"/>
    <p:sldId id="656" r:id="rId32"/>
    <p:sldId id="655"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80" autoAdjust="0"/>
    <p:restoredTop sz="96374" autoAdjust="0"/>
  </p:normalViewPr>
  <p:slideViewPr>
    <p:cSldViewPr>
      <p:cViewPr varScale="1">
        <p:scale>
          <a:sx n="89" d="100"/>
          <a:sy n="89" d="100"/>
        </p:scale>
        <p:origin x="114" y="432"/>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09-Sep-21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30.xm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8.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1.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8938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8548143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024611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998164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09sep21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09sep21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09sep21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802.18-21/0104r00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7&amp;SubTB=28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wg-se/se-19/client/introduction/" TargetMode="External"/><Relationship Id="rId7"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se-24/client/introductio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mcmc.gov.my/skmmgovmy/media/General/pdf/PC_WiFi.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mcmc.gov.my/skmmgovmy/media/General/pdf/PC_WiFi.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mentor.ieee.org/802.18/dcn/21/18-21-0103-00-0000-malaysia-mcmc-consultation-wlan-in-the-6ghz-band.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c.gc.ca/eic/site/smt-gst.nsf/eng/sf11717.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1/18-21-0059-00-0000-request-for-input-itu-r-m-2121-its.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mentor.ieee.org/802.18/dcn/21/18-21-0080-00-0000-request-for-information-itu-r-wp-1a.docx" TargetMode="External"/><Relationship Id="rId5" Type="http://schemas.openxmlformats.org/officeDocument/2006/relationships/hyperlink" Target="https://mentor.ieee.org/802.18/dcn/21/18-21-0057-00-0000-request-for-input-itu-r-m-1450-5.docx" TargetMode="External"/><Relationship Id="rId4" Type="http://schemas.openxmlformats.org/officeDocument/2006/relationships/hyperlink" Target="https://mentor.ieee.org/802.18/dcn/21/18-21-0058-00-0000-request-for-input-itu-r-m-1801-2.doc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1/11-21-1089-00-coex-coexistence-between-radars-and-communication-systems-in-the-60ghz-band-u-s-update.pptx" TargetMode="External"/><Relationship Id="rId3" Type="http://schemas.openxmlformats.org/officeDocument/2006/relationships/hyperlink" Target="https://www.fcc.gov/ecfs/search/filings?q=((proceedings.name:((21%5C-264*))%20OR%20proceedings.description:((21%5C-264*))))&amp;sort=date_disseminated,DESC" TargetMode="External"/><Relationship Id="rId7" Type="http://schemas.openxmlformats.org/officeDocument/2006/relationships/hyperlink" Target="https://mentor.ieee.org/802.18/dcn/21/18-21-0079-02-0000-fcc-nprm-allowing-expanded-flexibility-for-radar-operation-in-57-64-ghz-band.docx"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urldefense.com/v3/__https:/www.federalregister.gov/d/2021-16637?utm_medium=email&amp;utm_campaign=subscription*mailing*list&amp;utm_source=federalregister.gov__;Kys!!F7jv3iA!kCOcNUzUR0qsvQP1rN9qBeWaPxLRXryhg4U02CqEFT8zp60I7zdtCWeOkNp91K_sRw$" TargetMode="External"/><Relationship Id="rId5" Type="http://schemas.openxmlformats.org/officeDocument/2006/relationships/hyperlink" Target="https://urldefense.com/v3/__https:/www.govinfo.gov/content/pkg/FR-2021-08-19/pdf/2021-16637.pdf?utm_source=federalregister.gov&amp;utm_medium=email&amp;utm_campaign=subscription*mailing*list__;Kys!!F7jv3iA!kCOcNUzUR0qsvQP1rN9qBeWaPxLRXryhg4U02CqEFT8zp60I7zdtCWeOkNrPJarxaw$" TargetMode="External"/><Relationship Id="rId4" Type="http://schemas.openxmlformats.org/officeDocument/2006/relationships/hyperlink" Target="https://urldefense.com/v3/__https:/www.federalregister.gov/documents/2021/08/19/2021-16637/fcc-seeks-to-enable-state-of-the-art-radar-sensors-in-60-ghz-band?utm_campaign=subscription*mailing*list&amp;utm_source=federalregister.gov&amp;utm_medium=email__;Kys!!F7jv3iA!kCOcNUzUR0qsvQP1rN9qBeWaPxLRXryhg4U02CqEFT8zp60I7zdtCWeOkNoMDxVRbg$"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tuart@ok-brit.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apetrick@ieee.org"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1/18-21-0036-07-0000-frequency-table-template.xls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hyperlink" Target="https://mentor.ieee.org/802.18/dcn/16/18-16-0038-19-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portal.etsi.org/tb.aspx?tbid=287&amp;SubTB=287"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docdb.cept.org/implementation/16737"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2.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21/ec-21-0140-03-WCSG-2021-09-wireless-interim-opening-plenary-agenda.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vent.me/NxZeZx" TargetMode="External"/><Relationship Id="rId4" Type="http://schemas.openxmlformats.org/officeDocument/2006/relationships/hyperlink" Target="http://802world.org/wireles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09sep21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09 Sept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name="Document" r:id="rId3" imgW="8338058" imgH="1347970" progId="Word.Document.8">
                  <p:embed/>
                </p:oleObj>
              </mc:Choice>
              <mc:Fallback>
                <p:oleObj name="Document" r:id="rId3" imgW="8338058" imgH="1347970" progId="Word.Document.8">
                  <p:embed/>
                  <p:pic>
                    <p:nvPicPr>
                      <p:cNvPr id="0" name="Picture 3"/>
                      <p:cNvPicPr>
                        <a:picLocks noChangeAspect="1" noChangeArrowheads="1"/>
                      </p:cNvPicPr>
                      <p:nvPr/>
                    </p:nvPicPr>
                    <p:blipFill>
                      <a:blip r:embed="rId4"/>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Vancouver – was addressed at the EC call on 07Sep21, Tuesday</a:t>
            </a:r>
          </a:p>
          <a:p>
            <a:pPr marL="685800" lvl="1">
              <a:buFont typeface="Arial" panose="020B0604020202020204" pitchFamily="34" charset="0"/>
              <a:buChar char="•"/>
            </a:pPr>
            <a:r>
              <a:rPr lang="en-US" sz="1800" b="0" dirty="0">
                <a:effectLst/>
                <a:ea typeface="Calibri" panose="020F0502020204030204" pitchFamily="34" charset="0"/>
              </a:rPr>
              <a:t>Straw poll-Vancouver:  Will you attend the 2021 November IEEE 802 Plenary if held in-person at the Hyatt Regency Vancouver, in Vancouver, Canada Nov 14-19, 2021? </a:t>
            </a:r>
          </a:p>
          <a:p>
            <a:pPr marL="400050" lvl="1" indent="0"/>
            <a:r>
              <a:rPr lang="en-US" sz="1800" dirty="0">
                <a:ea typeface="Calibri" panose="020F0502020204030204" pitchFamily="34" charset="0"/>
              </a:rPr>
              <a:t>				</a:t>
            </a:r>
            <a:r>
              <a:rPr lang="en-US" sz="1800" b="0" dirty="0">
                <a:effectLst/>
                <a:ea typeface="Calibri" panose="020F0502020204030204" pitchFamily="34" charset="0"/>
              </a:rPr>
              <a:t>Y</a:t>
            </a:r>
            <a:r>
              <a:rPr lang="en-US" sz="1800" dirty="0"/>
              <a:t>es        No              Total response</a:t>
            </a:r>
          </a:p>
          <a:p>
            <a:pPr lvl="2"/>
            <a:r>
              <a:rPr lang="en-US" dirty="0"/>
              <a:t>802.1	17  --      24   --     85  -- (23 abstain/21 no response – July)</a:t>
            </a:r>
          </a:p>
          <a:p>
            <a:pPr lvl="2"/>
            <a:r>
              <a:rPr lang="en-US" dirty="0"/>
              <a:t>802.3	60  --    123    --   183  </a:t>
            </a:r>
          </a:p>
          <a:p>
            <a:pPr lvl="2"/>
            <a:r>
              <a:rPr lang="en-US" dirty="0"/>
              <a:t>802.11	80  --    184    --   271    -- (7 abstain)</a:t>
            </a:r>
          </a:p>
          <a:p>
            <a:pPr lvl="2"/>
            <a:r>
              <a:rPr lang="en-US" dirty="0"/>
              <a:t>802.15	  7  -- 	26    --   33     -- (29/42- July)</a:t>
            </a:r>
          </a:p>
          <a:p>
            <a:pPr lvl="2"/>
            <a:r>
              <a:rPr lang="en-US" dirty="0"/>
              <a:t>802.18	12  --	15    --   27</a:t>
            </a:r>
          </a:p>
          <a:p>
            <a:pPr lvl="2"/>
            <a:r>
              <a:rPr lang="en-US" dirty="0"/>
              <a:t>802.19	11  --	18    --   29</a:t>
            </a:r>
            <a:r>
              <a:rPr lang="en-US" b="0" dirty="0">
                <a:effectLst/>
                <a:ea typeface="Calibri" panose="020F0502020204030204" pitchFamily="34" charset="0"/>
              </a:rPr>
              <a:t> </a:t>
            </a:r>
          </a:p>
          <a:p>
            <a:pPr lvl="1">
              <a:spcBef>
                <a:spcPts val="0"/>
              </a:spcBef>
              <a:spcAft>
                <a:spcPts val="0"/>
              </a:spcAft>
              <a:buFont typeface="Arial" panose="020B0604020202020204" pitchFamily="34" charset="0"/>
              <a:buChar char="•"/>
            </a:pPr>
            <a:r>
              <a:rPr lang="en-US" sz="1800" b="0" dirty="0">
                <a:ea typeface="Calibri" panose="020F0502020204030204" pitchFamily="34" charset="0"/>
              </a:rPr>
              <a:t>And </a:t>
            </a:r>
            <a:r>
              <a:rPr lang="en-US" sz="1800" dirty="0">
                <a:ea typeface="Calibri" panose="020F0502020204030204" pitchFamily="34" charset="0"/>
              </a:rPr>
              <a:t>T</a:t>
            </a:r>
            <a:r>
              <a:rPr lang="en-US" sz="1800" b="0" dirty="0">
                <a:ea typeface="Calibri" panose="020F0502020204030204" pitchFamily="34" charset="0"/>
              </a:rPr>
              <a:t>uesday at the EC call, the Nov 2021 Plenary moved to e</a:t>
            </a:r>
            <a:r>
              <a:rPr lang="en-US" sz="1800" b="0" dirty="0">
                <a:solidFill>
                  <a:schemeClr val="tx1"/>
                </a:solidFill>
                <a:ea typeface="Calibri" panose="020F0502020204030204" pitchFamily="34" charset="0"/>
              </a:rPr>
              <a:t>lectronic/virtual</a:t>
            </a:r>
            <a:r>
              <a:rPr lang="en-US" sz="1800" b="0" dirty="0">
                <a:solidFill>
                  <a:schemeClr val="bg1">
                    <a:lumMod val="75000"/>
                  </a:schemeClr>
                </a:solidFill>
                <a:ea typeface="Calibri" panose="020F0502020204030204" pitchFamily="34" charset="0"/>
              </a:rPr>
              <a:t>.</a:t>
            </a:r>
          </a:p>
          <a:p>
            <a:pPr lvl="1">
              <a:spcBef>
                <a:spcPts val="0"/>
              </a:spcBef>
              <a:spcAft>
                <a:spcPts val="0"/>
              </a:spcAft>
              <a:buFont typeface="Arial" panose="020B0604020202020204" pitchFamily="34" charset="0"/>
              <a:buChar char="•"/>
            </a:pPr>
            <a:r>
              <a:rPr lang="en-US" sz="1800" b="0" dirty="0">
                <a:solidFill>
                  <a:schemeClr val="tx1"/>
                </a:solidFill>
                <a:effectLst/>
                <a:ea typeface="Calibri" panose="020F0502020204030204" pitchFamily="34" charset="0"/>
              </a:rPr>
              <a:t>Also approved was the $50 / $75 / $125 meeting fee like we have been doing.</a:t>
            </a: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a:t>
            </a:r>
            <a:r>
              <a:rPr lang="en-US" altLang="en-US" sz="1800" b="0" dirty="0">
                <a:solidFill>
                  <a:schemeClr val="tx1"/>
                </a:solidFill>
              </a:rPr>
              <a:t>Wireless Interim – Panama</a:t>
            </a:r>
          </a:p>
          <a:p>
            <a:pPr marL="685800" lvl="1">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85800" lvl="1">
              <a:buFont typeface="Arial" panose="020B0604020202020204" pitchFamily="34" charset="0"/>
              <a:buChar char="•"/>
            </a:pPr>
            <a:r>
              <a:rPr lang="en-US" sz="1800" b="0" dirty="0">
                <a:effectLst/>
                <a:ea typeface="Calibri" panose="020F0502020204030204" pitchFamily="34" charset="0"/>
              </a:rPr>
              <a:t>Also approved was the $50 / $75 / $125 meeting fee like coming up at the Sept. Wireless Interim</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09sep21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38076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941390"/>
            <a:ext cx="10820400" cy="5045074"/>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_(some focused calls in sept.)_</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Anything to share today? </a:t>
            </a:r>
            <a:r>
              <a:rPr lang="en-US" sz="1800" dirty="0">
                <a:solidFill>
                  <a:schemeClr val="bg1">
                    <a:lumMod val="65000"/>
                  </a:schemeClr>
                </a:solidFill>
              </a:rPr>
              <a:t> not today</a:t>
            </a:r>
          </a:p>
          <a:p>
            <a:pPr lvl="1">
              <a:spcBef>
                <a:spcPts val="0"/>
              </a:spcBef>
              <a:buFont typeface="Arial" panose="020B0604020202020204" pitchFamily="34" charset="0"/>
              <a:buChar char="•"/>
            </a:pPr>
            <a:r>
              <a:rPr lang="en-US" sz="1600" b="1" dirty="0">
                <a:solidFill>
                  <a:schemeClr val="tx1"/>
                </a:solidFill>
              </a:rPr>
              <a:t>15jul:  </a:t>
            </a:r>
            <a:r>
              <a:rPr lang="en-US" sz="1600" dirty="0">
                <a:solidFill>
                  <a:schemeClr val="tx1"/>
                </a:solidFill>
              </a:rPr>
              <a:t>Working on new SR doc to extend UWB to 12.4 GHz, (tbd), much broader, up to 4 GHz OBW (tbd).</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7"/>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many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/calls</a:t>
            </a:r>
            <a:r>
              <a:rPr lang="en-US" sz="1800" b="0" dirty="0">
                <a:solidFill>
                  <a:schemeClr val="tx1"/>
                </a:solidFill>
                <a:sym typeface="Wingdings" panose="05000000000000000000" pitchFamily="2" charset="2"/>
              </a:rPr>
              <a:t>;  01,02,06,07,08,09,10,21sep21</a:t>
            </a:r>
            <a:endParaRPr lang="en-US" sz="1600" b="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b="0" dirty="0">
                <a:solidFill>
                  <a:schemeClr val="tx1"/>
                </a:solidFill>
                <a:effectLst/>
                <a:ea typeface="Calibri" panose="020F0502020204030204" pitchFamily="34" charset="0"/>
                <a:sym typeface="Wingdings" panose="05000000000000000000" pitchFamily="2" charset="2"/>
              </a:rPr>
              <a:t> </a:t>
            </a:r>
          </a:p>
          <a:p>
            <a:pPr lvl="1">
              <a:spcBef>
                <a:spcPts val="0"/>
              </a:spcBef>
              <a:buFont typeface="Arial" panose="020B0604020202020204" pitchFamily="34" charset="0"/>
              <a:buChar char="•"/>
            </a:pPr>
            <a:r>
              <a:rPr lang="en-US" sz="1800" b="0" dirty="0">
                <a:solidFill>
                  <a:schemeClr val="tx1"/>
                </a:solidFill>
                <a:effectLst/>
                <a:ea typeface="Calibri" panose="020F0502020204030204" pitchFamily="34" charset="0"/>
                <a:sym typeface="Wingdings" panose="05000000000000000000" pitchFamily="2" charset="2"/>
              </a:rPr>
              <a:t>ad </a:t>
            </a:r>
            <a:r>
              <a:rPr lang="en-US" sz="1800" b="0" dirty="0" err="1">
                <a:solidFill>
                  <a:schemeClr val="tx1"/>
                </a:solidFill>
                <a:effectLst/>
                <a:ea typeface="Calibri" panose="020F0502020204030204" pitchFamily="34" charset="0"/>
                <a:sym typeface="Wingdings" panose="05000000000000000000" pitchFamily="2" charset="2"/>
              </a:rPr>
              <a:t>hocs</a:t>
            </a:r>
            <a:r>
              <a:rPr lang="en-US" sz="1800" b="0" dirty="0">
                <a:solidFill>
                  <a:schemeClr val="tx1"/>
                </a:solidFill>
                <a:ea typeface="Calibri" panose="020F0502020204030204" pitchFamily="34" charset="0"/>
                <a:sym typeface="Wingdings" panose="05000000000000000000" pitchFamily="2" charset="2"/>
              </a:rPr>
              <a:t>:</a:t>
            </a:r>
            <a:endParaRPr lang="en-US" sz="1800" b="0" dirty="0">
              <a:solidFill>
                <a:schemeClr val="tx1"/>
              </a:solidFill>
              <a:effectLst/>
              <a:ea typeface="Calibri" panose="020F0502020204030204" pitchFamily="34" charset="0"/>
              <a:sym typeface="Wingdings" panose="05000000000000000000" pitchFamily="2" charset="2"/>
            </a:endParaRPr>
          </a:p>
          <a:p>
            <a:pPr lvl="2">
              <a:spcBef>
                <a:spcPts val="0"/>
              </a:spcBef>
              <a:buFont typeface="Arial" panose="020B0604020202020204" pitchFamily="34" charset="0"/>
              <a:buChar char="•"/>
            </a:pPr>
            <a:r>
              <a:rPr lang="en-US" dirty="0">
                <a:effectLst/>
                <a:ea typeface="Calibri" panose="020F0502020204030204" pitchFamily="34" charset="0"/>
              </a:rPr>
              <a:t>110 e </a:t>
            </a:r>
            <a:r>
              <a:rPr lang="en-US" dirty="0">
                <a:ea typeface="Calibri" panose="020F0502020204030204" pitchFamily="34" charset="0"/>
              </a:rPr>
              <a:t>as</a:t>
            </a:r>
            <a:r>
              <a:rPr lang="en-US" dirty="0">
                <a:effectLst/>
                <a:ea typeface="Calibri" panose="020F0502020204030204" pitchFamily="34" charset="0"/>
              </a:rPr>
              <a:t> another NB FH meeting, following the Sept 2 meeting on NB FN</a:t>
            </a:r>
            <a:endParaRPr lang="en-US" dirty="0">
              <a:ea typeface="Calibri" panose="020F0502020204030204" pitchFamily="34" charset="0"/>
            </a:endParaRPr>
          </a:p>
          <a:p>
            <a:pPr lvl="2">
              <a:spcBef>
                <a:spcPts val="0"/>
              </a:spcBef>
              <a:buFont typeface="Arial" panose="020B0604020202020204" pitchFamily="34" charset="0"/>
              <a:buChar char="•"/>
            </a:pPr>
            <a:r>
              <a:rPr lang="en-US" dirty="0">
                <a:effectLst/>
                <a:ea typeface="Calibri" panose="020F0502020204030204" pitchFamily="34" charset="0"/>
              </a:rPr>
              <a:t>110 f (07sep) is TVWS EN 301 598</a:t>
            </a:r>
          </a:p>
          <a:p>
            <a:pPr lvl="3">
              <a:spcBef>
                <a:spcPts val="0"/>
              </a:spcBef>
              <a:buFont typeface="Arial" panose="020B0604020202020204" pitchFamily="34" charset="0"/>
              <a:buChar char="•"/>
            </a:pPr>
            <a:r>
              <a:rPr lang="en-US" sz="1800" dirty="0">
                <a:ea typeface="Calibri" panose="020F0502020204030204" pitchFamily="34" charset="0"/>
              </a:rPr>
              <a:t>S</a:t>
            </a:r>
            <a:r>
              <a:rPr lang="en-GB" sz="1800" dirty="0" err="1">
                <a:effectLst/>
                <a:ea typeface="Times New Roman" panose="02020603050405020304" pitchFamily="18" charset="0"/>
              </a:rPr>
              <a:t>ony</a:t>
            </a:r>
            <a:r>
              <a:rPr lang="en-GB" sz="1800" dirty="0">
                <a:effectLst/>
                <a:ea typeface="Times New Roman" panose="02020603050405020304" pitchFamily="18" charset="0"/>
              </a:rPr>
              <a:t> Europe B.V., “Draft ETSI EN 301598 V2.1.8 revision for approval,” BRAN(21)110f003</a:t>
            </a:r>
            <a:endParaRPr lang="en-US" sz="1800" dirty="0">
              <a:effectLst/>
              <a:ea typeface="Calibri" panose="020F0502020204030204" pitchFamily="34" charset="0"/>
            </a:endParaRPr>
          </a:p>
          <a:p>
            <a:pPr lvl="3">
              <a:spcBef>
                <a:spcPts val="0"/>
              </a:spcBef>
              <a:buFont typeface="Arial" panose="020B0604020202020204" pitchFamily="34" charset="0"/>
              <a:buChar char="•"/>
            </a:pPr>
            <a:r>
              <a:rPr lang="en-GB" sz="1800" dirty="0">
                <a:effectLst/>
                <a:ea typeface="Times New Roman" panose="02020603050405020304" pitchFamily="18" charset="0"/>
              </a:rPr>
              <a:t>Sony Europe B.V., “Update Draft ETSI EN 301 598 V 2.1.8 for TB approval and EC Assessment,” BRAN(21)110f004</a:t>
            </a:r>
            <a:endParaRPr lang="en-US" sz="1800" dirty="0">
              <a:effectLst/>
              <a:ea typeface="Calibri" panose="020F0502020204030204" pitchFamily="34" charset="0"/>
            </a:endParaRPr>
          </a:p>
          <a:p>
            <a:pPr lvl="2">
              <a:spcBef>
                <a:spcPts val="0"/>
              </a:spcBef>
              <a:buFont typeface="Arial" panose="020B0604020202020204" pitchFamily="34" charset="0"/>
              <a:buChar char="•"/>
            </a:pPr>
            <a:r>
              <a:rPr lang="en-US" dirty="0">
                <a:effectLst/>
                <a:ea typeface="Calibri" panose="020F0502020204030204" pitchFamily="34" charset="0"/>
              </a:rPr>
              <a:t>110 b (09sep) is reserved for BBF (The </a:t>
            </a:r>
            <a:r>
              <a:rPr lang="en-US" dirty="0" err="1">
                <a:effectLst/>
                <a:ea typeface="Calibri" panose="020F0502020204030204" pitchFamily="34" charset="0"/>
              </a:rPr>
              <a:t>BroadBand</a:t>
            </a:r>
            <a:r>
              <a:rPr lang="en-US" dirty="0">
                <a:effectLst/>
                <a:ea typeface="Calibri" panose="020F0502020204030204" pitchFamily="34" charset="0"/>
              </a:rPr>
              <a:t> Forum) meeting</a:t>
            </a:r>
            <a:r>
              <a:rPr lang="en-GB" dirty="0">
                <a:effectLst/>
                <a:ea typeface="Times New Roman" panose="02020603050405020304" pitchFamily="18" charset="0"/>
              </a:rPr>
              <a:t> </a:t>
            </a:r>
          </a:p>
          <a:p>
            <a:pPr lvl="1">
              <a:spcBef>
                <a:spcPts val="0"/>
              </a:spcBef>
              <a:buFont typeface="Arial" panose="020B0604020202020204" pitchFamily="34" charset="0"/>
              <a:buChar char="•"/>
            </a:pPr>
            <a:r>
              <a:rPr lang="sv-SE" sz="1800" i="0" dirty="0">
                <a:solidFill>
                  <a:srgbClr val="222222"/>
                </a:solidFill>
                <a:effectLst/>
              </a:rPr>
              <a:t>BRAN-EN 301 893 GoToMeeting #2 - 08sep21 – 5 GHz</a:t>
            </a:r>
          </a:p>
          <a:p>
            <a:pPr lvl="1">
              <a:spcBef>
                <a:spcPts val="0"/>
              </a:spcBef>
              <a:buFont typeface="Arial" panose="020B0604020202020204" pitchFamily="34" charset="0"/>
              <a:buChar char="•"/>
            </a:pPr>
            <a:r>
              <a:rPr lang="sv-SE" sz="1800" i="0" dirty="0">
                <a:solidFill>
                  <a:srgbClr val="222222"/>
                </a:solidFill>
                <a:effectLst/>
              </a:rPr>
              <a:t>BRAN-EN 303 753 GoToMeeting #1 - 10sep21 – 60GHz</a:t>
            </a:r>
            <a:endParaRPr lang="sv-SE" sz="1800" dirty="0">
              <a:solidFill>
                <a:srgbClr val="222222"/>
              </a:solidFill>
            </a:endParaRPr>
          </a:p>
          <a:p>
            <a:pPr lvl="1">
              <a:spcBef>
                <a:spcPts val="0"/>
              </a:spcBef>
              <a:buFont typeface="Arial" panose="020B0604020202020204" pitchFamily="34" charset="0"/>
              <a:buChar char="•"/>
            </a:pPr>
            <a:r>
              <a:rPr lang="sv-SE" sz="1800" i="0" dirty="0">
                <a:solidFill>
                  <a:srgbClr val="222222"/>
                </a:solidFill>
                <a:effectLst/>
              </a:rPr>
              <a:t>BRAN-EN 303 753 GoToMeeting #1</a:t>
            </a:r>
            <a:r>
              <a:rPr lang="sv-SE" sz="1800" dirty="0">
                <a:solidFill>
                  <a:srgbClr val="222222"/>
                </a:solidFill>
              </a:rPr>
              <a:t>  - 21sep21 –60 GHz</a:t>
            </a:r>
            <a:endParaRPr lang="sv-SE" sz="1800" i="0" dirty="0">
              <a:solidFill>
                <a:srgbClr val="222222"/>
              </a:solidFill>
              <a:effectLst/>
            </a:endParaRPr>
          </a:p>
          <a:p>
            <a:pPr lvl="1">
              <a:spcBef>
                <a:spcPts val="0"/>
              </a:spcBef>
              <a:buFont typeface="Arial" panose="020B0604020202020204" pitchFamily="34" charset="0"/>
              <a:buChar char="•"/>
            </a:pPr>
            <a:endParaRPr lang="en-US" sz="1800" dirty="0">
              <a:effectLst/>
              <a:ea typeface="Calibri" panose="020F0502020204030204" pitchFamily="34" charset="0"/>
            </a:endParaRPr>
          </a:p>
          <a:p>
            <a:pPr lvl="2">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spcBef>
                <a:spcPts val="0"/>
              </a:spcBef>
              <a:spcAft>
                <a:spcPts val="0"/>
              </a:spcAft>
              <a:buFont typeface="Arial" panose="020B0604020202020204" pitchFamily="34" charset="0"/>
              <a:buChar char="•"/>
            </a:pPr>
            <a:endParaRPr lang="en-US" sz="3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3"/>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rPr>
              <a:t>Anything to share today? </a:t>
            </a:r>
            <a:r>
              <a:rPr lang="en-US" sz="1600" dirty="0">
                <a:solidFill>
                  <a:schemeClr val="bg1">
                    <a:lumMod val="65000"/>
                  </a:schemeClr>
                </a:solidFill>
              </a:rPr>
              <a:t> not today.</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4"/>
              </a:rPr>
              <a:t>&lt;SE24&gt;</a:t>
            </a:r>
            <a:r>
              <a:rPr lang="en-US" sz="1800" b="0" dirty="0">
                <a:solidFill>
                  <a:schemeClr val="tx1"/>
                </a:solidFill>
              </a:rPr>
              <a:t> </a:t>
            </a:r>
            <a:r>
              <a:rPr lang="en-US" sz="1800" dirty="0">
                <a:solidFill>
                  <a:schemeClr val="tx1"/>
                </a:solidFill>
              </a:rPr>
              <a:t>next _tbd_ meeting, #M105 10-12Jan22</a:t>
            </a:r>
          </a:p>
          <a:p>
            <a:pPr lvl="1">
              <a:spcBef>
                <a:spcPts val="0"/>
              </a:spcBef>
              <a:spcAft>
                <a:spcPts val="0"/>
              </a:spcAft>
              <a:buFont typeface="Arial" panose="020B0604020202020204" pitchFamily="34" charset="0"/>
              <a:buChar char="•"/>
            </a:pPr>
            <a:r>
              <a:rPr lang="en-US" sz="1600" dirty="0">
                <a:solidFill>
                  <a:schemeClr val="tx1"/>
                </a:solidFill>
              </a:rPr>
              <a:t>Anything to share today? </a:t>
            </a:r>
            <a:r>
              <a:rPr lang="en-US" sz="1600" dirty="0">
                <a:solidFill>
                  <a:schemeClr val="bg1">
                    <a:lumMod val="65000"/>
                  </a:schemeClr>
                </a:solidFill>
              </a:rPr>
              <a:t> not today.</a:t>
            </a:r>
            <a:endParaRPr lang="en-US" sz="1600" dirty="0">
              <a:solidFill>
                <a:schemeClr val="tx1"/>
              </a:solidFill>
            </a:endParaRPr>
          </a:p>
          <a:p>
            <a:pPr lvl="1">
              <a:spcBef>
                <a:spcPts val="0"/>
              </a:spcBef>
              <a:spcAft>
                <a:spcPts val="0"/>
              </a:spcAft>
              <a:buFont typeface="Arial" panose="020B0604020202020204" pitchFamily="34" charset="0"/>
              <a:buChar char="•"/>
            </a:pPr>
            <a:r>
              <a:rPr lang="en-US" sz="1600" dirty="0">
                <a:solidFill>
                  <a:schemeClr val="tx1"/>
                </a:solidFill>
              </a:rPr>
              <a:t>02sep: 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#14 28-29Oct21</a:t>
            </a:r>
          </a:p>
          <a:p>
            <a:pPr lvl="1">
              <a:spcBef>
                <a:spcPts val="0"/>
              </a:spcBef>
              <a:spcAft>
                <a:spcPts val="0"/>
              </a:spcAft>
              <a:buFont typeface="Arial" panose="020B0604020202020204" pitchFamily="34" charset="0"/>
              <a:buChar char="•"/>
            </a:pPr>
            <a:r>
              <a:rPr lang="en-US" sz="1600" dirty="0">
                <a:solidFill>
                  <a:schemeClr val="tx1"/>
                </a:solidFill>
              </a:rPr>
              <a:t>Anything to share today?  </a:t>
            </a:r>
            <a:r>
              <a:rPr lang="en-US" sz="1600" dirty="0">
                <a:solidFill>
                  <a:schemeClr val="bg1">
                    <a:lumMod val="65000"/>
                  </a:schemeClr>
                </a:solidFill>
              </a:rPr>
              <a:t>not today.</a:t>
            </a: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dirty="0">
                <a:solidFill>
                  <a:schemeClr val="tx1"/>
                </a:solidFill>
              </a:rPr>
              <a:t>The next call is about OOBE at 5935 MHz</a:t>
            </a:r>
          </a:p>
          <a:p>
            <a:pPr marL="0">
              <a:spcBef>
                <a:spcPts val="0"/>
              </a:spcBef>
              <a:spcAft>
                <a:spcPts val="0"/>
              </a:spcAft>
              <a:buFont typeface="Arial" panose="020B0604020202020204" pitchFamily="34" charset="0"/>
              <a:buChar char="•"/>
            </a:pPr>
            <a:endParaRPr lang="en-US" sz="18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&lt;FM57&gt;</a:t>
            </a:r>
            <a:r>
              <a:rPr lang="en-US" altLang="en-US" sz="1800" b="0" dirty="0"/>
              <a:t>  	</a:t>
            </a:r>
            <a:r>
              <a:rPr lang="en-US" altLang="en-US" sz="1800" dirty="0"/>
              <a:t>next call </a:t>
            </a:r>
            <a:r>
              <a:rPr lang="en-US" sz="1800" dirty="0">
                <a:sym typeface="Wingdings" panose="05000000000000000000" pitchFamily="2" charset="2"/>
              </a:rPr>
              <a:t>#16 14-15Sep21</a:t>
            </a:r>
          </a:p>
          <a:p>
            <a:pPr lvl="1">
              <a:spcBef>
                <a:spcPts val="0"/>
              </a:spcBef>
              <a:spcAft>
                <a:spcPts val="0"/>
              </a:spcAft>
              <a:buFont typeface="Arial" panose="020B0604020202020204" pitchFamily="34" charset="0"/>
              <a:buChar char="•"/>
            </a:pPr>
            <a:r>
              <a:rPr lang="en-US" sz="1600" dirty="0">
                <a:solidFill>
                  <a:schemeClr val="tx1"/>
                </a:solidFill>
              </a:rPr>
              <a:t>Anything to share today?  </a:t>
            </a:r>
            <a:r>
              <a:rPr lang="en-US" sz="1600" dirty="0">
                <a:solidFill>
                  <a:schemeClr val="bg1">
                    <a:lumMod val="65000"/>
                  </a:schemeClr>
                </a:solidFill>
              </a:rPr>
              <a:t>not today.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A9314D99-1E67-41EA-9858-9E2427F3B8F5}"/>
              </a:ext>
            </a:extLst>
          </p:cNvPr>
          <p:cNvSpPr txBox="1"/>
          <p:nvPr/>
        </p:nvSpPr>
        <p:spPr>
          <a:xfrm>
            <a:off x="914400" y="6031826"/>
            <a:ext cx="8332409" cy="369332"/>
          </a:xfrm>
          <a:prstGeom prst="rect">
            <a:avLst/>
          </a:prstGeom>
          <a:noFill/>
        </p:spPr>
        <p:txBody>
          <a:bodyPr wrap="none" rtlCol="0">
            <a:spAutoFit/>
          </a:bodyPr>
          <a:lstStyle/>
          <a:p>
            <a:r>
              <a:rPr lang="en-US" sz="1800" dirty="0">
                <a:solidFill>
                  <a:schemeClr val="tx1"/>
                </a:solidFill>
                <a:effectLst/>
                <a:latin typeface="Times New Roman" panose="02020603050405020304" pitchFamily="18" charset="0"/>
                <a:ea typeface="SimSun" panose="02010600030101010101" pitchFamily="2" charset="-122"/>
              </a:rPr>
              <a:t>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dirty="0"/>
          </a:p>
        </p:txBody>
      </p:sp>
    </p:spTree>
    <p:extLst>
      <p:ext uri="{BB962C8B-B14F-4D97-AF65-F5344CB8AC3E}">
        <p14:creationId xmlns:p14="http://schemas.microsoft.com/office/powerpoint/2010/main" val="113159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effectLst/>
                <a:ea typeface="Calibri" panose="020F0502020204030204" pitchFamily="34" charset="0"/>
              </a:rPr>
              <a:t>Malaysia MCMC has recently begun a public consultation that seeks public view on the possibility of 	allocating 6 GHz spectrum to unlicensed use.</a:t>
            </a: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D</a:t>
            </a:r>
            <a:r>
              <a:rPr lang="en-US" sz="1600" dirty="0">
                <a:effectLst/>
                <a:ea typeface="Calibri" panose="020F0502020204030204" pitchFamily="34" charset="0"/>
              </a:rPr>
              <a:t>eadline for submitting comments is 5:00pm Selangor </a:t>
            </a:r>
            <a:r>
              <a:rPr lang="en-US" sz="1600" dirty="0" err="1">
                <a:effectLst/>
                <a:ea typeface="Calibri" panose="020F0502020204030204" pitchFamily="34" charset="0"/>
              </a:rPr>
              <a:t>Darul</a:t>
            </a:r>
            <a:r>
              <a:rPr lang="en-US" sz="1600" dirty="0">
                <a:effectLst/>
                <a:ea typeface="Calibri" panose="020F0502020204030204" pitchFamily="34" charset="0"/>
              </a:rPr>
              <a:t> Ehsan local time, </a:t>
            </a:r>
            <a:r>
              <a:rPr lang="en-US" sz="1600" b="1" dirty="0">
                <a:effectLst/>
                <a:ea typeface="Calibri" panose="020F0502020204030204" pitchFamily="34" charset="0"/>
              </a:rPr>
              <a:t>October 11, 2021.  (23sept out of .18)</a:t>
            </a:r>
            <a:endParaRPr lang="en-US" sz="1600" b="1"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Calibri" panose="020F0502020204030204" pitchFamily="34" charset="0"/>
              </a:rPr>
              <a:t>For details, you would refer to the 15-page document at:</a:t>
            </a:r>
          </a:p>
          <a:p>
            <a:pPr marL="40005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hlinkClick r:id="rId3"/>
              </a:rPr>
              <a:t>https://www.mcmc.gov.my/skmmgovmy/media/General/pdf/PC_WiFi.pdf</a:t>
            </a:r>
            <a:r>
              <a:rPr lang="en-US" sz="1600" dirty="0">
                <a:solidFill>
                  <a:schemeClr val="tx1"/>
                </a:solidFill>
                <a:ea typeface="Times New Roman" panose="02020603050405020304" pitchFamily="18" charset="0"/>
                <a:cs typeface="Times New Roman" panose="02020603050405020304" pitchFamily="18" charset="0"/>
              </a:rPr>
              <a:t> </a:t>
            </a:r>
          </a:p>
          <a:p>
            <a:pPr marL="400050" lvl="1">
              <a:spcBef>
                <a:spcPts val="0"/>
              </a:spcBef>
              <a:spcAft>
                <a:spcPts val="0"/>
              </a:spcAft>
              <a:buFont typeface="Arial" panose="020B0604020202020204" pitchFamily="34" charset="0"/>
              <a:buChar char="•"/>
            </a:pPr>
            <a:br>
              <a:rPr lang="en-US" sz="1000" dirty="0"/>
            </a:br>
            <a:r>
              <a:rPr lang="en-US" sz="1600" b="0" i="0" dirty="0">
                <a:solidFill>
                  <a:srgbClr val="222222"/>
                </a:solidFill>
                <a:effectLst/>
              </a:rPr>
              <a:t>Q1)  MCMC seeks your views and comments on the demand for spectrum for Wi-Fi in the 6 GHz frequency band.</a:t>
            </a:r>
            <a:br>
              <a:rPr lang="en-US" sz="1600" dirty="0"/>
            </a:br>
            <a:br>
              <a:rPr lang="en-US" sz="1600" dirty="0"/>
            </a:br>
            <a:r>
              <a:rPr lang="en-US" sz="1600" b="0" i="0" dirty="0">
                <a:solidFill>
                  <a:srgbClr val="222222"/>
                </a:solidFill>
                <a:effectLst/>
              </a:rPr>
              <a:t>Q2)  MCMC seeks your views and comments on the emerging technologies utilizing the 6 GHz frequency band.</a:t>
            </a:r>
            <a:br>
              <a:rPr lang="en-US" sz="1600" dirty="0"/>
            </a:br>
            <a:br>
              <a:rPr lang="en-US" sz="1600" dirty="0"/>
            </a:br>
            <a:r>
              <a:rPr lang="en-US" sz="1600" b="0" i="0" dirty="0">
                <a:solidFill>
                  <a:srgbClr val="222222"/>
                </a:solidFill>
                <a:effectLst/>
              </a:rPr>
              <a:t>Q3)  MCMC seeks your views and comments on the frequency range within the 6 GHz frequency band that could be considered for Wi-Fi under the Class Assignment in Malaysia. Should MCMC consider allowing Wi-Fi to operate in the entire 1200 MHz (5925 MHz to 7125 MHz frequency band) or only in the 500 MHz (5925 MHz to 6425 MHz frequency band)?</a:t>
            </a:r>
            <a:br>
              <a:rPr lang="en-US" sz="1600" dirty="0"/>
            </a:br>
            <a:br>
              <a:rPr lang="en-US" sz="1600" dirty="0"/>
            </a:br>
            <a:r>
              <a:rPr lang="en-US" sz="1600" b="0" i="0" dirty="0">
                <a:solidFill>
                  <a:srgbClr val="222222"/>
                </a:solidFill>
                <a:effectLst/>
              </a:rPr>
              <a:t>Q4)  MCMC seeks your views and comments on: i. the coexistence between Wi-Fi and incumbent services (i.e. fixed service and fixed-satellite service); and ii. the potential interference mitigation between these services.</a:t>
            </a:r>
            <a:br>
              <a:rPr lang="en-US" sz="1600" dirty="0"/>
            </a:br>
            <a:endParaRPr lang="en-US" sz="1600" dirty="0"/>
          </a:p>
          <a:p>
            <a:pPr marL="800100" lvl="2">
              <a:spcBef>
                <a:spcPts val="0"/>
              </a:spcBef>
              <a:spcAft>
                <a:spcPts val="0"/>
              </a:spcAft>
              <a:buFont typeface="Arial" panose="020B0604020202020204" pitchFamily="34" charset="0"/>
              <a:buChar char="•"/>
            </a:pPr>
            <a:r>
              <a:rPr lang="en-US" sz="1600" b="0" i="0" dirty="0">
                <a:solidFill>
                  <a:srgbClr val="222222"/>
                </a:solidFill>
                <a:effectLst/>
              </a:rPr>
              <a:t>note: Refer to Table 1 of the document on the status of incumbents in this frequency band of interest.</a:t>
            </a:r>
            <a:br>
              <a:rPr lang="en-US" sz="1600" b="0" i="0" dirty="0">
                <a:solidFill>
                  <a:srgbClr val="222222"/>
                </a:solidFill>
                <a:effectLst/>
              </a:rPr>
            </a:br>
            <a:endParaRPr lang="en-US" sz="16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5785" y="658316"/>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effectLst/>
                <a:ea typeface="Calibri" panose="020F0502020204030204" pitchFamily="34" charset="0"/>
              </a:rPr>
              <a:t>Malaysia MCMC has recently begun a public consultation that seeks public view on the possibility of 	allocating 6 GHz spectrum to unlicensed use.</a:t>
            </a: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D</a:t>
            </a:r>
            <a:r>
              <a:rPr lang="en-US" sz="1600" dirty="0">
                <a:effectLst/>
                <a:ea typeface="Calibri" panose="020F0502020204030204" pitchFamily="34" charset="0"/>
              </a:rPr>
              <a:t>eadline for submitting comments is 5:00pm Selangor </a:t>
            </a:r>
            <a:r>
              <a:rPr lang="en-US" sz="1600" dirty="0" err="1">
                <a:effectLst/>
                <a:ea typeface="Calibri" panose="020F0502020204030204" pitchFamily="34" charset="0"/>
              </a:rPr>
              <a:t>Darul</a:t>
            </a:r>
            <a:r>
              <a:rPr lang="en-US" sz="1600" dirty="0">
                <a:effectLst/>
                <a:ea typeface="Calibri" panose="020F0502020204030204" pitchFamily="34" charset="0"/>
              </a:rPr>
              <a:t> Ehsan local time, October 11, 2021.  (23sept out of .18)</a:t>
            </a:r>
            <a:endParaRPr lang="en-US" sz="16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dirty="0">
                <a:effectLst/>
                <a:ea typeface="Calibri" panose="020F0502020204030204" pitchFamily="34" charset="0"/>
              </a:rPr>
              <a:t>For details, you would refer to the 15-page document at:</a:t>
            </a:r>
          </a:p>
          <a:p>
            <a:pPr marL="40005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cs typeface="Times New Roman" panose="02020603050405020304" pitchFamily="18" charset="0"/>
                <a:hlinkClick r:id="rId3"/>
              </a:rPr>
              <a:t>https://www.mcmc.gov.my/skmmgovmy/media/General/pdf/PC_WiFi.pdf</a:t>
            </a:r>
            <a:r>
              <a:rPr lang="en-US" sz="1600" dirty="0">
                <a:solidFill>
                  <a:schemeClr val="tx1"/>
                </a:solidFill>
                <a:ea typeface="Times New Roman" panose="02020603050405020304" pitchFamily="18" charset="0"/>
                <a:cs typeface="Times New Roman" panose="02020603050405020304" pitchFamily="18" charset="0"/>
              </a:rPr>
              <a:t> </a:t>
            </a:r>
          </a:p>
          <a:p>
            <a:pPr marL="0" indent="0">
              <a:spcBef>
                <a:spcPts val="0"/>
              </a:spcBef>
              <a:spcAft>
                <a:spcPts val="0"/>
              </a:spcAft>
            </a:pPr>
            <a:br>
              <a:rPr lang="en-US" sz="1400" dirty="0"/>
            </a:br>
            <a:endParaRPr lang="en-US" sz="1400" dirty="0"/>
          </a:p>
          <a:p>
            <a:pPr marL="400050" lvl="1" indent="0">
              <a:spcBef>
                <a:spcPts val="0"/>
              </a:spcBef>
              <a:spcAft>
                <a:spcPts val="0"/>
              </a:spcAft>
            </a:pPr>
            <a:r>
              <a:rPr lang="en-US" sz="1600" b="0" i="0" dirty="0">
                <a:solidFill>
                  <a:srgbClr val="222222"/>
                </a:solidFill>
                <a:effectLst/>
              </a:rPr>
              <a:t>Q5)  MCMC seeks your views and comments on the potential technical and operational conditions to be imposed if the 6 GHz frequency band is introduced for Wi-Fi under the Class Assignment. Should part of the frequency band be limited to indoor operation? Should standard power devices operating under the Automatic Frequency Coordination (AFC) system be adopted in Malaysia?</a:t>
            </a:r>
            <a:br>
              <a:rPr lang="en-US" sz="1600" b="0" i="0" dirty="0">
                <a:solidFill>
                  <a:srgbClr val="222222"/>
                </a:solidFill>
                <a:effectLst/>
              </a:rPr>
            </a:br>
            <a:endParaRPr lang="en-US" sz="1600" b="0" i="0" dirty="0">
              <a:solidFill>
                <a:srgbClr val="222222"/>
              </a:solidFill>
              <a:effectLst/>
            </a:endParaRPr>
          </a:p>
          <a:p>
            <a:pPr marL="800100" lvl="2">
              <a:spcBef>
                <a:spcPts val="0"/>
              </a:spcBef>
              <a:spcAft>
                <a:spcPts val="0"/>
              </a:spcAft>
              <a:buFont typeface="Arial" panose="020B0604020202020204" pitchFamily="34" charset="0"/>
              <a:buChar char="•"/>
            </a:pPr>
            <a:r>
              <a:rPr lang="en-US" sz="1600" b="0" i="0" dirty="0">
                <a:solidFill>
                  <a:srgbClr val="222222"/>
                </a:solidFill>
                <a:effectLst/>
              </a:rPr>
              <a:t>note: </a:t>
            </a:r>
            <a:r>
              <a:rPr lang="en-US" sz="1600" b="0" dirty="0">
                <a:solidFill>
                  <a:srgbClr val="222222"/>
                </a:solidFill>
              </a:rPr>
              <a:t>R</a:t>
            </a:r>
            <a:r>
              <a:rPr lang="en-US" sz="1600" b="0" i="0" dirty="0">
                <a:solidFill>
                  <a:srgbClr val="222222"/>
                </a:solidFill>
                <a:effectLst/>
              </a:rPr>
              <a:t>efer to Table 2 of the document on the existing conditions of WLAN and SRD.</a:t>
            </a:r>
            <a:endParaRPr lang="en-US" sz="1600" b="0" i="0" dirty="0">
              <a:solidFill>
                <a:srgbClr val="0000FF"/>
              </a:solidFill>
              <a:effectLst/>
            </a:endParaRPr>
          </a:p>
          <a:p>
            <a:pPr lvl="1"/>
            <a:r>
              <a:rPr lang="en-US" sz="1600" b="0" i="0" dirty="0">
                <a:solidFill>
                  <a:srgbClr val="222222"/>
                </a:solidFill>
                <a:effectLst/>
              </a:rPr>
              <a:t>Q6)  What other key issues need to be considered in introducing Wi-Fi in the 6 GHz frequency range?</a:t>
            </a:r>
            <a:endParaRPr lang="en-US" sz="1600" b="0" dirty="0">
              <a:effectLst/>
            </a:endParaRPr>
          </a:p>
          <a:p>
            <a:pPr lvl="1"/>
            <a:endParaRPr lang="en-US" sz="1600" b="0" i="0" dirty="0">
              <a:solidFill>
                <a:srgbClr val="222222"/>
              </a:solidFill>
              <a:effectLst/>
            </a:endParaRPr>
          </a:p>
          <a:p>
            <a:pPr lvl="1">
              <a:buFont typeface="Arial" panose="020B0604020202020204" pitchFamily="34" charset="0"/>
              <a:buChar char="•"/>
            </a:pPr>
            <a:r>
              <a:rPr lang="en-US" sz="1600" b="0" dirty="0">
                <a:solidFill>
                  <a:srgbClr val="222222"/>
                </a:solidFill>
              </a:rPr>
              <a:t>Consultation is in mentor:  </a:t>
            </a:r>
            <a:r>
              <a:rPr lang="en-US" sz="1600" b="0" dirty="0">
                <a:solidFill>
                  <a:srgbClr val="222222"/>
                </a:solidFill>
                <a:hlinkClick r:id="rId4"/>
              </a:rPr>
              <a:t>https://mentor.ieee.org/802.18/dcn/21/18-21-0103-00-0000-malaysia-mcmc-consultation-wlan-in-the-6ghz-band.docx</a:t>
            </a:r>
            <a:endParaRPr lang="en-US" sz="1600" b="0" dirty="0">
              <a:solidFill>
                <a:srgbClr val="222222"/>
              </a:solidFill>
            </a:endParaRPr>
          </a:p>
          <a:p>
            <a:pPr algn="l"/>
            <a:endParaRPr lang="en-US" sz="1600" b="0" dirty="0">
              <a:solidFill>
                <a:srgbClr val="222222"/>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spTree>
    <p:extLst>
      <p:ext uri="{BB962C8B-B14F-4D97-AF65-F5344CB8AC3E}">
        <p14:creationId xmlns:p14="http://schemas.microsoft.com/office/powerpoint/2010/main" val="12465293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143000"/>
            <a:ext cx="10475384" cy="5281592"/>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i="0" dirty="0">
                <a:solidFill>
                  <a:srgbClr val="222222"/>
                </a:solidFill>
                <a:effectLst/>
              </a:rPr>
              <a:t>Canada ISED is seeking comments on a new public consultation, entitled "Consultation on New Access Licensing Framework, Changes to Subordinate Licensing and White Space to Support Rural and Remote Deployment":     </a:t>
            </a:r>
            <a:r>
              <a:rPr lang="en-US" sz="1800" b="0" i="0" dirty="0">
                <a:solidFill>
                  <a:srgbClr val="1155CC"/>
                </a:solidFill>
                <a:effectLst/>
                <a:hlinkClick r:id="rId3"/>
              </a:rPr>
              <a:t>https://www.ic.gc.ca/eic/site/smt-gst.nsf/eng/sf11717.html</a:t>
            </a:r>
            <a:endParaRPr lang="en-US" sz="1800" dirty="0"/>
          </a:p>
          <a:p>
            <a:pPr marL="400050" lvl="1">
              <a:spcBef>
                <a:spcPts val="0"/>
              </a:spcBef>
              <a:spcAft>
                <a:spcPts val="0"/>
              </a:spcAft>
              <a:buFont typeface="Arial" panose="020B0604020202020204" pitchFamily="34" charset="0"/>
              <a:buChar char="•"/>
            </a:pPr>
            <a:r>
              <a:rPr lang="en-US" sz="1400" b="0" i="0" dirty="0">
                <a:solidFill>
                  <a:srgbClr val="222222"/>
                </a:solidFill>
                <a:effectLst/>
                <a:latin typeface="Arial" panose="020B0604020202020204" pitchFamily="34" charset="0"/>
              </a:rPr>
              <a:t>In summary:</a:t>
            </a:r>
            <a:br>
              <a:rPr lang="en-US" sz="1400" dirty="0"/>
            </a:br>
            <a:r>
              <a:rPr lang="en-US" sz="1400" b="0" i="0" dirty="0">
                <a:solidFill>
                  <a:srgbClr val="222222"/>
                </a:solidFill>
                <a:effectLst/>
                <a:latin typeface="Arial" panose="020B0604020202020204" pitchFamily="34" charset="0"/>
              </a:rPr>
              <a:t>[1]  ISED is proposing a new access licensing framework, called Access Licensing, that would allow for greater access to spectrum in rural and remote areas. The initial bands for consideration are the 800 MHz band.</a:t>
            </a:r>
            <a:br>
              <a:rPr lang="en-US" sz="1400" dirty="0"/>
            </a:br>
            <a:br>
              <a:rPr lang="en-US" sz="1400" dirty="0"/>
            </a:br>
            <a:r>
              <a:rPr lang="en-US" sz="1400" b="0" i="0" dirty="0">
                <a:solidFill>
                  <a:srgbClr val="222222"/>
                </a:solidFill>
                <a:effectLst/>
                <a:latin typeface="Arial" panose="020B0604020202020204" pitchFamily="34" charset="0"/>
              </a:rPr>
              <a:t>[2]  ISED is proposing to update a few existing White Space policies, including a proposal of cloud-based database, the use of TV channels 3 and 4 (60~72 MHz) by all types of white space devices, and a proposal to encourage the development and deployment of white space devices systems by phasing out RRBS (rural remote broadband systems).</a:t>
            </a:r>
            <a:br>
              <a:rPr lang="en-US" sz="1400" dirty="0"/>
            </a:br>
            <a:br>
              <a:rPr lang="en-US" sz="1400" dirty="0"/>
            </a:br>
            <a:r>
              <a:rPr lang="en-US" sz="1400" b="0" i="0" dirty="0">
                <a:solidFill>
                  <a:srgbClr val="222222"/>
                </a:solidFill>
                <a:effectLst/>
                <a:latin typeface="Arial" panose="020B0604020202020204" pitchFamily="34" charset="0"/>
              </a:rPr>
              <a:t>There are 49 questions in total.  </a:t>
            </a:r>
            <a:r>
              <a:rPr lang="en-US" sz="1400" b="1" i="0" dirty="0">
                <a:solidFill>
                  <a:srgbClr val="222222"/>
                </a:solidFill>
                <a:effectLst/>
                <a:latin typeface="Arial" panose="020B0604020202020204" pitchFamily="34" charset="0"/>
              </a:rPr>
              <a:t>The consultation deadline is October 12, 2021.  </a:t>
            </a:r>
            <a:r>
              <a:rPr lang="en-US" sz="1400" b="0" i="0" dirty="0">
                <a:solidFill>
                  <a:srgbClr val="222222"/>
                </a:solidFill>
                <a:effectLst/>
                <a:latin typeface="Arial" panose="020B0604020202020204" pitchFamily="34" charset="0"/>
              </a:rPr>
              <a:t>The closing date for reply comments is November 24, 2021.</a:t>
            </a:r>
          </a:p>
          <a:p>
            <a:pPr marL="400050" lvl="1">
              <a:spcBef>
                <a:spcPts val="0"/>
              </a:spcBef>
              <a:spcAft>
                <a:spcPts val="0"/>
              </a:spcAft>
              <a:buFont typeface="Arial" panose="020B0604020202020204" pitchFamily="34" charset="0"/>
              <a:buChar char="•"/>
            </a:pPr>
            <a:r>
              <a:rPr lang="en-US"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rPr>
              <a:t> </a:t>
            </a:r>
          </a:p>
          <a:p>
            <a:pPr marL="400050" lvl="1">
              <a:spcBef>
                <a:spcPts val="0"/>
              </a:spcBef>
              <a:spcAft>
                <a:spcPts val="0"/>
              </a:spcAft>
              <a:buFont typeface="Arial" panose="020B0604020202020204" pitchFamily="34" charset="0"/>
              <a:buChar char="•"/>
            </a:pPr>
            <a:endParaRPr lang="en-US"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endParaRPr lang="en-US" sz="1400" dirty="0">
              <a:solidFill>
                <a:srgbClr val="222222"/>
              </a:solidFill>
              <a:latin typeface="Arial" panose="020B0604020202020204" pitchFamily="34" charset="0"/>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r>
              <a:rPr lang="en-US" sz="1800" b="0" i="0" dirty="0">
                <a:solidFill>
                  <a:srgbClr val="222222"/>
                </a:solidFill>
                <a:effectLst/>
              </a:rPr>
              <a:t>anything else to share today? not today</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algn="l"/>
            <a:endParaRPr lang="en-US" sz="1400" b="0" i="0" u="none" strike="noStrike" baseline="0" dirty="0">
              <a:solidFill>
                <a:srgbClr val="000000"/>
              </a:solidFill>
            </a:endParaRPr>
          </a:p>
          <a:p>
            <a:r>
              <a:rPr lang="en-US" sz="1800" b="0" i="0" u="none" strike="noStrike" baseline="0" dirty="0">
                <a:solidFill>
                  <a:srgbClr val="000000"/>
                </a:solidFill>
                <a:latin typeface="Arial" panose="020B0604020202020204" pitchFamily="34" charset="0"/>
              </a:rPr>
              <a:t> </a:t>
            </a:r>
            <a:r>
              <a:rPr lang="en-US" sz="1800" b="1" i="0" u="none" strike="noStrike" baseline="0" dirty="0">
                <a:solidFill>
                  <a:srgbClr val="000000"/>
                </a:solidFill>
                <a:latin typeface="Arial" panose="020B0604020202020204" pitchFamily="34" charset="0"/>
              </a:rPr>
              <a:t> </a:t>
            </a:r>
            <a:endParaRPr lang="en-US" sz="18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spTree>
    <p:extLst>
      <p:ext uri="{BB962C8B-B14F-4D97-AF65-F5344CB8AC3E}">
        <p14:creationId xmlns:p14="http://schemas.microsoft.com/office/powerpoint/2010/main" val="2120456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r>
              <a:rPr lang="en-GB" sz="1800" b="0" dirty="0">
                <a:latin typeface="Times New Roman" panose="02020603050405020304" pitchFamily="18" charset="0"/>
                <a:ea typeface="Calibri" panose="020F0502020204030204" pitchFamily="34" charset="0"/>
              </a:rPr>
              <a:t>Anything to share today? </a:t>
            </a:r>
            <a:endParaRPr lang="en-US" sz="1400" b="0" dirty="0">
              <a:solidFill>
                <a:schemeClr val="tx1"/>
              </a:solidFill>
            </a:endParaRPr>
          </a:p>
          <a:p>
            <a:pPr lvl="0">
              <a:buFont typeface="Arial" panose="020B0604020202020204" pitchFamily="34" charset="0"/>
              <a:buChar char="•"/>
            </a:pPr>
            <a:r>
              <a:rPr lang="en-US" sz="1800" b="0" dirty="0">
                <a:solidFill>
                  <a:schemeClr val="tx1"/>
                </a:solidFill>
              </a:rPr>
              <a:t> </a:t>
            </a: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a:spcBef>
                <a:spcPts val="0"/>
              </a:spcBef>
              <a:buFont typeface="Arial" panose="020B0604020202020204" pitchFamily="34" charset="0"/>
              <a:buChar char="•"/>
            </a:pPr>
            <a:endParaRPr lang="en-US" sz="1800" b="0" dirty="0">
              <a:solidFill>
                <a:schemeClr val="tx1"/>
              </a:solidFill>
              <a:effectLst/>
              <a:ea typeface="Calibri" panose="020F0502020204030204" pitchFamily="34" charset="0"/>
            </a:endParaRPr>
          </a:p>
          <a:p>
            <a:pPr>
              <a:spcBef>
                <a:spcPts val="0"/>
              </a:spcBef>
              <a:buFont typeface="Arial" panose="020B0604020202020204" pitchFamily="34" charset="0"/>
              <a:buChar char="•"/>
            </a:pPr>
            <a:r>
              <a:rPr lang="en-US" sz="1800" b="0" dirty="0">
                <a:solidFill>
                  <a:schemeClr val="tx1"/>
                </a:solidFill>
                <a:effectLst/>
                <a:ea typeface="Calibri" panose="020F0502020204030204" pitchFamily="34" charset="0"/>
              </a:rPr>
              <a:t>At Sept Wireless Interim, will review actions </a:t>
            </a:r>
            <a:r>
              <a:rPr lang="en-US" sz="1800" b="0" dirty="0">
                <a:solidFill>
                  <a:schemeClr val="tx1"/>
                </a:solidFill>
                <a:ea typeface="Calibri" panose="020F0502020204030204" pitchFamily="34" charset="0"/>
              </a:rPr>
              <a:t>noted at the July Plenary. </a:t>
            </a: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10480"/>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a:pPr>
            <a:r>
              <a:rPr lang="en-US" sz="1600" dirty="0"/>
              <a:t>Liaison from ITU-R WP5A re: M.2121 ITS, see </a:t>
            </a:r>
            <a:r>
              <a:rPr lang="en-US" sz="1600" dirty="0">
                <a:hlinkClick r:id="rId3"/>
              </a:rPr>
              <a:t>https://mentor.ieee.org/802.18/dcn/21/18-21-0059-00-0000-request-for-input-itu-r-m-2121-its.docx</a:t>
            </a:r>
            <a:r>
              <a:rPr lang="en-US" sz="1600" dirty="0"/>
              <a:t> </a:t>
            </a:r>
          </a:p>
          <a:p>
            <a:pPr marL="914400" lvl="1" indent="-514350">
              <a:buFont typeface="+mj-lt"/>
              <a:buAutoNum type="romanLcPeriod"/>
            </a:pPr>
            <a:r>
              <a:rPr lang="en-US" sz="1600" dirty="0"/>
              <a:t>WP 5A next __meeting is 15-26nov21 (probably upload to WP5A 02nov21; out of .18 then 15oct for EC 10 day)</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Document 59 is assigned to </a:t>
            </a:r>
            <a:r>
              <a:rPr lang="en-US" sz="1600" dirty="0" err="1">
                <a:effectLst/>
                <a:ea typeface="Times New Roman" panose="02020603050405020304" pitchFamily="18" charset="0"/>
                <a:cs typeface="Times New Roman" panose="02020603050405020304" pitchFamily="18" charset="0"/>
              </a:rPr>
              <a:t>TGbd</a:t>
            </a:r>
            <a:r>
              <a:rPr lang="en-US" sz="1600" dirty="0">
                <a:effectLst/>
                <a:ea typeface="Times New Roman" panose="02020603050405020304" pitchFamily="18" charset="0"/>
                <a:cs typeface="Times New Roman" panose="02020603050405020304" pitchFamily="18" charset="0"/>
              </a:rPr>
              <a:t> for consideration, as the document relates to ITS topics. </a:t>
            </a:r>
          </a:p>
          <a:p>
            <a:pPr marL="914400" lvl="1" indent="-514350">
              <a:buFont typeface="+mj-lt"/>
              <a:buAutoNum type="romanLcPeriod"/>
            </a:pPr>
            <a:endParaRPr lang="en-US" sz="1200" dirty="0"/>
          </a:p>
          <a:p>
            <a:pPr marL="514350" indent="-514350">
              <a:buFont typeface="+mj-lt"/>
              <a:buAutoNum type="romanLcPeriod"/>
            </a:pPr>
            <a:r>
              <a:rPr lang="en-US" sz="1600" dirty="0"/>
              <a:t>Liaison from ITU-R WP5A re: M.1801-2, see </a:t>
            </a:r>
            <a:r>
              <a:rPr lang="en-US" sz="1600" dirty="0">
                <a:hlinkClick r:id="rId4"/>
              </a:rPr>
              <a:t>https://mentor.ieee.org/802.18/dcn/21/18-21-0058-00-0000-request-for-input-itu-r-m-1801-2.docx</a:t>
            </a:r>
            <a:r>
              <a:rPr lang="en-US" sz="1600" dirty="0"/>
              <a:t> </a:t>
            </a:r>
          </a:p>
          <a:p>
            <a:pPr marL="514350" indent="-514350">
              <a:buFont typeface="+mj-lt"/>
              <a:buAutoNum type="romanLcPeriod"/>
            </a:pPr>
            <a:r>
              <a:rPr lang="en-US" sz="1600" dirty="0"/>
              <a:t>Liaison from ITU-R WP5A re: M.1450-5, see </a:t>
            </a:r>
            <a:r>
              <a:rPr lang="en-US" sz="1600" dirty="0">
                <a:hlinkClick r:id="rId5"/>
              </a:rPr>
              <a:t>https://mentor.ieee.org/802.18/dcn/21/18-21-0057-00-0000-request-for-input-itu-r-m-1450-5.docx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Documents 57 and 58 are assigned to the .11 ITU Ad hoc group for processing.</a:t>
            </a:r>
            <a:r>
              <a:rPr lang="en-US" sz="1600" dirty="0"/>
              <a:t>  ad hoc has met on these. </a:t>
            </a:r>
          </a:p>
          <a:p>
            <a:pPr marL="914400" lvl="1" indent="-514350">
              <a:buFont typeface="+mj-lt"/>
              <a:buAutoNum type="romanLcPeriod"/>
            </a:pPr>
            <a:endParaRPr lang="en-US" sz="1600" dirty="0"/>
          </a:p>
          <a:p>
            <a:pPr marL="514350" indent="-514350">
              <a:buFont typeface="+mj-lt"/>
              <a:buAutoNum type="romanLcPeriod"/>
            </a:pPr>
            <a:r>
              <a:rPr lang="en-US" sz="1600" dirty="0"/>
              <a:t>Liaison from ITU-R WP 1A re: Light Communications, see </a:t>
            </a:r>
            <a:r>
              <a:rPr lang="en-US" sz="1600" dirty="0">
                <a:hlinkClick r:id="rId6"/>
              </a:rPr>
              <a:t>https://mentor.ieee.org/802.18/dcn/21/18-21-0080-00-0000-request-for-information-itu-r-wp-1a.docx</a:t>
            </a:r>
            <a:r>
              <a:rPr lang="en-US" sz="1600" dirty="0"/>
              <a:t> </a:t>
            </a:r>
          </a:p>
          <a:p>
            <a:pPr marL="914400" lvl="1" indent="-514350">
              <a:buFont typeface="+mj-lt"/>
              <a:buAutoNum type="romanLcPeriod"/>
            </a:pPr>
            <a:r>
              <a:rPr lang="en-US" sz="1600" dirty="0">
                <a:solidFill>
                  <a:schemeClr val="tx1"/>
                </a:solidFill>
              </a:rPr>
              <a:t>WP 1A next e-meeting is 03-12nov21 </a:t>
            </a:r>
            <a:r>
              <a:rPr lang="en-US" sz="1600" dirty="0"/>
              <a:t>(probably upload to WP5A 20oct21; out of .18 then 08oct for EC 10 day)</a:t>
            </a:r>
            <a:endParaRPr lang="en-US" sz="1600" dirty="0">
              <a:solidFill>
                <a:schemeClr val="tx1"/>
              </a:solidFill>
            </a:endParaRP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Reviewing the document </a:t>
            </a:r>
            <a:r>
              <a:rPr lang="en-US" sz="1600" dirty="0">
                <a:ea typeface="Times New Roman" panose="02020603050405020304" pitchFamily="18" charset="0"/>
                <a:cs typeface="Times New Roman" panose="02020603050405020304" pitchFamily="18" charset="0"/>
              </a:rPr>
              <a:t>to</a:t>
            </a:r>
            <a:r>
              <a:rPr lang="en-US" sz="1600" dirty="0">
                <a:effectLst/>
                <a:ea typeface="Times New Roman" panose="02020603050405020304" pitchFamily="18" charset="0"/>
                <a:cs typeface="Times New Roman" panose="02020603050405020304" pitchFamily="18" charset="0"/>
              </a:rPr>
              <a:t> develop recommended modifications to reflect the work underway </a:t>
            </a:r>
            <a:r>
              <a:rPr lang="en-US" sz="1600" dirty="0">
                <a:ea typeface="Times New Roman" panose="02020603050405020304" pitchFamily="18" charset="0"/>
                <a:cs typeface="Times New Roman" panose="02020603050405020304" pitchFamily="18" charset="0"/>
              </a:rPr>
              <a:t>with</a:t>
            </a:r>
            <a:r>
              <a:rPr lang="en-US" sz="1600" dirty="0">
                <a:effectLst/>
                <a:ea typeface="Times New Roman" panose="02020603050405020304" pitchFamily="18" charset="0"/>
                <a:cs typeface="Times New Roman" panose="02020603050405020304" pitchFamily="18" charset="0"/>
              </a:rPr>
              <a:t> P802.11bb </a:t>
            </a:r>
            <a:r>
              <a:rPr lang="en-US" sz="1600" dirty="0"/>
              <a:t>and 802.15.7a/802.15.13.  </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a:t>
            </a:r>
            <a:endParaRPr lang="en-US" sz="2000" dirty="0"/>
          </a:p>
        </p:txBody>
      </p:sp>
    </p:spTree>
    <p:extLst>
      <p:ext uri="{BB962C8B-B14F-4D97-AF65-F5344CB8AC3E}">
        <p14:creationId xmlns:p14="http://schemas.microsoft.com/office/powerpoint/2010/main" val="397678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477" y="511975"/>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762000" y="976098"/>
            <a:ext cx="11049000" cy="5577101"/>
          </a:xfrm>
        </p:spPr>
        <p:txBody>
          <a:bodyPr/>
          <a:lstStyle/>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Allowing Expanded Flexibility and Opportunities for Radar Operation in the 57-64 GHz band</a:t>
            </a: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Notice of Proposed Rulemaking – ET Docket No. 21-264</a:t>
            </a:r>
            <a:r>
              <a:rPr lang="en-US"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Abstract in notes on this slide.</a:t>
            </a: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Proceeding: </a:t>
            </a:r>
            <a:r>
              <a:rPr lang="en-US" sz="18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8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b="1" dirty="0">
                <a:effectLst/>
                <a:ea typeface="Times New Roman" panose="02020603050405020304" pitchFamily="18" charset="0"/>
                <a:cs typeface="Calibri" panose="020F0502020204030204" pitchFamily="34" charset="0"/>
              </a:rPr>
              <a:t>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Times New Roman" panose="02020603050405020304" pitchFamily="18" charset="0"/>
                <a:hlinkClick r:id="rId4"/>
              </a:rPr>
              <a:t>2021-16637</a:t>
            </a:r>
            <a:r>
              <a:rPr lang="en-US" sz="1800" u="sng" dirty="0">
                <a:solidFill>
                  <a:srgbClr val="3071A9"/>
                </a:solidFill>
                <a:effectLst/>
                <a:ea typeface="Times New Roman" panose="02020603050405020304" pitchFamily="18" charset="0"/>
              </a:rPr>
              <a:t>; </a:t>
            </a:r>
            <a:r>
              <a:rPr lang="en-US" sz="1800" b="1" dirty="0">
                <a:solidFill>
                  <a:srgbClr val="000000"/>
                </a:solidFill>
                <a:effectLst/>
                <a:ea typeface="Times New Roman" panose="02020603050405020304" pitchFamily="18" charset="0"/>
                <a:cs typeface="Calibri" panose="020F0502020204030204" pitchFamily="34" charset="0"/>
              </a:rPr>
              <a:t>Citation:</a:t>
            </a:r>
            <a:r>
              <a:rPr lang="en-US" sz="1800" dirty="0">
                <a:solidFill>
                  <a:srgbClr val="000000"/>
                </a:solidFill>
                <a:effectLst/>
                <a:ea typeface="Times New Roman" panose="02020603050405020304" pitchFamily="18" charset="0"/>
              </a:rPr>
              <a:t> 86 FR 46661; </a:t>
            </a:r>
            <a:r>
              <a:rPr lang="en-US" sz="1800" b="0" u="sng" dirty="0">
                <a:solidFill>
                  <a:srgbClr val="3071A9"/>
                </a:solidFill>
                <a:effectLst/>
                <a:ea typeface="Times New Roman" panose="02020603050405020304" pitchFamily="18" charset="0"/>
                <a:cs typeface="Calibri" panose="020F0502020204030204" pitchFamily="34" charset="0"/>
                <a:hlinkClick r:id="rId5"/>
              </a:rPr>
              <a:t>PDF</a:t>
            </a:r>
            <a:r>
              <a:rPr lang="en-US" sz="1800" b="1" dirty="0">
                <a:solidFill>
                  <a:srgbClr val="000000"/>
                </a:solidFill>
                <a:effectLst/>
                <a:ea typeface="Times New Roman" panose="02020603050405020304" pitchFamily="18" charset="0"/>
                <a:cs typeface="Calibri" panose="020F0502020204030204" pitchFamily="34" charset="0"/>
              </a:rPr>
              <a:t> </a:t>
            </a:r>
            <a:r>
              <a:rPr lang="en-US" sz="1800" dirty="0">
                <a:solidFill>
                  <a:srgbClr val="000000"/>
                </a:solidFill>
                <a:effectLst/>
                <a:ea typeface="Times New Roman" panose="02020603050405020304" pitchFamily="18" charset="0"/>
              </a:rPr>
              <a:t>Pages 46661-46672 </a:t>
            </a:r>
            <a:r>
              <a:rPr lang="en-US" sz="1800" i="1" dirty="0">
                <a:solidFill>
                  <a:srgbClr val="000000"/>
                </a:solidFill>
                <a:effectLst/>
                <a:ea typeface="Times New Roman" panose="02020603050405020304" pitchFamily="18" charset="0"/>
                <a:cs typeface="Calibri" panose="020F0502020204030204" pitchFamily="34" charset="0"/>
              </a:rPr>
              <a:t>(12 pages)</a:t>
            </a:r>
            <a:r>
              <a:rPr lang="en-US" sz="1800" dirty="0">
                <a:solidFill>
                  <a:srgbClr val="000000"/>
                </a:solidFill>
                <a:effectLst/>
                <a:ea typeface="Times New Roman" panose="02020603050405020304" pitchFamily="18" charset="0"/>
              </a:rPr>
              <a:t>; </a:t>
            </a:r>
            <a:r>
              <a:rPr lang="en-US" sz="1800" b="0" u="sng" dirty="0">
                <a:solidFill>
                  <a:srgbClr val="3071A9"/>
                </a:solidFill>
                <a:effectLst/>
                <a:ea typeface="Times New Roman" panose="02020603050405020304" pitchFamily="18" charset="0"/>
                <a:cs typeface="Calibri" panose="020F0502020204030204" pitchFamily="34" charset="0"/>
                <a:hlinkClick r:id="rId6"/>
              </a:rPr>
              <a:t>Permalink</a:t>
            </a:r>
            <a:r>
              <a:rPr lang="en-US" sz="1800" b="1" dirty="0">
                <a:solidFill>
                  <a:srgbClr val="000000"/>
                </a:solidFill>
                <a:effectLst/>
                <a:ea typeface="Times New Roman" panose="02020603050405020304" pitchFamily="18" charset="0"/>
                <a:cs typeface="Calibri" panose="020F0502020204030204" pitchFamily="34" charset="0"/>
              </a:rPr>
              <a:t> </a:t>
            </a: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solidFill>
                  <a:srgbClr val="191919"/>
                </a:solidFill>
                <a:ea typeface="Calibri" panose="020F0502020204030204" pitchFamily="34" charset="0"/>
              </a:rPr>
              <a:t>It is on Mentor:  r02 is the July OET versions (r01 is the later Federal Register version). Have not seen in Errata  on the OET version:   </a:t>
            </a:r>
            <a:r>
              <a:rPr lang="en-US" sz="1800" dirty="0">
                <a:solidFill>
                  <a:srgbClr val="191919"/>
                </a:solidFill>
                <a:ea typeface="Calibri" panose="020F0502020204030204" pitchFamily="34" charset="0"/>
                <a:hlinkClick r:id="rId7"/>
              </a:rPr>
              <a:t>https://mentor.ieee.org/802.18/dcn/21/18-21-0079-02-0000-fcc-nprm-allowing-expanded-flexibility-for-radar-operation-in-57-64-ghz-band.docx</a:t>
            </a:r>
            <a:r>
              <a:rPr lang="en-US" sz="1800" dirty="0">
                <a:solidFill>
                  <a:srgbClr val="191919"/>
                </a:solidFill>
                <a:ea typeface="Calibri" panose="020F0502020204030204" pitchFamily="34" charset="0"/>
              </a:rPr>
              <a:t> </a:t>
            </a:r>
            <a:endParaRPr lang="en-US" sz="1800" b="0" dirty="0">
              <a:solidFill>
                <a:srgbClr val="191919"/>
              </a:solidFill>
              <a:effectLst/>
              <a:ea typeface="Calibri" panose="020F0502020204030204" pitchFamily="34" charset="0"/>
            </a:endParaRPr>
          </a:p>
          <a:p>
            <a:pPr marL="571500" lvl="2" indent="0">
              <a:spcBef>
                <a:spcPts val="0"/>
              </a:spcBef>
              <a:spcAft>
                <a:spcPts val="0"/>
              </a:spcAft>
            </a:pPr>
            <a:r>
              <a:rPr lang="en-US" sz="1600" dirty="0">
                <a:solidFill>
                  <a:srgbClr val="191919"/>
                </a:solidFill>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.11bf, is looking at the NPRM, and .11 </a:t>
            </a:r>
            <a:r>
              <a:rPr lang="en-US" sz="1800" b="0" dirty="0" err="1">
                <a:effectLst/>
                <a:ea typeface="Calibri" panose="020F0502020204030204" pitchFamily="34" charset="0"/>
              </a:rPr>
              <a:t>CoEx</a:t>
            </a:r>
            <a:r>
              <a:rPr lang="en-US" sz="1800" b="0" dirty="0">
                <a:effectLst/>
                <a:ea typeface="Calibri" panose="020F0502020204030204" pitchFamily="34" charset="0"/>
              </a:rPr>
              <a:t>, had a presentation in </a:t>
            </a:r>
            <a:r>
              <a:rPr lang="en-US" sz="1800" b="0" dirty="0">
                <a:ea typeface="Calibri" panose="020F0502020204030204" pitchFamily="34" charset="0"/>
              </a:rPr>
              <a:t>July</a:t>
            </a:r>
            <a:r>
              <a:rPr lang="en-US" sz="1800" b="0" dirty="0">
                <a:effectLst/>
                <a:ea typeface="Calibri" panose="020F0502020204030204" pitchFamily="34" charset="0"/>
              </a:rPr>
              <a:t> plenary, </a:t>
            </a:r>
            <a:r>
              <a:rPr lang="en-US" sz="1800" b="0" dirty="0">
                <a:effectLst/>
                <a:ea typeface="Calibri" panose="020F0502020204030204" pitchFamily="34" charset="0"/>
                <a:hlinkClick r:id="rId8"/>
              </a:rPr>
              <a:t>https://mentor.ieee.org/802.11/dcn/21/11-21-1089-00-coex-coexistence-between-radars-and-communication-systems-in-the-60ghz-band-u-s-update.pptx</a:t>
            </a:r>
            <a:r>
              <a:rPr lang="en-US" sz="1800" b="0" dirty="0">
                <a:effectLst/>
                <a:ea typeface="Calibri" panose="020F0502020204030204" pitchFamily="34" charset="0"/>
              </a:rPr>
              <a:t>  and had some concerns on the proposed rules. </a:t>
            </a:r>
            <a:endParaRPr lang="en-US" sz="1400" b="0" dirty="0">
              <a:effectLst/>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ea typeface="Calibri" panose="020F0502020204030204" pitchFamily="34" charset="0"/>
              </a:rPr>
              <a:t>  .15.4ab is discussing also. </a:t>
            </a:r>
          </a:p>
          <a:p>
            <a:pPr marL="800100" lvl="2">
              <a:spcBef>
                <a:spcPts val="0"/>
              </a:spcBef>
              <a:spcAft>
                <a:spcPts val="0"/>
              </a:spcAft>
              <a:buFont typeface="Arial" panose="020B0604020202020204" pitchFamily="34" charset="0"/>
              <a:buChar char="•"/>
            </a:pPr>
            <a:endParaRPr lang="en-US" sz="1200" b="0" dirty="0">
              <a:ea typeface="Calibri" panose="020F0502020204030204" pitchFamily="34" charset="0"/>
            </a:endParaRPr>
          </a:p>
          <a:p>
            <a:pPr marL="0" marR="0">
              <a:spcBef>
                <a:spcPts val="0"/>
              </a:spcBef>
              <a:spcAft>
                <a:spcPts val="0"/>
              </a:spcAft>
              <a:buFont typeface="Wingdings" panose="05000000000000000000" pitchFamily="2" charset="2"/>
              <a:buChar char="v"/>
            </a:pPr>
            <a:r>
              <a:rPr lang="en-US" sz="1800" dirty="0">
                <a:solidFill>
                  <a:schemeClr val="tx1"/>
                </a:solidFill>
                <a:ea typeface="Calibri" panose="020F0502020204030204" pitchFamily="34" charset="0"/>
              </a:rPr>
              <a:t>Comments due 20Sept21 and reply comments due 18Oct21</a:t>
            </a:r>
          </a:p>
          <a:p>
            <a:pPr marL="400050" lvl="1">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Comments would have been best to be approved in</a:t>
            </a:r>
            <a:r>
              <a:rPr lang="en-US" sz="1800" dirty="0">
                <a:ea typeface="Calibri" panose="020F0502020204030204" pitchFamily="34" charset="0"/>
              </a:rPr>
              <a:t> .18 on </a:t>
            </a:r>
            <a:r>
              <a:rPr lang="en-US" sz="1800" b="1" dirty="0">
                <a:ea typeface="Calibri" panose="020F0502020204030204" pitchFamily="34" charset="0"/>
              </a:rPr>
              <a:t>02Sep (last week), </a:t>
            </a:r>
            <a:r>
              <a:rPr lang="en-US" sz="1800" dirty="0">
                <a:ea typeface="Calibri" panose="020F0502020204030204" pitchFamily="34" charset="0"/>
              </a:rPr>
              <a:t>for a 10-day EC ballot. </a:t>
            </a:r>
          </a:p>
          <a:p>
            <a:pPr marL="400050" lvl="1">
              <a:spcBef>
                <a:spcPts val="0"/>
              </a:spcBef>
              <a:spcAft>
                <a:spcPts val="0"/>
              </a:spcAft>
              <a:buFont typeface="Arial" panose="020B0604020202020204" pitchFamily="34" charset="0"/>
              <a:buChar char="•"/>
            </a:pPr>
            <a:endParaRPr lang="en-US" sz="18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0" dirty="0">
                <a:solidFill>
                  <a:srgbClr val="000000"/>
                </a:solidFill>
                <a:effectLst/>
                <a:ea typeface="Calibri" panose="020F0502020204030204" pitchFamily="34" charset="0"/>
              </a:rPr>
              <a:t>Nothing has come in, in time for comments though some have stepped forward to work on reply comments, of course will need to see the comments filed to respond to. </a:t>
            </a:r>
          </a:p>
          <a:p>
            <a:pPr marL="400050" lvl="1">
              <a:spcBef>
                <a:spcPts val="0"/>
              </a:spcBef>
              <a:spcAft>
                <a:spcPts val="0"/>
              </a:spcAft>
              <a:buFont typeface="Arial" panose="020B0604020202020204" pitchFamily="34" charset="0"/>
              <a:buChar char="•"/>
            </a:pPr>
            <a:endParaRPr lang="en-US" sz="1800" dirty="0">
              <a:effectLst/>
              <a:latin typeface="Times New Roman" panose="02020603050405020304" pitchFamily="18" charset="0"/>
              <a:ea typeface="SimSun" panose="02010600030101010101" pitchFamily="2" charset="-122"/>
            </a:endParaRPr>
          </a:p>
          <a:p>
            <a:pPr marL="400050" lvl="1">
              <a:spcBef>
                <a:spcPts val="0"/>
              </a:spcBef>
              <a:spcAft>
                <a:spcPts val="0"/>
              </a:spcAft>
              <a:buFont typeface="Arial" panose="020B0604020202020204" pitchFamily="34" charset="0"/>
              <a:buChar char="•"/>
            </a:pPr>
            <a:endParaRPr lang="en-US" sz="1600" b="0" dirty="0">
              <a:solidFill>
                <a:srgbClr val="000000"/>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marR="0">
              <a:spcBef>
                <a:spcPts val="0"/>
              </a:spcBef>
              <a:spcAft>
                <a:spcPts val="0"/>
              </a:spcAft>
              <a:buFont typeface="Arial" panose="020B0604020202020204" pitchFamily="34" charset="0"/>
              <a:buChar char="•"/>
            </a:pPr>
            <a:endParaRPr lang="en-US" sz="2000" dirty="0">
              <a:ea typeface="Calibri" panose="020F0502020204030204" pitchFamily="34" charset="0"/>
            </a:endParaRPr>
          </a:p>
          <a:p>
            <a:pPr marL="238125" marR="0">
              <a:spcBef>
                <a:spcPts val="0"/>
              </a:spcBef>
              <a:spcAft>
                <a:spcPts val="0"/>
              </a:spcAft>
              <a:buFont typeface="Arial" panose="020B0604020202020204" pitchFamily="34" charset="0"/>
              <a:buChar char="•"/>
            </a:pPr>
            <a:r>
              <a:rPr lang="en-US" sz="2000" dirty="0">
                <a:solidFill>
                  <a:srgbClr val="333333"/>
                </a:solidFill>
                <a:latin typeface="Arial" panose="020B0604020202020204" pitchFamily="34" charset="0"/>
                <a:ea typeface="Calibri" panose="020F0502020204030204" pitchFamily="34" charset="0"/>
              </a:rPr>
              <a:t> </a:t>
            </a:r>
            <a:endParaRPr lang="en-US" sz="20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2"/>
              </a:rPr>
              <a:t>Al Petrick (Skyworks Solutions) </a:t>
            </a:r>
            <a:r>
              <a:rPr lang="en-US" sz="1600" dirty="0"/>
              <a:t>and </a:t>
            </a:r>
            <a:r>
              <a:rPr lang="en-US" sz="1600" dirty="0">
                <a:hlinkClick r:id="rId3"/>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2; Aspirant members: 10</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5"/>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6"/>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 </a:t>
            </a:r>
            <a:r>
              <a:rPr lang="en-US" sz="1400" kern="1600" dirty="0" err="1"/>
              <a:t>oes</a:t>
            </a:r>
            <a:r>
              <a:rPr lang="en-US" sz="1400" kern="1600" dirty="0"/>
              <a:t>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09sep21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10" imgW="2391120" imgH="534600" progId="Package">
                  <p:embed/>
                </p:oleObj>
              </mc:Choice>
              <mc:Fallback>
                <p:oleObj name="Packager Shell Object" showAsIcon="1" r:id="rId10"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1"/>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 MSGs 6 GHz &amp; FCC - 1</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1096023"/>
            <a:ext cx="11032375" cy="537939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Anything to share </a:t>
            </a:r>
            <a:r>
              <a:rPr lang="en-US" sz="1600" dirty="0">
                <a:solidFill>
                  <a:schemeClr val="bg2"/>
                </a:solidFill>
                <a:effectLst/>
                <a:ea typeface="SimSun" panose="02010600030101010101" pitchFamily="2" charset="-122"/>
              </a:rPr>
              <a:t>today? not today</a:t>
            </a: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r>
              <a:rPr lang="en-US" sz="140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endParaRPr lang="en-US" sz="16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dirty="0">
                <a:solidFill>
                  <a:schemeClr val="bg1">
                    <a:lumMod val="50000"/>
                  </a:schemeClr>
                </a:solidFill>
                <a:ea typeface="Times New Roman" panose="02020603050405020304" pitchFamily="18" charset="0"/>
              </a:rPr>
              <a:t> </a:t>
            </a:r>
            <a:r>
              <a:rPr lang="en-US" sz="18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 Anything to share today? not today</a:t>
            </a: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31900"/>
            <a:ext cx="10668000" cy="464123"/>
          </a:xfrm>
        </p:spPr>
        <p:txBody>
          <a:bodyPr/>
          <a:lstStyle/>
          <a:p>
            <a:r>
              <a:rPr lang="en-US" altLang="en-US" sz="2400" dirty="0"/>
              <a:t>General Discussion Items – ongoing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09sep21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863960"/>
            <a:ext cx="10439400" cy="5611453"/>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https://mentor.ieee.org/802.18/dcn/21/18-21-0036-07-0000-frequency-table-template.xlsx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27jul21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Reviewed the draft of rev07</a:t>
            </a:r>
            <a:endParaRPr lang="en-US" sz="16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instructions:</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notes:  Added a general note to only consider Active standards, not in active-withdrawn standards.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28sep21.  </a:t>
            </a:r>
            <a:r>
              <a:rPr lang="en-US" sz="1800" b="0" dirty="0">
                <a:solidFill>
                  <a:schemeClr val="tx1"/>
                </a:solidFill>
                <a:ea typeface="Times New Roman" panose="02020603050405020304" pitchFamily="18" charset="0"/>
              </a:rPr>
              <a:t>(call-in in backup slides here)</a:t>
            </a:r>
          </a:p>
          <a:p>
            <a:pPr>
              <a:spcBef>
                <a:spcPts val="0"/>
              </a:spcBef>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Will share the spreadsheet during the Wireless Interim opening on 10sept21. </a:t>
            </a:r>
            <a:endParaRPr lang="en-US" sz="1800" dirty="0">
              <a:effectLst/>
              <a:latin typeface="Times New Roman" panose="02020603050405020304" pitchFamily="18" charset="0"/>
              <a:ea typeface="SimSun" panose="02010600030101010101" pitchFamily="2" charset="-122"/>
            </a:endParaRPr>
          </a:p>
          <a:p>
            <a:pPr>
              <a:spcBef>
                <a:spcPts val="0"/>
              </a:spcBef>
              <a:buFont typeface="Arial" panose="020B0604020202020204" pitchFamily="34" charset="0"/>
              <a:buChar char="•"/>
            </a:pPr>
            <a:endParaRPr lang="en-US" sz="1800" b="0" dirty="0">
              <a:solidFill>
                <a:schemeClr val="tx1"/>
              </a:solidFill>
              <a:ea typeface="Times New Roman" panose="02020603050405020304" pitchFamily="18" charset="0"/>
            </a:endParaRP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dirty="0">
                <a:solidFill>
                  <a:srgbClr val="00B0F0"/>
                </a:solidFill>
              </a:rPr>
              <a:t> </a:t>
            </a:r>
          </a:p>
          <a:p>
            <a:pPr marL="285750" indent="-285750">
              <a:buClr>
                <a:srgbClr val="00B0F0"/>
              </a:buClr>
              <a:buFont typeface="Wingdings" panose="05000000000000000000" pitchFamily="2" charset="2"/>
              <a:buChar char="q"/>
            </a:pPr>
            <a:r>
              <a:rPr lang="en-US" altLang="en-US" sz="1800" dirty="0">
                <a:solidFill>
                  <a:srgbClr val="00B0F0"/>
                </a:solidFill>
              </a:rPr>
              <a:t> </a:t>
            </a:r>
          </a:p>
          <a:p>
            <a:pPr marL="285750" indent="-285750">
              <a:buClr>
                <a:srgbClr val="00B0F0"/>
              </a:buClr>
              <a:buFont typeface="Wingdings" panose="05000000000000000000" pitchFamily="2" charset="2"/>
              <a:buChar char="q"/>
            </a:pPr>
            <a:r>
              <a:rPr lang="en-US" alt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sz="1800" dirty="0">
              <a:solidFill>
                <a:srgbClr val="00B0F0"/>
              </a:solidFill>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09sep21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295400" y="4334521"/>
            <a:ext cx="10260694" cy="2015936"/>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bg1">
                    <a:lumMod val="75000"/>
                  </a:schemeClr>
                </a:solidFill>
                <a:ea typeface="Calibri" panose="020F0502020204030204" pitchFamily="34" charset="0"/>
              </a:rPr>
              <a:t>none heard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09sep21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13jan22):</a:t>
            </a:r>
            <a:r>
              <a:rPr lang="en-US" sz="1800" dirty="0"/>
              <a:t>   30sep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lgn="r">
              <a:spcBef>
                <a:spcPts val="0"/>
              </a:spcBef>
              <a:buFont typeface="Wingdings" panose="05000000000000000000" pitchFamily="2" charset="2"/>
              <a:buChar char="v"/>
            </a:pPr>
            <a:r>
              <a:rPr lang="en-US" b="1" u="sng" dirty="0">
                <a:highlight>
                  <a:srgbClr val="FFFF00"/>
                </a:highlight>
              </a:rPr>
              <a:t>note: new call-in starting 09sep21, see back up slides here. </a:t>
            </a:r>
          </a:p>
          <a:p>
            <a:pPr lvl="1">
              <a:spcBef>
                <a:spcPts val="0"/>
              </a:spcBef>
              <a:buFont typeface="Arial" panose="020B0604020202020204" pitchFamily="34" charset="0"/>
              <a:buChar char="•"/>
            </a:pPr>
            <a:r>
              <a:rPr lang="en-US" sz="1600" dirty="0"/>
              <a:t>All late changes/cancellations will be sent out to the 802.18 list server. </a:t>
            </a:r>
          </a:p>
          <a:p>
            <a:pPr lvl="2">
              <a:buFont typeface="Arial" panose="020B0604020202020204" pitchFamily="34" charset="0"/>
              <a:buChar char="•"/>
            </a:pPr>
            <a:endParaRPr lang="en-US" sz="12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802.18’s: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15:__________________44et</a:t>
            </a:r>
          </a:p>
          <a:p>
            <a:pPr lvl="3">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 starts tomorrow (10</a:t>
            </a:r>
            <a:r>
              <a:rPr lang="en-US" sz="1800" b="1" baseline="30000" dirty="0">
                <a:effectLst/>
                <a:latin typeface="Times New Roman" panose="02020603050405020304" pitchFamily="18" charset="0"/>
                <a:ea typeface="SimSun" panose="02010600030101010101" pitchFamily="2" charset="-122"/>
              </a:rPr>
              <a:t>th</a:t>
            </a:r>
            <a:r>
              <a:rPr lang="en-US" sz="1800" b="1" dirty="0">
                <a:effectLst/>
                <a:latin typeface="Times New Roman" panose="02020603050405020304" pitchFamily="18" charset="0"/>
                <a:ea typeface="SimSun" panose="02010600030101010101" pitchFamily="2" charset="-122"/>
              </a:rPr>
              <a:t>)</a:t>
            </a:r>
            <a:endParaRPr lang="en-US" sz="1800" dirty="0">
              <a:solidFill>
                <a:schemeClr val="tx1"/>
              </a:solidFill>
            </a:endParaRPr>
          </a:p>
          <a:p>
            <a:pPr>
              <a:spcBef>
                <a:spcPts val="0"/>
              </a:spcBef>
              <a:buFont typeface="Arial" panose="020B0604020202020204" pitchFamily="34" charset="0"/>
              <a:buChar char="•"/>
            </a:pPr>
            <a:r>
              <a:rPr lang="en-US" sz="1800" dirty="0"/>
              <a:t>The next IEEE 802 (</a:t>
            </a:r>
            <a:r>
              <a:rPr lang="en-US" sz="1800" dirty="0" err="1">
                <a:solidFill>
                  <a:schemeClr val="bg1">
                    <a:lumMod val="65000"/>
                  </a:schemeClr>
                </a:solidFill>
              </a:rPr>
              <a:t>ec</a:t>
            </a:r>
            <a:r>
              <a:rPr lang="en-US" sz="1800" dirty="0">
                <a:solidFill>
                  <a:schemeClr val="bg1">
                    <a:lumMod val="65000"/>
                  </a:schemeClr>
                </a:solidFill>
              </a:rPr>
              <a:t> call 07sep to decide on electronic or f2f</a:t>
            </a:r>
            <a:r>
              <a:rPr lang="en-US" sz="1800" dirty="0"/>
              <a:t>) plenary will be in November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09sep21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1447800" y="2362200"/>
            <a:ext cx="4038600" cy="400110"/>
          </a:xfrm>
          <a:prstGeom prst="rect">
            <a:avLst/>
          </a:prstGeom>
          <a:noFill/>
        </p:spPr>
        <p:txBody>
          <a:bodyPr wrap="square" rtlCol="0">
            <a:spAutoFit/>
          </a:bodyPr>
          <a:lstStyle/>
          <a:p>
            <a:pPr marL="457200" indent="-457200">
              <a:buFont typeface="Arial" panose="020B0604020202020204" pitchFamily="34" charset="0"/>
              <a:buChar char="•"/>
            </a:pPr>
            <a:r>
              <a:rPr lang="en-US" sz="20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09sep21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09sep21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a:t>
            </a:r>
            <a:endParaRPr lang="en-US" sz="1200" dirty="0"/>
          </a:p>
        </p:txBody>
      </p:sp>
      <p:sp>
        <p:nvSpPr>
          <p:cNvPr id="3" name="Content Placeholder 2"/>
          <p:cNvSpPr>
            <a:spLocks noGrp="1"/>
          </p:cNvSpPr>
          <p:nvPr>
            <p:ph idx="1"/>
          </p:nvPr>
        </p:nvSpPr>
        <p:spPr>
          <a:xfrm>
            <a:off x="990600" y="990600"/>
            <a:ext cx="10820400" cy="4646613"/>
          </a:xfrm>
        </p:spPr>
        <p:txBody>
          <a:bodyPr/>
          <a:lstStyle/>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3"/>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05,11aug;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Still a very good update from 12aug21:  any questions or updates? </a:t>
            </a:r>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r>
              <a:rPr lang="en-US" sz="1400" dirty="0">
                <a:solidFill>
                  <a:schemeClr val="tx1"/>
                </a:solidFill>
              </a:rPr>
              <a:t>EN 302 567 – C1 band/60GHz (</a:t>
            </a:r>
            <a:r>
              <a:rPr lang="en-US" sz="1400" dirty="0" err="1">
                <a:solidFill>
                  <a:schemeClr val="tx1"/>
                </a:solidFill>
              </a:rPr>
              <a:t>WiGig</a:t>
            </a:r>
            <a:r>
              <a:rPr lang="en-US" sz="1400" dirty="0">
                <a:solidFill>
                  <a:schemeClr val="tx1"/>
                </a:solidFill>
              </a:rPr>
              <a:t>, .11ad and .11ay) has passed 2</a:t>
            </a:r>
            <a:r>
              <a:rPr lang="en-US" sz="1400" baseline="30000" dirty="0">
                <a:solidFill>
                  <a:schemeClr val="tx1"/>
                </a:solidFill>
              </a:rPr>
              <a:t>nd</a:t>
            </a:r>
            <a:r>
              <a:rPr lang="en-US" sz="1400" dirty="0">
                <a:solidFill>
                  <a:schemeClr val="tx1"/>
                </a:solidFill>
              </a:rPr>
              <a:t> ENAP, it is now an approved standard, next is to EC to approve for the OJEU. </a:t>
            </a:r>
          </a:p>
          <a:p>
            <a:pPr lvl="1">
              <a:spcBef>
                <a:spcPts val="0"/>
              </a:spcBef>
              <a:buFont typeface="Arial" panose="020B0604020202020204" pitchFamily="34" charset="0"/>
              <a:buChar char="•"/>
            </a:pPr>
            <a:r>
              <a:rPr lang="en-US" sz="1400" dirty="0">
                <a:solidFill>
                  <a:schemeClr val="tx1"/>
                </a:solidFill>
              </a:rPr>
              <a:t>EN 303 722 – C3 band/60GHz  has been reviewed by EC assessment and will go out for 1</a:t>
            </a:r>
            <a:r>
              <a:rPr lang="en-US" sz="1400" baseline="30000" dirty="0">
                <a:solidFill>
                  <a:schemeClr val="tx1"/>
                </a:solidFill>
              </a:rPr>
              <a:t>st</a:t>
            </a:r>
            <a:r>
              <a:rPr lang="en-US" sz="1400" dirty="0">
                <a:solidFill>
                  <a:schemeClr val="tx1"/>
                </a:solidFill>
              </a:rPr>
              <a:t> ENAP now. </a:t>
            </a:r>
          </a:p>
          <a:p>
            <a:pPr lvl="1">
              <a:spcBef>
                <a:spcPts val="0"/>
              </a:spcBef>
              <a:buFont typeface="Arial" panose="020B0604020202020204" pitchFamily="34" charset="0"/>
              <a:buChar char="•"/>
            </a:pPr>
            <a:r>
              <a:rPr lang="en-US" sz="1400" dirty="0">
                <a:solidFill>
                  <a:schemeClr val="tx1"/>
                </a:solidFill>
              </a:rPr>
              <a:t>EN 301 598 - TVWS,  has been on hold due to UAR, User Access Restrictions, and was not sure EC was okay.  They are okay now.   working on a revision, then  07Sep21 – ad hoc on this standard to discuss about going to ENAP. </a:t>
            </a:r>
          </a:p>
          <a:p>
            <a:pPr lvl="1">
              <a:spcBef>
                <a:spcPts val="0"/>
              </a:spcBef>
              <a:buFont typeface="Arial" panose="020B0604020202020204" pitchFamily="34" charset="0"/>
              <a:buChar char="•"/>
            </a:pPr>
            <a:r>
              <a:rPr lang="en-US" sz="1400" dirty="0">
                <a:solidFill>
                  <a:schemeClr val="tx1"/>
                </a:solidFill>
              </a:rPr>
              <a:t>EN 301 893 – 5GHz, meetings going on and good progress on energy detect threshold agreements. </a:t>
            </a:r>
          </a:p>
          <a:p>
            <a:pPr lvl="1">
              <a:spcBef>
                <a:spcPts val="0"/>
              </a:spcBef>
              <a:buFont typeface="Arial" panose="020B0604020202020204" pitchFamily="34" charset="0"/>
              <a:buChar char="•"/>
            </a:pPr>
            <a:r>
              <a:rPr lang="en-US" sz="1400" i="1" dirty="0">
                <a:solidFill>
                  <a:schemeClr val="tx1"/>
                </a:solidFill>
              </a:rPr>
              <a:t>For Country Determination Capability (CDC) in 5.8 GHz band, some countries are starting to open this band for license exempt use  Different countries at different power levels: </a:t>
            </a:r>
          </a:p>
          <a:p>
            <a:pPr lvl="2">
              <a:spcBef>
                <a:spcPts val="0"/>
              </a:spcBef>
              <a:buFont typeface="Arial" panose="020B0604020202020204" pitchFamily="34" charset="0"/>
              <a:buChar char="•"/>
            </a:pPr>
            <a:r>
              <a:rPr lang="en-US" sz="1400" i="1" dirty="0">
                <a:solidFill>
                  <a:schemeClr val="tx1"/>
                </a:solidFill>
              </a:rPr>
              <a:t>Some are going under the older harmonized standards, this is the lower power for SRD - EN 300 440 w/ no CDC.</a:t>
            </a:r>
          </a:p>
          <a:p>
            <a:pPr lvl="2">
              <a:spcBef>
                <a:spcPts val="0"/>
              </a:spcBef>
              <a:buFont typeface="Arial" panose="020B0604020202020204" pitchFamily="34" charset="0"/>
              <a:buChar char="•"/>
            </a:pPr>
            <a:r>
              <a:rPr lang="en-US" sz="1200" i="1" dirty="0">
                <a:solidFill>
                  <a:schemeClr val="tx1"/>
                </a:solidFill>
              </a:rPr>
              <a:t>CDC is in an Annex of the EN 301 893 and to use the higher power CDC will be mandatory. (to protect the incumbents) </a:t>
            </a:r>
          </a:p>
          <a:p>
            <a:pPr lvl="1">
              <a:spcBef>
                <a:spcPts val="0"/>
              </a:spcBef>
              <a:buFont typeface="Arial" panose="020B0604020202020204" pitchFamily="34" charset="0"/>
              <a:buChar char="•"/>
            </a:pPr>
            <a:r>
              <a:rPr lang="en-US" sz="1400" i="1" dirty="0">
                <a:solidFill>
                  <a:schemeClr val="tx1"/>
                </a:solidFill>
              </a:rPr>
              <a:t>EN 303 687 - 6 GHz, a discussion item on NB FH technologies which is already in the mandated standard now in OJEU 6GHz (for 01Dec21  implementation).   </a:t>
            </a:r>
          </a:p>
          <a:p>
            <a:pPr lvl="2">
              <a:spcBef>
                <a:spcPts val="0"/>
              </a:spcBef>
              <a:buFont typeface="Arial" panose="020B0604020202020204" pitchFamily="34" charset="0"/>
              <a:buChar char="•"/>
            </a:pPr>
            <a:r>
              <a:rPr lang="en-US" sz="1200" i="1" dirty="0">
                <a:solidFill>
                  <a:schemeClr val="tx1"/>
                </a:solidFill>
              </a:rPr>
              <a:t>In  the 802.11 SC </a:t>
            </a:r>
            <a:r>
              <a:rPr lang="en-US" sz="1200" i="1" dirty="0" err="1">
                <a:solidFill>
                  <a:schemeClr val="tx1"/>
                </a:solidFill>
              </a:rPr>
              <a:t>CoEx</a:t>
            </a:r>
            <a:r>
              <a:rPr lang="en-US" sz="1200" i="1" dirty="0">
                <a:solidFill>
                  <a:schemeClr val="tx1"/>
                </a:solidFill>
              </a:rPr>
              <a:t> there are submission documents in Mentor (</a:t>
            </a:r>
            <a:r>
              <a:rPr lang="en-US" sz="1200" i="1" dirty="0">
                <a:effectLst/>
                <a:ea typeface="Calibri" panose="020F0502020204030204" pitchFamily="34" charset="0"/>
                <a:cs typeface="Times New Roman" panose="02020603050405020304" pitchFamily="18" charset="0"/>
              </a:rPr>
              <a:t>docs 11-814 and 11-1191)</a:t>
            </a:r>
            <a:r>
              <a:rPr lang="en-US" sz="1200" i="1" dirty="0">
                <a:solidFill>
                  <a:schemeClr val="tx1"/>
                </a:solidFill>
              </a:rPr>
              <a:t>, on this.  </a:t>
            </a:r>
          </a:p>
          <a:p>
            <a:pPr lvl="2">
              <a:spcBef>
                <a:spcPts val="0"/>
              </a:spcBef>
              <a:buFont typeface="Arial" panose="020B0604020202020204" pitchFamily="34" charset="0"/>
              <a:buChar char="•"/>
            </a:pPr>
            <a:r>
              <a:rPr lang="en-US" sz="1200" i="1" dirty="0">
                <a:solidFill>
                  <a:schemeClr val="tx1"/>
                </a:solidFill>
              </a:rPr>
              <a:t>ad </a:t>
            </a:r>
            <a:r>
              <a:rPr lang="en-US" sz="1200" i="1" dirty="0" err="1">
                <a:solidFill>
                  <a:schemeClr val="tx1"/>
                </a:solidFill>
              </a:rPr>
              <a:t>hocs</a:t>
            </a:r>
            <a:r>
              <a:rPr lang="en-US" sz="1200" i="1" dirty="0">
                <a:solidFill>
                  <a:schemeClr val="tx1"/>
                </a:solidFill>
              </a:rPr>
              <a:t>, on 02 and 06 Sept will discuss these. and the NB FH. and setting up for discussion at full plenary #111. </a:t>
            </a:r>
          </a:p>
          <a:p>
            <a:pPr lvl="1">
              <a:spcBef>
                <a:spcPts val="0"/>
              </a:spcBef>
              <a:buFont typeface="Arial" panose="020B0604020202020204" pitchFamily="34" charset="0"/>
              <a:buChar char="•"/>
            </a:pPr>
            <a:r>
              <a:rPr lang="en-US" sz="1400" dirty="0">
                <a:solidFill>
                  <a:schemeClr val="tx1"/>
                </a:solidFill>
              </a:rPr>
              <a:t>ad hoc on 01sept will discuss 6GHz client to client communications,  ECC was clear to have at LPI, ETSI to define how.</a:t>
            </a:r>
          </a:p>
          <a:p>
            <a:pPr lvl="2">
              <a:spcBef>
                <a:spcPts val="0"/>
              </a:spcBef>
              <a:buFont typeface="Arial" panose="020B0604020202020204" pitchFamily="34" charset="0"/>
              <a:buChar char="•"/>
            </a:pPr>
            <a:r>
              <a:rPr lang="en-US" sz="1200" dirty="0">
                <a:solidFill>
                  <a:schemeClr val="tx1"/>
                </a:solidFill>
              </a:rPr>
              <a:t>e.g. LPI and how to use it, (e.g. if in range of a LPI AP)  or does it revert to VLP for indoor and outdoor. </a:t>
            </a:r>
          </a:p>
          <a:p>
            <a:pPr lvl="1">
              <a:spcBef>
                <a:spcPts val="0"/>
              </a:spcBef>
              <a:buFont typeface="Arial" panose="020B0604020202020204" pitchFamily="34" charset="0"/>
              <a:buChar char="•"/>
            </a:pPr>
            <a:r>
              <a:rPr lang="en-US" sz="1400" dirty="0">
                <a:solidFill>
                  <a:schemeClr val="tx1"/>
                </a:solidFill>
              </a:rPr>
              <a:t>EN 303 753 - 3</a:t>
            </a:r>
            <a:r>
              <a:rPr lang="en-US" sz="1400" baseline="30000" dirty="0">
                <a:solidFill>
                  <a:schemeClr val="tx1"/>
                </a:solidFill>
              </a:rPr>
              <a:t>rd</a:t>
            </a:r>
            <a:r>
              <a:rPr lang="en-US" sz="1400" dirty="0">
                <a:solidFill>
                  <a:schemeClr val="tx1"/>
                </a:solidFill>
              </a:rPr>
              <a:t> 60GHz standard progressing and current poll is closing now.  </a:t>
            </a:r>
          </a:p>
          <a:p>
            <a:pPr lvl="1">
              <a:spcBef>
                <a:spcPts val="0"/>
              </a:spcBef>
              <a:buFont typeface="Arial" panose="020B0604020202020204" pitchFamily="34" charset="0"/>
              <a:buChar char="•"/>
            </a:pPr>
            <a:r>
              <a:rPr lang="en-US" sz="1400" dirty="0">
                <a:solidFill>
                  <a:schemeClr val="tx1"/>
                </a:solidFill>
              </a:rPr>
              <a:t>Nominations for chair of BRAN closes 27aug21.. </a:t>
            </a:r>
          </a:p>
          <a:p>
            <a:pPr lvl="1">
              <a:spcBef>
                <a:spcPts val="0"/>
              </a:spcBef>
              <a:buFont typeface="Arial" panose="020B0604020202020204" pitchFamily="34" charset="0"/>
              <a:buChar char="•"/>
            </a:pPr>
            <a:r>
              <a:rPr lang="en-US" sz="1400" dirty="0">
                <a:solidFill>
                  <a:schemeClr val="tx1"/>
                </a:solidFill>
              </a:rPr>
              <a:t>Germany, Iceland, Norway are already opening up 6GHz, as it is volunteer now.  </a:t>
            </a:r>
          </a:p>
          <a:p>
            <a:pPr lvl="1">
              <a:spcBef>
                <a:spcPts val="0"/>
              </a:spcBef>
              <a:buFont typeface="Arial" panose="020B0604020202020204" pitchFamily="34" charset="0"/>
              <a:buChar char="•"/>
            </a:pPr>
            <a:r>
              <a:rPr lang="en-US" sz="1600" b="1" dirty="0">
                <a:solidFill>
                  <a:schemeClr val="tx1"/>
                </a:solidFill>
              </a:rPr>
              <a:t>New 02sept:</a:t>
            </a:r>
            <a:r>
              <a:rPr lang="en-US" sz="1600" dirty="0">
                <a:solidFill>
                  <a:schemeClr val="tx1"/>
                </a:solidFill>
              </a:rPr>
              <a:t>  CEPT 6 GHz status across the countries:    </a:t>
            </a:r>
            <a:r>
              <a:rPr lang="en-US" sz="1600" dirty="0">
                <a:solidFill>
                  <a:schemeClr val="tx1"/>
                </a:solidFill>
                <a:hlinkClick r:id="rId4"/>
              </a:rPr>
              <a:t>https://docdb.cept.org/implementation/16737</a:t>
            </a:r>
            <a:r>
              <a:rPr lang="en-US" sz="1600" dirty="0">
                <a:solidFill>
                  <a:schemeClr val="tx1"/>
                </a:solidFill>
              </a:rPr>
              <a: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09sep21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09sep21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09sep21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09sep21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09sep21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09sep21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u="sng" dirty="0">
                <a:solidFill>
                  <a:schemeClr val="tx1"/>
                </a:solidFill>
              </a:rPr>
              <a:t>w/</a:t>
            </a:r>
            <a:r>
              <a:rPr lang="en-US" altLang="en-US" sz="1400" dirty="0">
                <a:solidFill>
                  <a:schemeClr val="tx1"/>
                </a:solidFill>
              </a:rPr>
              <a:t>VC &amp; </a:t>
            </a:r>
            <a:r>
              <a:rPr lang="en-US" altLang="en-US" sz="1400" dirty="0" err="1">
                <a:solidFill>
                  <a:schemeClr val="tx1"/>
                </a:solidFill>
              </a:rPr>
              <a:t>webex</a:t>
            </a:r>
            <a:r>
              <a:rPr lang="en-US" altLang="en-US" sz="1400" dirty="0">
                <a:solidFill>
                  <a:schemeClr val="tx1"/>
                </a:solidFill>
              </a:rPr>
              <a:t>)</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_Peter E_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FCC NPRM on 60GHz</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346"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Malaysia, Canada </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NPRM 60 GHz </a:t>
            </a:r>
          </a:p>
          <a:p>
            <a:pPr lvl="1">
              <a:spcBef>
                <a:spcPts val="0"/>
              </a:spcBef>
              <a:buFont typeface="Arial" panose="020B0604020202020204" pitchFamily="34" charset="0"/>
              <a:buChar char="•"/>
            </a:pPr>
            <a:r>
              <a:rPr lang="en-US" altLang="en-US" sz="1400" kern="0" dirty="0">
                <a:solidFill>
                  <a:schemeClr val="tx1"/>
                </a:solidFill>
              </a:rPr>
              <a:t>Status</a:t>
            </a:r>
          </a:p>
          <a:p>
            <a:pPr lvl="1">
              <a:spcBef>
                <a:spcPts val="0"/>
              </a:spcBef>
              <a:buFont typeface="Arial" panose="020B0604020202020204" pitchFamily="34" charset="0"/>
              <a:buChar char="•"/>
            </a:pPr>
            <a:r>
              <a:rPr lang="en-US" altLang="en-US" sz="1400" b="0" kern="0" dirty="0">
                <a:solidFill>
                  <a:schemeClr val="tx1"/>
                </a:solidFill>
              </a:rPr>
              <a:t>Comments due 20 Sept.</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ongoing: MSGs &amp; Stds Frequency table</a:t>
            </a: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Mike L</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https://mentor.ieee.org/802.18/dcn/21/18-21-0100-00-0000-minutes-02sep21-rrtag-teleconference.docx</a:t>
            </a:r>
            <a:r>
              <a:rPr lang="en-GB" sz="1800" b="0" dirty="0">
                <a:solidFill>
                  <a:schemeClr val="bg1">
                    <a:lumMod val="75000"/>
                  </a:schemeClr>
                </a:solidFill>
                <a:ea typeface="SimSun" panose="02010600030101010101" pitchFamily="2" charset="-122"/>
              </a:rPr>
              <a:t>   </a:t>
            </a:r>
            <a:r>
              <a:rPr lang="en-US" sz="1800" b="0" i="0" dirty="0">
                <a:solidFill>
                  <a:srgbClr val="000000"/>
                </a:solidFill>
                <a:effectLst/>
              </a:rPr>
              <a:t>03-Sep-2021 12:20:26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Al P. </a:t>
            </a:r>
          </a:p>
          <a:p>
            <a:pPr marL="0" indent="0">
              <a:spcBef>
                <a:spcPts val="0"/>
              </a:spcBef>
            </a:pPr>
            <a:r>
              <a:rPr lang="en-US" altLang="en-US" sz="1800" b="0" dirty="0">
                <a:solidFill>
                  <a:schemeClr val="bg1">
                    <a:lumMod val="75000"/>
                  </a:schemeClr>
                </a:solidFill>
              </a:rPr>
              <a:t>	Seconded by:  Mike L</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09sep21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1049000" cy="5667376"/>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Wireless Interim Session will be electronic, with one </a:t>
            </a:r>
            <a:r>
              <a:rPr lang="en-US" altLang="en-US" sz="1400" b="0" dirty="0">
                <a:solidFill>
                  <a:schemeClr val="tx1"/>
                </a:solidFill>
              </a:rPr>
              <a:t>($50, $75, $125)</a:t>
            </a:r>
            <a:r>
              <a:rPr lang="en-US" altLang="en-US" sz="1800" b="0" dirty="0">
                <a:solidFill>
                  <a:schemeClr val="tx1"/>
                </a:solidFill>
              </a:rPr>
              <a:t> registration fee for all groups. </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10sep21 to our .18 meeting on 23sep21.</a:t>
            </a:r>
            <a:r>
              <a:rPr lang="en-US" altLang="en-US" sz="1600" dirty="0">
                <a:solidFill>
                  <a:schemeClr val="tx1"/>
                </a:solidFill>
              </a:rPr>
              <a:t>   802</a:t>
            </a:r>
            <a:r>
              <a:rPr lang="en-US" altLang="en-US" sz="1600" b="0" dirty="0">
                <a:solidFill>
                  <a:schemeClr val="tx1"/>
                </a:solidFill>
              </a:rPr>
              <a:t>.18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a:t>
            </a:r>
          </a:p>
          <a:p>
            <a:pPr lvl="2">
              <a:spcBef>
                <a:spcPts val="0"/>
              </a:spcBef>
              <a:spcAft>
                <a:spcPts val="0"/>
              </a:spcAft>
              <a:buFont typeface="Arial" panose="020B0604020202020204" pitchFamily="34" charset="0"/>
              <a:buChar char="•"/>
            </a:pPr>
            <a:r>
              <a:rPr lang="en-US" altLang="en-US" sz="1600" b="1" dirty="0">
                <a:solidFill>
                  <a:schemeClr val="tx1"/>
                </a:solidFill>
              </a:rPr>
              <a:t>On the 16</a:t>
            </a:r>
            <a:r>
              <a:rPr lang="en-US" altLang="en-US" sz="1600" b="1" baseline="30000" dirty="0">
                <a:solidFill>
                  <a:schemeClr val="tx1"/>
                </a:solidFill>
              </a:rPr>
              <a:t>th</a:t>
            </a:r>
            <a:r>
              <a:rPr lang="en-US" altLang="en-US" sz="1600" b="1" dirty="0">
                <a:solidFill>
                  <a:schemeClr val="tx1"/>
                </a:solidFill>
              </a:rPr>
              <a:t>, overlaps with last 30 minutes of 802.11az and 802.11bh</a:t>
            </a:r>
          </a:p>
          <a:p>
            <a:pPr lvl="2">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Looking at a wireless session opening meeting Friday 10sep21 at 0900et (similar to what was done at f2fs)</a:t>
            </a:r>
          </a:p>
          <a:p>
            <a:pPr lvl="1">
              <a:spcBef>
                <a:spcPts val="0"/>
              </a:spcBef>
              <a:spcAft>
                <a:spcPts val="0"/>
              </a:spcAft>
              <a:buFont typeface="Arial" panose="020B0604020202020204" pitchFamily="34" charset="0"/>
              <a:buChar char="•"/>
            </a:pPr>
            <a:r>
              <a:rPr lang="en-US" altLang="en-US" sz="1600" dirty="0">
                <a:solidFill>
                  <a:schemeClr val="tx1"/>
                </a:solidFill>
              </a:rPr>
              <a:t>Draft agenda for Sept 10th 802 Wireless Interim is here: </a:t>
            </a:r>
            <a:r>
              <a:rPr lang="en-US" altLang="en-US" sz="1600" dirty="0">
                <a:solidFill>
                  <a:schemeClr val="tx1"/>
                </a:solidFill>
                <a:hlinkClick r:id="rId3"/>
              </a:rPr>
              <a:t>https://mentor.ieee.org/802-ec/dcn/21/ec-21-0140-03-WCSG-2021-09-wireless-interim-opening-plenary-agenda.xlsx</a:t>
            </a:r>
            <a:r>
              <a:rPr lang="en-US" altLang="en-US" sz="1600" dirty="0">
                <a:solidFill>
                  <a:schemeClr val="tx1"/>
                </a:solidFill>
              </a:rPr>
              <a:t>   </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From WCSC on 07July: 	</a:t>
            </a:r>
            <a:r>
              <a:rPr lang="en-US" altLang="en-US" sz="1600" strike="sngStrike" dirty="0">
                <a:solidFill>
                  <a:schemeClr val="bg1">
                    <a:lumMod val="75000"/>
                  </a:schemeClr>
                </a:solidFill>
              </a:rPr>
              <a:t>  $50 – 14jul-27aug</a:t>
            </a:r>
            <a:r>
              <a:rPr lang="en-US" altLang="en-US" sz="1600" b="1" strike="sngStrike" dirty="0">
                <a:solidFill>
                  <a:schemeClr val="bg1">
                    <a:lumMod val="75000"/>
                  </a:schemeClr>
                </a:solidFill>
              </a:rPr>
              <a:t>;</a:t>
            </a:r>
            <a:r>
              <a:rPr lang="en-US" altLang="en-US" sz="1600" strike="sngStrike" dirty="0">
                <a:solidFill>
                  <a:schemeClr val="bg1">
                    <a:lumMod val="75000"/>
                  </a:schemeClr>
                </a:solidFill>
              </a:rPr>
              <a:t>	</a:t>
            </a:r>
            <a:r>
              <a:rPr lang="en-US" altLang="en-US" sz="1600" dirty="0">
                <a:solidFill>
                  <a:schemeClr val="tx1"/>
                </a:solidFill>
              </a:rPr>
              <a:t>	</a:t>
            </a:r>
            <a:r>
              <a:rPr lang="en-US" altLang="en-US" sz="1600" b="1" dirty="0">
                <a:solidFill>
                  <a:schemeClr val="tx1"/>
                </a:solidFill>
              </a:rPr>
              <a:t>$75 – 28aug-09sep;</a:t>
            </a:r>
            <a:r>
              <a:rPr lang="en-US" altLang="en-US" sz="1600" dirty="0">
                <a:solidFill>
                  <a:schemeClr val="tx1"/>
                </a:solidFill>
              </a:rPr>
              <a:t>		$125 &gt;09sep;</a:t>
            </a:r>
          </a:p>
          <a:p>
            <a:pPr marL="800100" lvl="2">
              <a:spcBef>
                <a:spcPts val="0"/>
              </a:spcBef>
              <a:spcAft>
                <a:spcPts val="0"/>
              </a:spcAft>
              <a:buFont typeface="Arial" panose="020B0604020202020204" pitchFamily="34" charset="0"/>
              <a:buChar char="•"/>
            </a:pPr>
            <a:endParaRPr lang="en-US" b="0" dirty="0">
              <a:solidFill>
                <a:schemeClr val="tx1"/>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b="0" dirty="0">
                <a:solidFill>
                  <a:schemeClr val="tx1"/>
                </a:solidFill>
                <a:ea typeface="Calibri" panose="020F0502020204030204" pitchFamily="34" charset="0"/>
              </a:rPr>
              <a:t>The September 2021 electronic wireless interim session registration is open: </a:t>
            </a:r>
          </a:p>
          <a:p>
            <a:pPr marL="1257300" lvl="3">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hlinkClick r:id="rId4"/>
              </a:rPr>
              <a:t>http://802world.org/wireless/</a:t>
            </a:r>
            <a:r>
              <a:rPr lang="en-US" sz="1800" dirty="0">
                <a:solidFill>
                  <a:schemeClr val="tx1"/>
                </a:solidFill>
                <a:ea typeface="Calibri" panose="020F0502020204030204" pitchFamily="34" charset="0"/>
              </a:rPr>
              <a:t>		</a:t>
            </a:r>
            <a:r>
              <a:rPr lang="en-US" sz="1800" b="0" i="0" u="sng" strike="noStrike" dirty="0">
                <a:solidFill>
                  <a:srgbClr val="55AA8F"/>
                </a:solidFill>
                <a:effectLst/>
              </a:rPr>
              <a:t>REGISTRATION WEBSITE: </a:t>
            </a:r>
            <a:r>
              <a:rPr lang="en-US" sz="1800" b="0" i="0" u="none" strike="noStrike" dirty="0">
                <a:solidFill>
                  <a:srgbClr val="55AA8F"/>
                </a:solidFill>
                <a:effectLst/>
              </a:rPr>
              <a:t> </a:t>
            </a:r>
            <a:r>
              <a:rPr lang="en-US" sz="1800" b="0" i="0" u="none" strike="noStrike" dirty="0">
                <a:solidFill>
                  <a:srgbClr val="2554C7"/>
                </a:solidFill>
                <a:effectLst/>
                <a:hlinkClick r:id="rId5"/>
              </a:rPr>
              <a:t>https://cvent.me/NxZeZx</a:t>
            </a:r>
            <a:endParaRPr lang="en-US" sz="1800" dirty="0">
              <a:solidFill>
                <a:srgbClr val="333333"/>
              </a:solidFill>
            </a:endParaRPr>
          </a:p>
          <a:p>
            <a:pPr marL="1714500" lvl="4">
              <a:spcBef>
                <a:spcPts val="0"/>
              </a:spcBef>
              <a:spcAft>
                <a:spcPts val="0"/>
              </a:spcAft>
              <a:buFont typeface="Arial" panose="020B0604020202020204" pitchFamily="34" charset="0"/>
              <a:buChar char="•"/>
            </a:pPr>
            <a:endParaRPr lang="en-US" sz="1400" b="0" dirty="0">
              <a:solidFill>
                <a:schemeClr val="tx1"/>
              </a:solidFill>
              <a:ea typeface="Calibri" panose="020F0502020204030204" pitchFamily="34" charset="0"/>
            </a:endParaRPr>
          </a:p>
          <a:p>
            <a:pPr>
              <a:spcBef>
                <a:spcPts val="0"/>
              </a:spcBef>
              <a:spcAft>
                <a:spcPts val="0"/>
              </a:spcAft>
              <a:buFont typeface="Arial" panose="020B0604020202020204" pitchFamily="34" charset="0"/>
              <a:buChar char="•"/>
            </a:pPr>
            <a:r>
              <a:rPr lang="en-US" altLang="en-US" sz="1800" dirty="0">
                <a:solidFill>
                  <a:schemeClr val="tx1"/>
                </a:solidFill>
              </a:rPr>
              <a:t>Note:  As announced on .18 list server 12Aug21 and now with the updated WG P&amp;P approved by EC (29</a:t>
            </a:r>
            <a:r>
              <a:rPr lang="en-US" altLang="en-US" sz="1800" baseline="30000" dirty="0">
                <a:solidFill>
                  <a:schemeClr val="tx1"/>
                </a:solidFill>
              </a:rPr>
              <a:t>th</a:t>
            </a:r>
            <a:r>
              <a:rPr lang="en-US" altLang="en-US" sz="1800" dirty="0">
                <a:solidFill>
                  <a:schemeClr val="tx1"/>
                </a:solidFill>
              </a:rPr>
              <a:t>): </a:t>
            </a:r>
          </a:p>
          <a:p>
            <a:pPr lvl="1">
              <a:spcBef>
                <a:spcPts val="0"/>
              </a:spcBef>
              <a:spcAft>
                <a:spcPts val="0"/>
              </a:spcAft>
              <a:buFont typeface="Arial" panose="020B0604020202020204" pitchFamily="34" charset="0"/>
              <a:buChar char="•"/>
            </a:pP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one that has been declared by the Working Group Chair or Technical Advisory Group Chair.</a:t>
            </a:r>
          </a:p>
          <a:p>
            <a:pPr>
              <a:spcBef>
                <a:spcPts val="0"/>
              </a:spcBef>
              <a:spcAft>
                <a:spcPts val="0"/>
              </a:spcAft>
              <a:buFont typeface="Wingdings" panose="05000000000000000000" pitchFamily="2" charset="2"/>
              <a:buChar char="v"/>
            </a:pPr>
            <a:r>
              <a:rPr lang="en-US" altLang="en-US" sz="1800" dirty="0">
                <a:solidFill>
                  <a:schemeClr val="tx1"/>
                </a:solidFill>
              </a:rPr>
              <a:t>802.18 will be taking attendance using IMAT </a:t>
            </a:r>
            <a:r>
              <a:rPr lang="en-US" altLang="en-US" sz="1800" dirty="0">
                <a:solidFill>
                  <a:srgbClr val="7030A0"/>
                </a:solidFill>
              </a:rPr>
              <a:t>and it will count for voting membership participation credit.</a:t>
            </a:r>
            <a:r>
              <a:rPr lang="en-US" altLang="en-US" sz="1800" dirty="0">
                <a:solidFill>
                  <a:schemeClr val="tx1"/>
                </a:solidFill>
              </a:rPr>
              <a:t> </a:t>
            </a:r>
          </a:p>
          <a:p>
            <a:pPr marL="457200" lvl="1" indent="0">
              <a:spcBef>
                <a:spcPts val="0"/>
              </a:spcBef>
              <a:spcAft>
                <a:spcPts val="0"/>
              </a:spcAft>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09sep21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61293</TotalTime>
  <Words>8626</Words>
  <Application>Microsoft Office PowerPoint</Application>
  <PresentationFormat>Widescreen</PresentationFormat>
  <Paragraphs>839</Paragraphs>
  <Slides>32</Slides>
  <Notes>22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3</vt:i4>
      </vt:variant>
      <vt:variant>
        <vt:lpstr>Slide Titles</vt:lpstr>
      </vt:variant>
      <vt:variant>
        <vt:i4>32</vt:i4>
      </vt:variant>
    </vt:vector>
  </HeadingPairs>
  <TitlesOfParts>
    <vt:vector size="43"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Administrative–moving forward</vt:lpstr>
      <vt:lpstr>EU items to share -1b</vt:lpstr>
      <vt:lpstr>EU items to share -2</vt:lpstr>
      <vt:lpstr>Other regions (outside EU-Stds and USA), items to share</vt:lpstr>
      <vt:lpstr>Other regions (outside EU-Stds and USA), items to share</vt:lpstr>
      <vt:lpstr>Other regions (outside EU-Stds and USA), items to share</vt:lpstr>
      <vt:lpstr>ITU-R items to share  -</vt:lpstr>
      <vt:lpstr>ITU-R liaisons</vt:lpstr>
      <vt:lpstr>FCC NPRM on 60GHz on Radar Sensing Technology  </vt:lpstr>
      <vt:lpstr>General Discussion Items</vt:lpstr>
      <vt:lpstr>General Discussion Items – ongoing - MSGs 6 GHz &amp; FCC - 1</vt:lpstr>
      <vt:lpstr>General Discussion Items – ongoing - IEEE 802 Stds Table of Frequency Ranges </vt:lpstr>
      <vt:lpstr>Actions Required</vt:lpstr>
      <vt:lpstr>Any Other Business</vt:lpstr>
      <vt:lpstr>Adjourn</vt:lpstr>
      <vt:lpstr>PowerPoint Presentation</vt:lpstr>
      <vt:lpstr>PowerPoint Presentation</vt:lpstr>
      <vt:lpstr>PowerPoint Presentation</vt:lpstr>
      <vt:lpstr>EU items to share -1a</vt:lpstr>
      <vt:lpstr>General Discussion</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3894</cp:revision>
  <cp:lastPrinted>1601-01-01T00:00:00Z</cp:lastPrinted>
  <dcterms:created xsi:type="dcterms:W3CDTF">2016-03-03T14:54:45Z</dcterms:created>
  <dcterms:modified xsi:type="dcterms:W3CDTF">2021-09-09T15:09:15Z</dcterms:modified>
</cp:coreProperties>
</file>