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776" r:id="rId8"/>
    <p:sldId id="596" r:id="rId9"/>
    <p:sldId id="690" r:id="rId10"/>
    <p:sldId id="799" r:id="rId11"/>
    <p:sldId id="798" r:id="rId12"/>
    <p:sldId id="603" r:id="rId13"/>
    <p:sldId id="606" r:id="rId14"/>
    <p:sldId id="735" r:id="rId15"/>
    <p:sldId id="801" r:id="rId16"/>
    <p:sldId id="800" r:id="rId17"/>
    <p:sldId id="608" r:id="rId18"/>
    <p:sldId id="781" r:id="rId19"/>
    <p:sldId id="774" r:id="rId20"/>
    <p:sldId id="796" r:id="rId21"/>
    <p:sldId id="742" r:id="rId22"/>
    <p:sldId id="743" r:id="rId23"/>
    <p:sldId id="650" r:id="rId24"/>
    <p:sldId id="498" r:id="rId25"/>
    <p:sldId id="402" r:id="rId26"/>
    <p:sldId id="403" r:id="rId27"/>
    <p:sldId id="777" r:id="rId28"/>
    <p:sldId id="797" r:id="rId29"/>
    <p:sldId id="778" r:id="rId30"/>
    <p:sldId id="795" r:id="rId31"/>
    <p:sldId id="728" r:id="rId32"/>
    <p:sldId id="656" r:id="rId33"/>
    <p:sldId id="655"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0" autoAdjust="0"/>
    <p:restoredTop sz="96416" autoAdjust="0"/>
  </p:normalViewPr>
  <p:slideViewPr>
    <p:cSldViewPr>
      <p:cViewPr varScale="1">
        <p:scale>
          <a:sx n="76" d="100"/>
          <a:sy n="76" d="100"/>
        </p:scale>
        <p:origin x="114" y="97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998164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938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02sep21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02sep21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802.18-21/0099r00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groups/ecc/wg-se/se-19/client/introduction/"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ift.org.mx/industria/consultas-publicas/identificacion-de-necesidades-de-espectro-para-sistemas-de-transporte-inteligente-en-la-banda-5850"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ic.gc.ca/eic/site/smt-gst.nsf/eng/sf11717.html" TargetMode="External"/><Relationship Id="rId5" Type="http://schemas.openxmlformats.org/officeDocument/2006/relationships/hyperlink" Target="http://www.ift.org.mx/sites/default/files/industria/temasrelevantes/17437/documentos/documentodereferenciaidentificaciondenecesidadesstien59ghz_0.pdf" TargetMode="External"/><Relationship Id="rId4" Type="http://schemas.openxmlformats.org/officeDocument/2006/relationships/hyperlink" Target="http://www.ift.org.mx/sites/default/files/industria/temasrelevantes/17437/documentos/formatoparaparticiparenlaconsultapublicacuestionariodesti_0.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089-00-coex-coexistence-between-radars-and-communication-systems-in-the-60ghz-band-u-s-update.pptx" TargetMode="External"/><Relationship Id="rId3" Type="http://schemas.openxmlformats.org/officeDocument/2006/relationships/hyperlink" Target="https://www.fcc.gov/ecfs/search/filings?q=((proceedings.name:((21%5C-264*))%20OR%20proceedings.description:((21%5C-264*))))&amp;sort=date_disseminated,DESC" TargetMode="External"/><Relationship Id="rId7" Type="http://schemas.openxmlformats.org/officeDocument/2006/relationships/hyperlink" Target="https://mentor.ieee.org/802.18/dcn/21/18-21-0079-02-0000-fcc-nprm-allowing-expanded-flexibility-for-radar-operation-in-57-64-ghz-band.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urldefense.com/v3/__https:/www.federalregister.gov/d/2021-16637?utm_medium=email&amp;utm_campaign=subscription*mailing*list&amp;utm_source=federalregister.gov__;Kys!!F7jv3iA!kCOcNUzUR0qsvQP1rN9qBeWaPxLRXryhg4U02CqEFT8zp60I7zdtCWeOkNp91K_sRw$" TargetMode="External"/><Relationship Id="rId5" Type="http://schemas.openxmlformats.org/officeDocument/2006/relationships/hyperlink" Target="https://urldefense.com/v3/__https:/www.govinfo.gov/content/pkg/FR-2021-08-19/pdf/2021-16637.pdf?utm_source=federalregister.gov&amp;utm_medium=email&amp;utm_campaign=subscription*mailing*list__;Kys!!F7jv3iA!kCOcNUzUR0qsvQP1rN9qBeWaPxLRXryhg4U02CqEFT8zp60I7zdtCWeOkNrPJarxaw$" TargetMode="External"/><Relationship Id="rId4" Type="http://schemas.openxmlformats.org/officeDocument/2006/relationships/hyperlink" Target="https://urldefense.com/v3/__https:/www.federalregister.gov/documents/2021/08/19/2021-16637/fcc-seeks-to-enable-state-of-the-art-radar-sensors-in-60-ghz-band?utm_campaign=subscription*mailing*list&amp;utm_source=federalregister.gov&amp;utm_medium=email__;Kys!!F7jv3iA!kCOcNUzUR0qsvQP1rN9qBeWaPxLRXryhg4U02CqEFT8zp60I7zdtCWeOkNoMDxVRbg$"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9/02/2021-18997/positive-train-control-interface-design-issue-with-locomotive-and-cab-car-braking-systems?utm_source=federalregister.gov&amp;utm_medium=email&amp;utm_campaign=subscription*mailing*list__;Kys!!F7jv3iA!gkvIS6aTbA7Qi9B2u-ktcFM75moPntUvfN-WI5-zYLOY_xA9VTBMWNpzJLkPtErpKQ$"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18997?utm_source=federalregister.gov&amp;utm_medium=email&amp;utm_campaign=subscription*mailing*list__;Kys!!F7jv3iA!gkvIS6aTbA7Qi9B2u-ktcFM75moPntUvfN-WI5-zYLOY_xA9VTBMWNpzJLmBPBfjlw$" TargetMode="External"/><Relationship Id="rId4" Type="http://schemas.openxmlformats.org/officeDocument/2006/relationships/hyperlink" Target="https://urldefense.com/v3/__https:/www.govinfo.gov/content/pkg/FR-2021-09-02/pdf/2021-18997.pdf?utm_medium=email&amp;utm_campaign=subscription*mailing*list&amp;utm_source=federalregister.gov__;Kys!!F7jv3iA!gkvIS6aTbA7Qi9B2u-ktcFM75moPntUvfN-WI5-zYLOY_xA9VTBMWNpzJLloD7Qymw$"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1/ec-21-0140-02-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02sep21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02 Sept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will be addressed at the EC call on 07Sep21 </a:t>
            </a:r>
          </a:p>
          <a:p>
            <a:pPr lvl="1">
              <a:spcBef>
                <a:spcPts val="0"/>
              </a:spcBef>
              <a:spcAft>
                <a:spcPts val="0"/>
              </a:spcAft>
              <a:buFont typeface="Arial" panose="020B0604020202020204" pitchFamily="34" charset="0"/>
              <a:buChar char="•"/>
            </a:pPr>
            <a:r>
              <a:rPr lang="en-US" sz="1600" dirty="0">
                <a:solidFill>
                  <a:schemeClr val="tx1"/>
                </a:solidFill>
              </a:rPr>
              <a:t>Straw poll running: </a:t>
            </a:r>
            <a:r>
              <a:rPr lang="en-US" sz="1600" b="0" dirty="0">
                <a:solidFill>
                  <a:schemeClr val="tx1"/>
                </a:solidFill>
              </a:rPr>
              <a:t> </a:t>
            </a:r>
            <a:r>
              <a:rPr lang="en-US" sz="1600" b="0" dirty="0">
                <a:ea typeface="Calibri" panose="020F0502020204030204" pitchFamily="34" charset="0"/>
              </a:rPr>
              <a:t>Reminder: everyone can vote in a straw poll a</a:t>
            </a:r>
            <a:r>
              <a:rPr lang="en-US" sz="1600" b="0" dirty="0">
                <a:ea typeface="SimSun" panose="02010600030101010101" pitchFamily="2" charset="-122"/>
              </a:rPr>
              <a:t>nd these are not hybrid/mixed mode meetings.</a:t>
            </a:r>
            <a:endParaRPr lang="en-US" sz="1600" dirty="0">
              <a:solidFill>
                <a:schemeClr val="bg1">
                  <a:lumMod val="75000"/>
                </a:schemeClr>
              </a:solidFill>
            </a:endParaRPr>
          </a:p>
          <a:p>
            <a:pPr lvl="4">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685800" lvl="1">
              <a:buFont typeface="Arial" panose="020B0604020202020204" pitchFamily="34" charset="0"/>
              <a:buChar char="•"/>
            </a:pPr>
            <a:r>
              <a:rPr lang="en-US" sz="1600" b="0" dirty="0">
                <a:effectLst/>
                <a:ea typeface="Calibri" panose="020F0502020204030204" pitchFamily="34" charset="0"/>
              </a:rPr>
              <a:t>Straw poll-Vancouver:  Will you attend the 2021 November IEEE 802 Plenary if held in-person at the Hyatt Regency Vancouver, in Vancouver, Canada Nov 14-19, 2021?  </a:t>
            </a:r>
          </a:p>
          <a:p>
            <a:pPr marL="1085850" lvl="2">
              <a:buFont typeface="Arial" panose="020B0604020202020204" pitchFamily="34" charset="0"/>
              <a:buChar char="•"/>
            </a:pPr>
            <a:r>
              <a:rPr lang="en-US" dirty="0">
                <a:ea typeface="Calibri" panose="020F0502020204030204" pitchFamily="34" charset="0"/>
              </a:rPr>
              <a:t>Plan </a:t>
            </a:r>
            <a:r>
              <a:rPr lang="en-US" b="0" dirty="0">
                <a:effectLst/>
                <a:ea typeface="Calibri" panose="020F0502020204030204" pitchFamily="34" charset="0"/>
              </a:rPr>
              <a:t>to run from 25aug-05sep21, for EC on 07sep </a:t>
            </a:r>
          </a:p>
          <a:p>
            <a:pPr lvl="2">
              <a:spcBef>
                <a:spcPts val="0"/>
              </a:spcBef>
              <a:spcAft>
                <a:spcPts val="0"/>
              </a:spcAft>
              <a:buFont typeface="Arial" panose="020B0604020202020204" pitchFamily="34" charset="0"/>
              <a:buChar char="•"/>
            </a:pPr>
            <a:r>
              <a:rPr lang="en-US" altLang="en-US" b="0" dirty="0">
                <a:solidFill>
                  <a:schemeClr val="tx1"/>
                </a:solidFill>
              </a:rPr>
              <a:t>So far: </a:t>
            </a:r>
            <a:r>
              <a:rPr lang="en-US" b="0" dirty="0">
                <a:effectLst/>
                <a:ea typeface="Calibri" panose="020F0502020204030204" pitchFamily="34" charset="0"/>
              </a:rPr>
              <a:t>yes - 12		no -	14		abstain – 0</a:t>
            </a:r>
          </a:p>
          <a:p>
            <a:pPr lvl="1">
              <a:spcBef>
                <a:spcPts val="0"/>
              </a:spcBef>
              <a:spcAft>
                <a:spcPts val="0"/>
              </a:spcAft>
              <a:buFont typeface="Arial" panose="020B0604020202020204" pitchFamily="34" charset="0"/>
              <a:buChar char="•"/>
            </a:pPr>
            <a:r>
              <a:rPr lang="en-US" sz="2000" b="0" dirty="0">
                <a:effectLst/>
                <a:ea typeface="Calibri" panose="020F0502020204030204" pitchFamily="34" charset="0"/>
              </a:rPr>
              <a:t>.11 – yes-80		no-184		abstain – 17</a:t>
            </a:r>
          </a:p>
          <a:p>
            <a:pPr lvl="1">
              <a:spcBef>
                <a:spcPts val="0"/>
              </a:spcBef>
              <a:spcAft>
                <a:spcPts val="0"/>
              </a:spcAft>
              <a:buFont typeface="Arial" panose="020B0604020202020204" pitchFamily="34" charset="0"/>
              <a:buChar char="•"/>
            </a:pPr>
            <a:r>
              <a:rPr lang="en-US" dirty="0">
                <a:ea typeface="Calibri" panose="020F0502020204030204" pitchFamily="34" charset="0"/>
              </a:rPr>
              <a:t>.19 – yes-11		no-18</a:t>
            </a:r>
            <a:endParaRPr lang="en-US" sz="2000" b="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 – </a:t>
            </a:r>
          </a:p>
          <a:p>
            <a:pPr marL="685800" lvl="1">
              <a:buFont typeface="Arial" panose="020B0604020202020204" pitchFamily="34" charset="0"/>
              <a:buChar char="•"/>
            </a:pPr>
            <a:r>
              <a:rPr lang="en-US" sz="1600" b="0" dirty="0">
                <a:effectLst/>
                <a:ea typeface="Calibri" panose="020F0502020204030204" pitchFamily="34" charset="0"/>
              </a:rPr>
              <a:t>Straw poll-Panama:   Will you attend the 2022 January IEEE 802 Wireless Interim if held in-person at the Hilton Panama, </a:t>
            </a:r>
            <a:r>
              <a:rPr lang="en-US" sz="1600" b="0" dirty="0">
                <a:ea typeface="Calibri" panose="020F0502020204030204" pitchFamily="34" charset="0"/>
              </a:rPr>
              <a:t>  Panama City, Panama Jan 16-21, 2022</a:t>
            </a:r>
            <a:r>
              <a:rPr lang="en-US" sz="1600" b="0" dirty="0">
                <a:effectLst/>
                <a:ea typeface="Calibri" panose="020F0502020204030204" pitchFamily="34" charset="0"/>
              </a:rPr>
              <a:t>?  </a:t>
            </a:r>
          </a:p>
          <a:p>
            <a:pPr marL="1085850" lvl="2">
              <a:buFont typeface="Arial" panose="020B0604020202020204" pitchFamily="34" charset="0"/>
              <a:buChar char="•"/>
            </a:pPr>
            <a:r>
              <a:rPr lang="en-US" b="0" dirty="0">
                <a:effectLst/>
                <a:ea typeface="Calibri" panose="020F0502020204030204" pitchFamily="34" charset="0"/>
              </a:rPr>
              <a:t>.18 - yes - 15 	no -	19		abstain – 1</a:t>
            </a:r>
          </a:p>
          <a:p>
            <a:pPr marL="1085850" lvl="2">
              <a:buFont typeface="Arial" panose="020B0604020202020204" pitchFamily="34" charset="0"/>
              <a:buChar char="•"/>
            </a:pPr>
            <a:r>
              <a:rPr lang="en-US" b="0" dirty="0">
                <a:effectLst/>
                <a:ea typeface="Calibri" panose="020F0502020204030204" pitchFamily="34" charset="0"/>
              </a:rPr>
              <a:t>.11 – yes-90		no-140		abstain – 13</a:t>
            </a:r>
          </a:p>
          <a:p>
            <a:pPr marL="1085850" lvl="2">
              <a:buFont typeface="Arial" panose="020B0604020202020204" pitchFamily="34" charset="0"/>
              <a:buChar char="•"/>
            </a:pPr>
            <a:r>
              <a:rPr lang="en-US" dirty="0">
                <a:ea typeface="Calibri" panose="020F0502020204030204" pitchFamily="34" charset="0"/>
              </a:rPr>
              <a:t>.19 – yes-12		no-17</a:t>
            </a:r>
            <a:endParaRPr lang="en-US" b="0" dirty="0">
              <a:effectLst/>
              <a:ea typeface="Calibri" panose="020F0502020204030204" pitchFamily="34" charset="0"/>
            </a:endParaRPr>
          </a:p>
          <a:p>
            <a:pPr marL="685800" lvl="1">
              <a:buFont typeface="Arial" panose="020B0604020202020204" pitchFamily="34" charset="0"/>
              <a:buChar char="•"/>
            </a:pPr>
            <a:r>
              <a:rPr lang="en-US" sz="1800" b="0" dirty="0">
                <a:ea typeface="Calibri" panose="020F0502020204030204" pitchFamily="34" charset="0"/>
              </a:rPr>
              <a:t>And yesterday at the WCSC call, the Jan 2022 Wireless Interim will be electronic/virtual.</a:t>
            </a:r>
          </a:p>
          <a:p>
            <a:pPr marL="685800" lvl="1">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02sep21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7"/>
            <a:ext cx="10820400" cy="504507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_(some focused calls in sept.)_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r>
              <a:rPr lang="en-US" sz="1800" dirty="0">
                <a:solidFill>
                  <a:schemeClr val="bg1">
                    <a:lumMod val="65000"/>
                  </a:schemeClr>
                </a:solidFill>
              </a:rPr>
              <a:t> not today</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many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/calls</a:t>
            </a:r>
            <a:r>
              <a:rPr lang="en-US" sz="1800" b="0" dirty="0">
                <a:solidFill>
                  <a:schemeClr val="tx1"/>
                </a:solidFill>
                <a:sym typeface="Wingdings" panose="05000000000000000000" pitchFamily="2" charset="2"/>
              </a:rPr>
              <a:t>;  01,02,06,07,08,09,10,21sep21</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600" dirty="0">
                <a:solidFill>
                  <a:schemeClr val="tx1"/>
                </a:solidFill>
              </a:rPr>
              <a:t>also see next slide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14400" y="1035890"/>
            <a:ext cx="10820400" cy="54848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marL="457200" lvl="1" indent="0">
              <a:spcBef>
                <a:spcPts val="0"/>
              </a:spcBef>
            </a:pP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EN 302 567 – C1 band/60GHz (</a:t>
            </a:r>
            <a:r>
              <a:rPr lang="en-US" sz="1600" dirty="0" err="1">
                <a:solidFill>
                  <a:schemeClr val="tx1"/>
                </a:solidFill>
              </a:rPr>
              <a:t>WiGig</a:t>
            </a:r>
            <a:r>
              <a:rPr lang="en-US" sz="1600" dirty="0">
                <a:solidFill>
                  <a:schemeClr val="tx1"/>
                </a:solidFill>
              </a:rPr>
              <a:t>, .11ad and .11ay) has passed 2</a:t>
            </a:r>
            <a:r>
              <a:rPr lang="en-US" sz="1600" baseline="30000" dirty="0">
                <a:solidFill>
                  <a:schemeClr val="tx1"/>
                </a:solidFill>
              </a:rPr>
              <a:t>nd</a:t>
            </a:r>
            <a:r>
              <a:rPr lang="en-US" sz="16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600" dirty="0">
                <a:solidFill>
                  <a:schemeClr val="tx1"/>
                </a:solidFill>
              </a:rPr>
              <a:t>EN 303 722 – C3 band/60GHz  has been reviewed by EC assessment and will go out for 1</a:t>
            </a:r>
            <a:r>
              <a:rPr lang="en-US" sz="1600" baseline="30000" dirty="0">
                <a:solidFill>
                  <a:schemeClr val="tx1"/>
                </a:solidFill>
              </a:rPr>
              <a:t>st</a:t>
            </a:r>
            <a:r>
              <a:rPr lang="en-US" sz="1600" dirty="0">
                <a:solidFill>
                  <a:schemeClr val="tx1"/>
                </a:solidFill>
              </a:rPr>
              <a:t> ENAP now. </a:t>
            </a:r>
          </a:p>
          <a:p>
            <a:pPr lvl="1">
              <a:spcBef>
                <a:spcPts val="0"/>
              </a:spcBef>
              <a:buFont typeface="Arial" panose="020B0604020202020204" pitchFamily="34" charset="0"/>
              <a:buChar char="•"/>
            </a:pPr>
            <a:r>
              <a:rPr lang="en-US" sz="16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6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600" i="1"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600" i="1"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400" i="1"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600" i="1"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400" i="1" dirty="0">
                <a:solidFill>
                  <a:schemeClr val="tx1"/>
                </a:solidFill>
              </a:rPr>
              <a:t>In  the 802.11 SC </a:t>
            </a:r>
            <a:r>
              <a:rPr lang="en-US" sz="1400" i="1" dirty="0" err="1">
                <a:solidFill>
                  <a:schemeClr val="tx1"/>
                </a:solidFill>
              </a:rPr>
              <a:t>CoEx</a:t>
            </a:r>
            <a:r>
              <a:rPr lang="en-US" sz="1400" i="1" dirty="0">
                <a:solidFill>
                  <a:schemeClr val="tx1"/>
                </a:solidFill>
              </a:rPr>
              <a:t> there are submission documents in Mentor (</a:t>
            </a:r>
            <a:r>
              <a:rPr lang="en-US" sz="1400" i="1" dirty="0">
                <a:effectLst/>
                <a:ea typeface="Calibri" panose="020F0502020204030204" pitchFamily="34" charset="0"/>
                <a:cs typeface="Times New Roman" panose="02020603050405020304" pitchFamily="18" charset="0"/>
              </a:rPr>
              <a:t>docs 11-814 and 11-1191)</a:t>
            </a:r>
            <a:r>
              <a:rPr lang="en-US" sz="1400" i="1" dirty="0">
                <a:solidFill>
                  <a:schemeClr val="tx1"/>
                </a:solidFill>
              </a:rPr>
              <a:t>, on this.  </a:t>
            </a:r>
          </a:p>
          <a:p>
            <a:pPr lvl="2">
              <a:spcBef>
                <a:spcPts val="0"/>
              </a:spcBef>
              <a:buFont typeface="Arial" panose="020B0604020202020204" pitchFamily="34" charset="0"/>
              <a:buChar char="•"/>
            </a:pPr>
            <a:r>
              <a:rPr lang="en-US" sz="1400" i="1" dirty="0">
                <a:solidFill>
                  <a:schemeClr val="tx1"/>
                </a:solidFill>
              </a:rPr>
              <a:t>ad </a:t>
            </a:r>
            <a:r>
              <a:rPr lang="en-US" sz="1400" i="1" dirty="0" err="1">
                <a:solidFill>
                  <a:schemeClr val="tx1"/>
                </a:solidFill>
              </a:rPr>
              <a:t>hocs</a:t>
            </a:r>
            <a:r>
              <a:rPr lang="en-US" sz="1400" i="1"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6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4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600" dirty="0">
                <a:solidFill>
                  <a:schemeClr val="tx1"/>
                </a:solidFill>
              </a:rPr>
              <a:t>EN 303 753 - 3</a:t>
            </a:r>
            <a:r>
              <a:rPr lang="en-US" sz="1600" baseline="30000" dirty="0">
                <a:solidFill>
                  <a:schemeClr val="tx1"/>
                </a:solidFill>
              </a:rPr>
              <a:t>rd</a:t>
            </a:r>
            <a:r>
              <a:rPr lang="en-US" sz="1600" dirty="0">
                <a:solidFill>
                  <a:schemeClr val="tx1"/>
                </a:solidFill>
              </a:rPr>
              <a:t> 60GHz standard progressing and current poll is closing now.  </a:t>
            </a:r>
          </a:p>
          <a:p>
            <a:pPr lvl="1">
              <a:spcBef>
                <a:spcPts val="0"/>
              </a:spcBef>
              <a:buFont typeface="Arial" panose="020B0604020202020204" pitchFamily="34" charset="0"/>
              <a:buChar char="•"/>
            </a:pPr>
            <a:r>
              <a:rPr lang="en-US" sz="1600" dirty="0">
                <a:solidFill>
                  <a:schemeClr val="tx1"/>
                </a:solidFill>
              </a:rPr>
              <a:t>Nominations for chair of BRAN closes 27aug21.. </a:t>
            </a:r>
          </a:p>
          <a:p>
            <a:pPr lvl="1">
              <a:spcBef>
                <a:spcPts val="0"/>
              </a:spcBef>
              <a:buFont typeface="Arial" panose="020B0604020202020204" pitchFamily="34" charset="0"/>
              <a:buChar char="•"/>
            </a:pPr>
            <a:r>
              <a:rPr lang="en-US" sz="1600" dirty="0">
                <a:solidFill>
                  <a:schemeClr val="tx1"/>
                </a:solidFill>
              </a:rPr>
              <a:t>Germany, Iceland, Norway are already opening up 6GHz, as it is volunteer now.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dirty="0">
                <a:solidFill>
                  <a:schemeClr val="tx1"/>
                </a:solidFill>
              </a:rPr>
              <a:t>Anything to share today? </a:t>
            </a:r>
            <a:r>
              <a:rPr lang="en-US" sz="1600" dirty="0">
                <a:solidFill>
                  <a:schemeClr val="bg1">
                    <a:lumMod val="65000"/>
                  </a:schemeClr>
                </a:solidFill>
              </a:rPr>
              <a:t> not today.</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dirty="0">
                <a:solidFill>
                  <a:schemeClr val="tx1"/>
                </a:solidFill>
              </a:rPr>
              <a:t>Looking at UWB radiodetermination applications in 116 – 260GHz for vehicular use. </a:t>
            </a:r>
            <a:r>
              <a:rPr lang="en-US" sz="1600" dirty="0">
                <a:solidFill>
                  <a:schemeClr val="bg1">
                    <a:lumMod val="65000"/>
                  </a:schemeClr>
                </a:solidFill>
              </a:rPr>
              <a:t>.</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Anything to share today?  </a:t>
            </a:r>
            <a:r>
              <a:rPr lang="en-US" sz="1600" dirty="0">
                <a:solidFill>
                  <a:schemeClr val="bg1">
                    <a:lumMod val="65000"/>
                  </a:schemeClr>
                </a:solidFill>
              </a:rPr>
              <a:t>not today.</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spcAft>
                <a:spcPts val="0"/>
              </a:spcAft>
              <a:buFont typeface="Arial" panose="020B0604020202020204" pitchFamily="34" charset="0"/>
              <a:buChar char="•"/>
            </a:pPr>
            <a:r>
              <a:rPr lang="en-US" sz="1600" dirty="0">
                <a:solidFill>
                  <a:schemeClr val="tx1"/>
                </a:solidFill>
              </a:rPr>
              <a:t>Anything to share today?  </a:t>
            </a:r>
            <a:r>
              <a:rPr lang="en-US" sz="1600" dirty="0">
                <a:solidFill>
                  <a:schemeClr val="bg1">
                    <a:lumMod val="65000"/>
                  </a:schemeClr>
                </a:solidFill>
              </a:rPr>
              <a:t>not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October 11, 2021.  (23sept out of .18)</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br>
              <a:rPr lang="en-US" sz="1400" dirty="0"/>
            </a:br>
            <a:r>
              <a:rPr lang="en-US" sz="1600" b="0" i="0" dirty="0">
                <a:solidFill>
                  <a:srgbClr val="222222"/>
                </a:solidFill>
                <a:effectLst/>
              </a:rPr>
              <a:t>Q1)  MCMC seeks your views and comments on the demand for spectrum for Wi-Fi in the 6 GHz frequency band.</a:t>
            </a:r>
            <a:br>
              <a:rPr lang="en-US" sz="1600" dirty="0"/>
            </a:br>
            <a:br>
              <a:rPr lang="en-US" sz="1600" dirty="0"/>
            </a:br>
            <a:r>
              <a:rPr lang="en-US" sz="1600" b="0" i="0" dirty="0">
                <a:solidFill>
                  <a:srgbClr val="222222"/>
                </a:solidFill>
                <a:effectLst/>
              </a:rPr>
              <a:t>Q2)  MCMC seeks your views and comments on the emerging technologies utilizing the 6 GHz frequency band.</a:t>
            </a:r>
            <a:br>
              <a:rPr lang="en-US" sz="1600" dirty="0"/>
            </a:br>
            <a:br>
              <a:rPr lang="en-US" sz="1600" dirty="0"/>
            </a:br>
            <a:r>
              <a:rPr lang="en-US" sz="1600" b="0" i="0" dirty="0">
                <a:solidFill>
                  <a:srgbClr val="222222"/>
                </a:solidFill>
                <a:effectLst/>
              </a:rPr>
              <a:t>Q3)  MCMC seeks your views and comments on the frequency range within the 6 GHz frequency band that could be considered for Wi-Fi under the Class Assignment in Malaysia. Should MCMC consider allowing Wi-Fi to operate in the entire 1200 MHz (5925 MHz to 7125 MHz frequency band) or only in the 500 MHz (5925 MHz to 6425 MHz frequency band)?</a:t>
            </a:r>
            <a:br>
              <a:rPr lang="en-US" sz="1600" dirty="0"/>
            </a:br>
            <a:br>
              <a:rPr lang="en-US" sz="1600" dirty="0"/>
            </a:br>
            <a:r>
              <a:rPr lang="en-US" sz="1600" b="0" i="0" dirty="0">
                <a:solidFill>
                  <a:srgbClr val="222222"/>
                </a:solidFill>
                <a:effectLst/>
              </a:rPr>
              <a:t>Q4)  MCMC seeks your views and comments on: i. the coexistence between Wi-Fi and incumbent services (i.e. fixed service and fixed-satellite service); and ii. the potential interference mitigation between these services.</a:t>
            </a:r>
            <a:br>
              <a:rPr lang="en-US" sz="1600" dirty="0"/>
            </a:br>
            <a:endParaRPr lang="en-US" sz="1600" dirty="0"/>
          </a:p>
          <a:p>
            <a:pPr marL="0">
              <a:spcBef>
                <a:spcPts val="0"/>
              </a:spcBef>
              <a:spcAft>
                <a:spcPts val="0"/>
              </a:spcAft>
              <a:buFont typeface="Arial" panose="020B0604020202020204" pitchFamily="34" charset="0"/>
              <a:buChar char="•"/>
            </a:pPr>
            <a:r>
              <a:rPr lang="en-US" sz="1600" b="0" i="0" dirty="0">
                <a:solidFill>
                  <a:srgbClr val="222222"/>
                </a:solidFill>
                <a:effectLst/>
              </a:rPr>
              <a:t>note: Refer to Table 1 of the document on the status of incumbents in this frequency band of interest.</a:t>
            </a:r>
            <a:br>
              <a:rPr lang="en-US" sz="1600" b="0" i="0" dirty="0">
                <a:solidFill>
                  <a:srgbClr val="222222"/>
                </a:solidFill>
                <a:effectLst/>
              </a:rPr>
            </a:b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5785" y="658316"/>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October 11, 2021.  (23sept out of .18)</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0" indent="0">
              <a:spcBef>
                <a:spcPts val="0"/>
              </a:spcBef>
              <a:spcAft>
                <a:spcPts val="0"/>
              </a:spcAft>
            </a:pPr>
            <a:br>
              <a:rPr lang="en-US" sz="1400" dirty="0"/>
            </a:br>
            <a:endParaRPr lang="en-US" sz="1400" dirty="0"/>
          </a:p>
          <a:p>
            <a:pPr marL="0" indent="0">
              <a:spcBef>
                <a:spcPts val="0"/>
              </a:spcBef>
              <a:spcAft>
                <a:spcPts val="0"/>
              </a:spcAft>
            </a:pPr>
            <a:r>
              <a:rPr lang="en-US" sz="1600" b="0" i="0" dirty="0">
                <a:solidFill>
                  <a:srgbClr val="222222"/>
                </a:solidFill>
                <a:effectLst/>
              </a:rPr>
              <a:t>Q5)  MCMC seeks your views and comments on the potential technical and operational conditions to be imposed if the 6 GHz frequency band is introduced for Wi-Fi under the Class Assignment. Should part of the frequency band be limited to indoor operation? Should standard power devices operating under the Automatic Frequency Coordination (AFC) system be adopted in Malaysia?</a:t>
            </a:r>
            <a:br>
              <a:rPr lang="en-US" sz="1600" b="0" i="0" dirty="0">
                <a:solidFill>
                  <a:srgbClr val="222222"/>
                </a:solidFill>
                <a:effectLst/>
              </a:rPr>
            </a:br>
            <a:endParaRPr lang="en-US" sz="1600" b="0" i="0" dirty="0">
              <a:solidFill>
                <a:srgbClr val="222222"/>
              </a:solidFill>
              <a:effectLst/>
            </a:endParaRPr>
          </a:p>
          <a:p>
            <a:pPr marL="0">
              <a:spcBef>
                <a:spcPts val="0"/>
              </a:spcBef>
              <a:spcAft>
                <a:spcPts val="0"/>
              </a:spcAft>
              <a:buFont typeface="Arial" panose="020B0604020202020204" pitchFamily="34" charset="0"/>
              <a:buChar char="•"/>
            </a:pPr>
            <a:r>
              <a:rPr lang="en-US" sz="1600" b="0" i="0" dirty="0">
                <a:solidFill>
                  <a:srgbClr val="222222"/>
                </a:solidFill>
                <a:effectLst/>
              </a:rPr>
              <a:t>note: </a:t>
            </a:r>
            <a:r>
              <a:rPr lang="en-US" sz="1600" b="0" dirty="0">
                <a:solidFill>
                  <a:srgbClr val="222222"/>
                </a:solidFill>
              </a:rPr>
              <a:t>R</a:t>
            </a:r>
            <a:r>
              <a:rPr lang="en-US" sz="1600" b="0" i="0" dirty="0">
                <a:solidFill>
                  <a:srgbClr val="222222"/>
                </a:solidFill>
                <a:effectLst/>
              </a:rPr>
              <a:t>efer to Table 2 of the document on the existing conditions of WLAN and SRD.</a:t>
            </a:r>
            <a:endParaRPr lang="en-US" sz="1600" b="0" i="0" dirty="0">
              <a:solidFill>
                <a:srgbClr val="0000FF"/>
              </a:solidFill>
              <a:effectLst/>
            </a:endParaRPr>
          </a:p>
          <a:p>
            <a:pPr algn="l"/>
            <a:r>
              <a:rPr lang="en-US" sz="1600" b="0" i="0" dirty="0">
                <a:solidFill>
                  <a:srgbClr val="222222"/>
                </a:solidFill>
                <a:effectLst/>
              </a:rPr>
              <a:t>Q6)  What other key issues need to be considered in introducing Wi-Fi in the 6 GHz frequency range?</a:t>
            </a:r>
            <a:endParaRPr lang="en-US" sz="1600" b="0" dirty="0">
              <a:effectLst/>
            </a:endParaRPr>
          </a:p>
          <a:p>
            <a:pPr algn="l"/>
            <a:endParaRPr lang="en-US" sz="1600" b="0" i="0" dirty="0">
              <a:solidFill>
                <a:srgbClr val="222222"/>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1246529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761999"/>
            <a:ext cx="10475384" cy="5662593"/>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buFont typeface="Arial" panose="020B0604020202020204" pitchFamily="34" charset="0"/>
              <a:buChar char="•"/>
            </a:pPr>
            <a:r>
              <a:rPr lang="en-US" sz="1800" i="0" dirty="0">
                <a:solidFill>
                  <a:srgbClr val="222222"/>
                </a:solidFill>
                <a:effectLst/>
              </a:rPr>
              <a:t>Mexico IFT has begun a </a:t>
            </a:r>
            <a:r>
              <a:rPr lang="en-US" sz="1800" i="0" dirty="0">
                <a:solidFill>
                  <a:srgbClr val="1155CC"/>
                </a:solidFill>
                <a:effectLst/>
                <a:hlinkClick r:id="rId3"/>
              </a:rPr>
              <a:t>public consultation</a:t>
            </a:r>
            <a:r>
              <a:rPr lang="en-US" sz="1800" i="0" dirty="0">
                <a:solidFill>
                  <a:srgbClr val="222222"/>
                </a:solidFill>
                <a:effectLst/>
              </a:rPr>
              <a:t> asking for comments on various aspects of 5.9 GHz for intelligent transport systems (ITS), </a:t>
            </a:r>
            <a:r>
              <a:rPr lang="en-US" sz="1800" b="0" i="0" dirty="0">
                <a:solidFill>
                  <a:srgbClr val="222222"/>
                </a:solidFill>
                <a:effectLst/>
              </a:rPr>
              <a:t>including the amount of radio spectrum necessary for the implementation of the ITS, technical conditions and coexistence, etc.  </a:t>
            </a:r>
            <a:r>
              <a:rPr lang="en-US" sz="1400" b="0" i="0" dirty="0">
                <a:solidFill>
                  <a:srgbClr val="000000"/>
                </a:solidFill>
                <a:effectLst/>
                <a:latin typeface="Helvetica Neue"/>
              </a:rPr>
              <a:t>From August 20, 2021 to September 17, 2021 (20 business days)</a:t>
            </a:r>
            <a:endParaRPr lang="en-US" sz="1800" b="0" i="0" dirty="0">
              <a:solidFill>
                <a:srgbClr val="222222"/>
              </a:solidFill>
              <a:effectLst/>
            </a:endParaRPr>
          </a:p>
          <a:p>
            <a:pPr marL="400050" lvl="1">
              <a:spcBef>
                <a:spcPts val="0"/>
              </a:spcBef>
              <a:spcAft>
                <a:spcPts val="0"/>
              </a:spcAft>
              <a:buFont typeface="Arial" panose="020B0604020202020204" pitchFamily="34" charset="0"/>
              <a:buChar char="•"/>
            </a:pPr>
            <a:r>
              <a:rPr lang="en-US" sz="1600" b="0" i="0" dirty="0">
                <a:solidFill>
                  <a:srgbClr val="222222"/>
                </a:solidFill>
                <a:effectLst/>
              </a:rPr>
              <a:t>21 questions  and reference documents:  </a:t>
            </a:r>
            <a:r>
              <a:rPr lang="en-US" sz="1400" b="0" i="0" dirty="0">
                <a:solidFill>
                  <a:srgbClr val="1155CC"/>
                </a:solidFill>
                <a:effectLst/>
                <a:hlinkClick r:id="rId4"/>
              </a:rPr>
              <a:t>http://www.ift.org.mx/sites/default/files/industria/temasrelevantes/17437/documentos/formatoparaparticiparenlaconsultapublicacuestionariodesti_0.docx</a:t>
            </a:r>
            <a:endParaRPr lang="en-US" sz="1400" b="0" i="0" dirty="0">
              <a:solidFill>
                <a:srgbClr val="1155CC"/>
              </a:solidFill>
              <a:effectLst/>
            </a:endParaRPr>
          </a:p>
          <a:p>
            <a:pPr marL="400050" lvl="1">
              <a:spcBef>
                <a:spcPts val="0"/>
              </a:spcBef>
              <a:spcAft>
                <a:spcPts val="0"/>
              </a:spcAft>
              <a:buFont typeface="Arial" panose="020B0604020202020204" pitchFamily="34" charset="0"/>
              <a:buChar char="•"/>
            </a:pPr>
            <a:r>
              <a:rPr lang="en-US" sz="1400" b="0" i="0" dirty="0">
                <a:solidFill>
                  <a:srgbClr val="1155CC"/>
                </a:solidFill>
                <a:effectLst/>
                <a:hlinkClick r:id="rId5"/>
              </a:rPr>
              <a:t>http://www.ift.org.mx/sites/default/files/industria/temasrelevantes/17437/documentos/documentodereferenciaidentificaciondenecesidadesstien59ghz_0.pdf</a:t>
            </a:r>
            <a:endParaRPr lang="en-US" sz="1400" dirty="0"/>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i="0" dirty="0">
                <a:solidFill>
                  <a:srgbClr val="222222"/>
                </a:solidFill>
                <a:effectLst/>
              </a:rPr>
              <a:t>Canada ISED is seeking comments on a new public consultation, entitled "Consultation on New Access Licensing Framework, Changes to Subordinate Licensing and White Space to Support Rural and Remote Deployment":     </a:t>
            </a:r>
            <a:r>
              <a:rPr lang="en-US" sz="1800" b="0" i="0" dirty="0">
                <a:solidFill>
                  <a:srgbClr val="1155CC"/>
                </a:solidFill>
                <a:effectLst/>
                <a:hlinkClick r:id="rId6"/>
              </a:rPr>
              <a:t>https://www.ic.gc.ca/eic/site/smt-gst.nsf/eng/sf11717.html</a:t>
            </a:r>
            <a:endParaRPr lang="en-US" sz="1800" dirty="0"/>
          </a:p>
          <a:p>
            <a:pPr marL="400050" lvl="1">
              <a:spcBef>
                <a:spcPts val="0"/>
              </a:spcBef>
              <a:spcAft>
                <a:spcPts val="0"/>
              </a:spcAft>
              <a:buFont typeface="Arial" panose="020B0604020202020204" pitchFamily="34" charset="0"/>
              <a:buChar char="•"/>
            </a:pPr>
            <a:r>
              <a:rPr lang="en-US" sz="1400" b="0" i="0" dirty="0">
                <a:solidFill>
                  <a:srgbClr val="222222"/>
                </a:solidFill>
                <a:effectLst/>
                <a:latin typeface="Arial" panose="020B0604020202020204" pitchFamily="34" charset="0"/>
              </a:rPr>
              <a:t>In summary:</a:t>
            </a:r>
            <a:br>
              <a:rPr lang="en-US" sz="1400" dirty="0"/>
            </a:br>
            <a:r>
              <a:rPr lang="en-US" sz="1400" b="0" i="0" dirty="0">
                <a:solidFill>
                  <a:srgbClr val="222222"/>
                </a:solidFill>
                <a:effectLst/>
                <a:latin typeface="Arial" panose="020B0604020202020204" pitchFamily="34" charset="0"/>
              </a:rPr>
              <a:t>[1]  ISED is proposing a new access licensing framework, called Access Licensing, that would allow for greater access to spectrum in rural and remote areas. The initial bands for consideration are the 800 MHz band.</a:t>
            </a:r>
            <a:br>
              <a:rPr lang="en-US" sz="1400" dirty="0"/>
            </a:br>
            <a:br>
              <a:rPr lang="en-US" sz="1400" dirty="0"/>
            </a:br>
            <a:r>
              <a:rPr lang="en-US" sz="1400" b="0" i="0" dirty="0">
                <a:solidFill>
                  <a:srgbClr val="222222"/>
                </a:solidFill>
                <a:effectLst/>
                <a:latin typeface="Arial" panose="020B0604020202020204" pitchFamily="34" charset="0"/>
              </a:rPr>
              <a:t>[2]  ISED is proposing to update a few existing White Space policies, including a proposal of cloud-based database, the use of TV channels 3 and 4 (60~72 MHz) by all types of white space devices, and a proposal to encourage the development and deployment of white space devices systems by phasing out RRBS (rural remote broadband systems).</a:t>
            </a:r>
            <a:br>
              <a:rPr lang="en-US" sz="1400" dirty="0"/>
            </a:br>
            <a:br>
              <a:rPr lang="en-US" sz="1400" dirty="0"/>
            </a:br>
            <a:r>
              <a:rPr lang="en-US" sz="1400" b="0" i="0" dirty="0">
                <a:solidFill>
                  <a:srgbClr val="222222"/>
                </a:solidFill>
                <a:effectLst/>
                <a:latin typeface="Arial" panose="020B0604020202020204" pitchFamily="34" charset="0"/>
              </a:rPr>
              <a:t>There are 49 questions in total.  The consultation deadline is October 12, 2021.  The closing date for reply comments is November 24, 2021.</a:t>
            </a:r>
            <a:endParaRPr lang="en-US" sz="1400" dirty="0">
              <a:solidFill>
                <a:schemeClr val="tx1"/>
              </a:solidFill>
              <a:ea typeface="Times New Roman" panose="02020603050405020304" pitchFamily="18" charset="0"/>
              <a:cs typeface="Times New Roman" panose="02020603050405020304" pitchFamily="18" charset="0"/>
            </a:endParaRPr>
          </a:p>
          <a:p>
            <a:pPr algn="l"/>
            <a:endParaRPr lang="en-US" sz="1400" b="0" i="0" u="none" strike="noStrike" baseline="0" dirty="0">
              <a:solidFill>
                <a:srgbClr val="000000"/>
              </a:solidFill>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212045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Anything to share today? </a:t>
            </a:r>
            <a:endParaRPr lang="en-US" sz="1800" b="0" dirty="0">
              <a:effectLst/>
              <a:latin typeface="Times New Roman" panose="02020603050405020304" pitchFamily="18" charset="0"/>
              <a:ea typeface="Calibri" panose="020F0502020204030204" pitchFamily="34" charset="0"/>
            </a:endParaRPr>
          </a:p>
          <a:p>
            <a:pPr marL="457200" lvl="1" indent="0"/>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At Sept Wireless Interim,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77" y="511975"/>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976098"/>
            <a:ext cx="11049000" cy="5577101"/>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4"/>
              </a:rPr>
              <a:t>2021-16637</a:t>
            </a:r>
            <a:r>
              <a:rPr lang="en-US" sz="1800" u="sng" dirty="0">
                <a:solidFill>
                  <a:srgbClr val="3071A9"/>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46661; </a:t>
            </a:r>
            <a:r>
              <a:rPr lang="en-US" sz="1800" b="0" u="sng" dirty="0">
                <a:solidFill>
                  <a:srgbClr val="3071A9"/>
                </a:solidFill>
                <a:effectLst/>
                <a:ea typeface="Times New Roman" panose="02020603050405020304" pitchFamily="18" charset="0"/>
                <a:cs typeface="Calibri" panose="020F0502020204030204" pitchFamily="34" charset="0"/>
                <a:hlinkClick r:id="rId5"/>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46661-46672 </a:t>
            </a:r>
            <a:r>
              <a:rPr lang="en-US" sz="1800" i="1" dirty="0">
                <a:solidFill>
                  <a:srgbClr val="000000"/>
                </a:solidFill>
                <a:effectLst/>
                <a:ea typeface="Times New Roman" panose="02020603050405020304" pitchFamily="18" charset="0"/>
                <a:cs typeface="Calibri" panose="020F0502020204030204" pitchFamily="34" charset="0"/>
              </a:rPr>
              <a:t>(12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6"/>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It is on Mentor:  r02 is the July OET versions (r01 is the later Federal Register version). Have not seen in Errata  on the OET version:   </a:t>
            </a:r>
            <a:r>
              <a:rPr lang="en-US" sz="1800" dirty="0">
                <a:solidFill>
                  <a:srgbClr val="191919"/>
                </a:solidFill>
                <a:ea typeface="Calibri" panose="020F0502020204030204" pitchFamily="34" charset="0"/>
                <a:hlinkClick r:id="rId7"/>
              </a:rPr>
              <a:t>https://mentor.ieee.org/802.18/dcn/21/18-21-0079-02-0000-fcc-nprm-allowing-expanded-flexibility-for-radar-operation-in-57-64-ghz-band.docx</a:t>
            </a:r>
            <a:r>
              <a:rPr lang="en-US" sz="1800" dirty="0">
                <a:solidFill>
                  <a:srgbClr val="191919"/>
                </a:solidFill>
                <a:ea typeface="Calibri" panose="020F0502020204030204" pitchFamily="34" charset="0"/>
              </a:rPr>
              <a:t> </a:t>
            </a:r>
            <a:endParaRPr lang="en-US" sz="1800" b="0" dirty="0">
              <a:solidFill>
                <a:srgbClr val="191919"/>
              </a:solidFill>
              <a:effectLst/>
              <a:ea typeface="Calibri" panose="020F0502020204030204" pitchFamily="34" charset="0"/>
            </a:endParaRPr>
          </a:p>
          <a:p>
            <a:pPr marL="571500" lvl="2" indent="0">
              <a:spcBef>
                <a:spcPts val="0"/>
              </a:spcBef>
              <a:spcAft>
                <a:spcPts val="0"/>
              </a:spcAft>
            </a:pPr>
            <a:r>
              <a:rPr lang="en-US" sz="1600" dirty="0">
                <a:solidFill>
                  <a:srgbClr val="191919"/>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and .11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a:t>
            </a:r>
            <a:r>
              <a:rPr lang="en-US" sz="1800" b="0" dirty="0">
                <a:ea typeface="Calibri" panose="020F0502020204030204" pitchFamily="34" charset="0"/>
              </a:rPr>
              <a:t>July</a:t>
            </a:r>
            <a:r>
              <a:rPr lang="en-US" sz="1800" b="0" dirty="0">
                <a:effectLst/>
                <a:ea typeface="Calibri" panose="020F0502020204030204" pitchFamily="34" charset="0"/>
              </a:rPr>
              <a:t> plenary, </a:t>
            </a:r>
            <a:r>
              <a:rPr lang="en-US" sz="1800" b="0" dirty="0">
                <a:effectLst/>
                <a:ea typeface="Calibri" panose="020F0502020204030204" pitchFamily="34" charset="0"/>
                <a:hlinkClick r:id="rId8"/>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.15.4ab is discussing also. </a:t>
            </a:r>
          </a:p>
          <a:p>
            <a:pPr marL="800100" lvl="2">
              <a:spcBef>
                <a:spcPts val="0"/>
              </a:spcBef>
              <a:spcAft>
                <a:spcPts val="0"/>
              </a:spcAft>
              <a:buFont typeface="Arial" panose="020B0604020202020204" pitchFamily="34" charset="0"/>
              <a:buChar char="•"/>
            </a:pPr>
            <a:endParaRPr lang="en-US" sz="1200" b="0" dirty="0">
              <a:ea typeface="Calibri" panose="020F0502020204030204" pitchFamily="34" charset="0"/>
            </a:endParaRPr>
          </a:p>
          <a:p>
            <a:pPr marL="0" marR="0">
              <a:spcBef>
                <a:spcPts val="0"/>
              </a:spcBef>
              <a:spcAft>
                <a:spcPts val="0"/>
              </a:spcAft>
              <a:buFont typeface="Wingdings" panose="05000000000000000000" pitchFamily="2" charset="2"/>
              <a:buChar char="v"/>
            </a:pPr>
            <a:r>
              <a:rPr lang="en-US" sz="1800" dirty="0">
                <a:solidFill>
                  <a:srgbClr val="C00000"/>
                </a:solidFill>
                <a:ea typeface="Calibri" panose="020F0502020204030204" pitchFamily="34" charset="0"/>
              </a:rPr>
              <a:t>Comments due 20Sept21 and reply comments due 18Oct21</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Comments would be best to be approved in</a:t>
            </a:r>
            <a:r>
              <a:rPr lang="en-US" sz="1800" dirty="0">
                <a:ea typeface="Calibri" panose="020F0502020204030204" pitchFamily="34" charset="0"/>
              </a:rPr>
              <a:t> .18 on </a:t>
            </a:r>
            <a:r>
              <a:rPr lang="en-US" sz="1800" b="1" dirty="0">
                <a:ea typeface="Calibri" panose="020F0502020204030204" pitchFamily="34" charset="0"/>
              </a:rPr>
              <a:t>02Sep (today), </a:t>
            </a:r>
            <a:r>
              <a:rPr lang="en-US" sz="1800" dirty="0">
                <a:ea typeface="Calibri" panose="020F0502020204030204" pitchFamily="34" charset="0"/>
              </a:rPr>
              <a:t>for a 10-day EC ballot. </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If 09Sep, then needs an early close EC ballot.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If comment text comes in, will probably need multiple off-line calls to work on the submittal.</a:t>
            </a: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02sep21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66675"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Notices - </a:t>
            </a:r>
            <a:r>
              <a:rPr lang="en-US" sz="1800" b="1" dirty="0">
                <a:solidFill>
                  <a:srgbClr val="333333"/>
                </a:solidFill>
                <a:effectLst/>
                <a:ea typeface="Times New Roman" panose="02020603050405020304" pitchFamily="18" charset="0"/>
              </a:rPr>
              <a:t>Positive Train Control Interface Design Issue with Locomotive and Cab Car Braking Systems</a:t>
            </a:r>
            <a:endParaRPr lang="en-US" sz="1800" dirty="0">
              <a:solidFill>
                <a:srgbClr val="333333"/>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2021-18997</a:t>
            </a:r>
            <a:r>
              <a:rPr lang="en-US" sz="1600" dirty="0">
                <a:solidFill>
                  <a:srgbClr val="000000"/>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49410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49410-49411 </a:t>
            </a:r>
            <a:r>
              <a:rPr lang="en-US" sz="1600" i="1" dirty="0">
                <a:solidFill>
                  <a:srgbClr val="000000"/>
                </a:solidFill>
                <a:effectLst/>
                <a:ea typeface="Times New Roman" panose="02020603050405020304" pitchFamily="18" charset="0"/>
              </a:rPr>
              <a:t>(2 pages)</a:t>
            </a:r>
            <a:r>
              <a:rPr lang="en-US" sz="160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b="1" dirty="0">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rPr>
              <a:t>Abstract:</a:t>
            </a:r>
            <a:r>
              <a:rPr lang="en-US" sz="1600" dirty="0">
                <a:solidFill>
                  <a:srgbClr val="000000"/>
                </a:solidFill>
                <a:effectLst/>
                <a:ea typeface="Times New Roman" panose="02020603050405020304" pitchFamily="18" charset="0"/>
              </a:rPr>
              <a:t> FRA is issuing Safety Advisory 2021-01 to make the rail industry, including railroads and railroad employees, aware of a recently identified interface design issue relating to how positive train control (PTC) systems in use throughout the United States interface with locomotive and cab car braking systems. This recently identified interface design issue allows a train crewmember to circumvent a PTC enforcement by manually cutting out the pilot valve/ brake stand, commonly known as the cut-out... </a:t>
            </a:r>
            <a:endParaRPr lang="en-US" sz="1600" dirty="0">
              <a:effectLst/>
              <a:ea typeface="Calibri" panose="020F0502020204030204" pitchFamily="34" charset="0"/>
            </a:endParaRP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2000" dirty="0">
                <a:solidFill>
                  <a:srgbClr val="333333"/>
                </a:solidFill>
                <a:ea typeface="Calibri" panose="020F0502020204030204" pitchFamily="34" charset="0"/>
              </a:rPr>
              <a:t> </a:t>
            </a:r>
          </a:p>
          <a:p>
            <a:pPr marL="238125" marR="0">
              <a:spcBef>
                <a:spcPts val="0"/>
              </a:spcBef>
              <a:spcAft>
                <a:spcPts val="0"/>
              </a:spcAft>
              <a:buFont typeface="Arial" panose="020B0604020202020204" pitchFamily="34" charset="0"/>
              <a:buChar char="•"/>
            </a:pPr>
            <a:r>
              <a:rPr lang="en-US" sz="2000" dirty="0">
                <a:solidFill>
                  <a:srgbClr val="333333"/>
                </a:solidFill>
                <a:latin typeface="Arial" panose="020B0604020202020204" pitchFamily="34" charset="0"/>
                <a:ea typeface="Calibri" panose="020F0502020204030204" pitchFamily="34" charset="0"/>
              </a:rPr>
              <a:t> </a:t>
            </a:r>
            <a:endParaRPr lang="en-US" sz="20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today? </a:t>
            </a:r>
            <a:r>
              <a:rPr lang="en-US" sz="1600" dirty="0">
                <a:solidFill>
                  <a:schemeClr val="bg1">
                    <a:lumMod val="75000"/>
                  </a:schemeClr>
                </a:solidFill>
                <a:effectLst/>
                <a:ea typeface="SimSun" panose="02010600030101010101" pitchFamily="2" charset="-122"/>
              </a:rPr>
              <a:t>not today</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a:t>
            </a:r>
            <a:r>
              <a:rPr lang="en-US" sz="1600" dirty="0">
                <a:solidFill>
                  <a:schemeClr val="bg1">
                    <a:lumMod val="75000"/>
                  </a:schemeClr>
                </a:solidFill>
                <a:effectLst/>
                <a:ea typeface="SimSun" panose="02010600030101010101" pitchFamily="2" charset="-122"/>
              </a:rPr>
              <a:t>not today</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31900"/>
            <a:ext cx="10668000" cy="464123"/>
          </a:xfrm>
        </p:spPr>
        <p:txBody>
          <a:bodyPr/>
          <a:lstStyle/>
          <a:p>
            <a:r>
              <a:rPr lang="en-US" altLang="en-US" sz="2400" dirty="0"/>
              <a:t>General Discussion Items – ongoing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28sep21.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 </a:t>
            </a:r>
          </a:p>
          <a:p>
            <a:pPr marL="285750" indent="-285750">
              <a:buClr>
                <a:srgbClr val="00B0F0"/>
              </a:buClr>
              <a:buFont typeface="Wingdings" panose="05000000000000000000" pitchFamily="2" charset="2"/>
              <a:buChar char="q"/>
            </a:pPr>
            <a:r>
              <a:rPr lang="en-US" altLang="en-US" sz="1800" dirty="0">
                <a:solidFill>
                  <a:srgbClr val="00B0F0"/>
                </a:solidFill>
              </a:rPr>
              <a:t> </a:t>
            </a: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295400" y="4334521"/>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bg1">
                    <a:lumMod val="6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02sep21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09sep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lgn="r">
              <a:spcBef>
                <a:spcPts val="0"/>
              </a:spcBef>
              <a:buFont typeface="Wingdings" panose="05000000000000000000" pitchFamily="2" charset="2"/>
              <a:buChar char="v"/>
            </a:pPr>
            <a:r>
              <a:rPr lang="en-US" b="1" u="sng" dirty="0">
                <a:highlight>
                  <a:srgbClr val="FFFF00"/>
                </a:highlight>
              </a:rPr>
              <a:t>note: new call-in starting 09sep21, see back up slides here.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15:_________________37et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a:t>
            </a:r>
            <a:r>
              <a:rPr lang="en-US" sz="1800" dirty="0" err="1"/>
              <a:t>ec</a:t>
            </a:r>
            <a:r>
              <a:rPr lang="en-US" sz="1800" dirty="0"/>
              <a:t> call 07sep to decide on electronic or f2f) plenary will be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02sep21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02sep21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02sep21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02sep21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02sep21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02sep21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02sep21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02sep21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_____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Malaysia, Mexico, Canada </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b="0" kern="0" dirty="0">
                <a:solidFill>
                  <a:schemeClr val="tx1"/>
                </a:solidFill>
              </a:rPr>
              <a:t>Comments due 20 Sept.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FCC DoT –Positive Train Control</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Hassan Y.</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https://mentor.ieee.org/802.18/dcn/21/18-21-0098-00-0000-minutes-19aug21-rrtag-teleconference.docx</a:t>
            </a:r>
            <a:r>
              <a:rPr lang="en-GB" sz="18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20-Aug-2021 17:02:58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Al P. </a:t>
            </a:r>
          </a:p>
          <a:p>
            <a:pPr marL="0" indent="0">
              <a:spcBef>
                <a:spcPts val="0"/>
              </a:spcBef>
            </a:pPr>
            <a:r>
              <a:rPr lang="en-US" altLang="en-US" sz="1800" b="0" dirty="0">
                <a:solidFill>
                  <a:schemeClr val="bg1">
                    <a:lumMod val="65000"/>
                  </a:schemeClr>
                </a:solidFill>
              </a:rPr>
              <a:t>	Seconded by:  Ben R.  </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02sep21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will be electronic, with one </a:t>
            </a:r>
            <a:r>
              <a:rPr lang="en-US" altLang="en-US" sz="1400" b="0" dirty="0">
                <a:solidFill>
                  <a:schemeClr val="tx1"/>
                </a:solidFill>
              </a:rPr>
              <a:t>($50, $75, $125)</a:t>
            </a:r>
            <a:r>
              <a:rPr lang="en-US" altLang="en-US" sz="1800" b="0" dirty="0">
                <a:solidFill>
                  <a:schemeClr val="tx1"/>
                </a:solidFill>
              </a:rPr>
              <a:t> registration fee for all groups.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a:t>
            </a:r>
          </a:p>
          <a:p>
            <a:pPr lvl="2">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Draft agenda for Sept 10th 802 Wireless Interim is here: </a:t>
            </a:r>
            <a:r>
              <a:rPr lang="en-US" altLang="en-US" sz="1600" dirty="0">
                <a:solidFill>
                  <a:schemeClr val="tx1"/>
                </a:solidFill>
                <a:hlinkClick r:id="rId3"/>
              </a:rPr>
              <a:t>https://mentor.ieee.org/802-ec/dcn/21/ec-21-0140-02-WCSG-2021-09-wireless-interim-opening-plenary-agenda.xlsx</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strike="sngStrike" dirty="0">
                <a:solidFill>
                  <a:schemeClr val="bg1">
                    <a:lumMod val="75000"/>
                  </a:schemeClr>
                </a:solidFill>
              </a:rPr>
              <a:t>  $50 – 14jul-27aug</a:t>
            </a:r>
            <a:r>
              <a:rPr lang="en-US" altLang="en-US" sz="1600" b="1" strike="sngStrike" dirty="0">
                <a:solidFill>
                  <a:schemeClr val="bg1">
                    <a:lumMod val="75000"/>
                  </a:schemeClr>
                </a:solidFill>
              </a:rPr>
              <a:t>;</a:t>
            </a:r>
            <a:r>
              <a:rPr lang="en-US" altLang="en-US" sz="1600" strike="sngStrike" dirty="0">
                <a:solidFill>
                  <a:schemeClr val="bg1">
                    <a:lumMod val="75000"/>
                  </a:schemeClr>
                </a:solidFill>
              </a:rPr>
              <a:t>	</a:t>
            </a:r>
            <a:r>
              <a:rPr lang="en-US" altLang="en-US" sz="1600" dirty="0">
                <a:solidFill>
                  <a:schemeClr val="tx1"/>
                </a:solidFill>
              </a:rPr>
              <a:t>	</a:t>
            </a:r>
            <a:r>
              <a:rPr lang="en-US" altLang="en-US" sz="1600" b="1" dirty="0">
                <a:solidFill>
                  <a:schemeClr val="tx1"/>
                </a:solidFill>
              </a:rPr>
              <a:t>$75 – 28aug-09sep;</a:t>
            </a:r>
            <a:r>
              <a:rPr lang="en-US" altLang="en-US" sz="1600" dirty="0">
                <a:solidFill>
                  <a:schemeClr val="tx1"/>
                </a:solidFill>
              </a:rPr>
              <a:t>		$125 &gt;09sep;</a:t>
            </a:r>
          </a:p>
          <a:p>
            <a:pPr marL="800100" lvl="2">
              <a:spcBef>
                <a:spcPts val="0"/>
              </a:spcBef>
              <a:spcAft>
                <a:spcPts val="0"/>
              </a:spcAft>
              <a:buFont typeface="Arial" panose="020B0604020202020204" pitchFamily="34" charset="0"/>
              <a:buChar char="•"/>
            </a:pPr>
            <a:endParaRPr lang="en-US" b="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As announced on the .18 list server on 12Aug21 and now the updated WG P&amp;P approved by the EC this week (29</a:t>
            </a:r>
            <a:r>
              <a:rPr lang="en-US" altLang="en-US" sz="1800" baseline="30000" dirty="0">
                <a:solidFill>
                  <a:schemeClr val="tx1"/>
                </a:solidFill>
              </a:rPr>
              <a:t>th</a:t>
            </a:r>
            <a:r>
              <a:rPr lang="en-US" altLang="en-US" sz="1800" dirty="0">
                <a:solidFill>
                  <a:schemeClr val="tx1"/>
                </a:solidFill>
              </a:rPr>
              <a: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one that has been declared by the Working Group Chair or Technical Advisory Group Chair.</a:t>
            </a:r>
          </a:p>
          <a:p>
            <a:pPr>
              <a:spcBef>
                <a:spcPts val="0"/>
              </a:spcBef>
              <a:spcAft>
                <a:spcPts val="0"/>
              </a:spcAft>
              <a:buFont typeface="Wingdings" panose="05000000000000000000" pitchFamily="2" charset="2"/>
              <a:buChar char="v"/>
            </a:pPr>
            <a:r>
              <a:rPr lang="en-US" altLang="en-US" sz="1800" dirty="0">
                <a:solidFill>
                  <a:schemeClr val="tx1"/>
                </a:solidFill>
              </a:rPr>
              <a:t>802.18 will be taking attendance using IMAT </a:t>
            </a:r>
            <a:r>
              <a:rPr lang="en-US" altLang="en-US" sz="1800" dirty="0">
                <a:solidFill>
                  <a:srgbClr val="7030A0"/>
                </a:solidFill>
              </a:rPr>
              <a:t>and it will count for voting membership participation credit.</a:t>
            </a:r>
            <a:r>
              <a:rPr lang="en-US" altLang="en-US" sz="1800" dirty="0">
                <a:solidFill>
                  <a:schemeClr val="tx1"/>
                </a:solidFill>
              </a:rPr>
              <a:t> </a:t>
            </a:r>
          </a:p>
          <a:p>
            <a:pPr marL="457200" lvl="1"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02sep21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61042</TotalTime>
  <Words>9004</Words>
  <Application>Microsoft Office PowerPoint</Application>
  <PresentationFormat>Widescreen</PresentationFormat>
  <Paragraphs>863</Paragraphs>
  <Slides>33</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6" baseType="lpstr">
      <vt:lpstr>Arial</vt:lpstr>
      <vt:lpstr>Calibri</vt:lpstr>
      <vt:lpstr>Consolas</vt:lpstr>
      <vt:lpstr>Helvetica</vt:lpstr>
      <vt:lpstr>Helvetica Neue</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 -1b</vt:lpstr>
      <vt:lpstr>EU items to share -1a</vt:lpstr>
      <vt:lpstr>EU items to share -2</vt:lpstr>
      <vt:lpstr>Other regions (outside EU-Stds and USA), items to share</vt:lpstr>
      <vt:lpstr>Other regions (outside EU-Stds and USA), items to share</vt:lpstr>
      <vt:lpstr>Other regions (outside EU-Stds and USA), items to share</vt:lpstr>
      <vt:lpstr>ITU-R items to share  -</vt:lpstr>
      <vt:lpstr>ITU-R liaisons</vt:lpstr>
      <vt:lpstr>FCC NPRM on 60GHz on Radar Sensing Technology  </vt:lpstr>
      <vt:lpstr>General Discussion Items</vt:lpstr>
      <vt:lpstr>General Discussion Items – ongoing - MSGs 6 GHz &amp; FCC - 1</vt:lpstr>
      <vt:lpstr>General Discussion Items – ongoing - IEEE 802 Stds Table of Frequency Ranges </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3874</cp:revision>
  <cp:lastPrinted>1601-01-01T00:00:00Z</cp:lastPrinted>
  <dcterms:created xsi:type="dcterms:W3CDTF">2016-03-03T14:54:45Z</dcterms:created>
  <dcterms:modified xsi:type="dcterms:W3CDTF">2021-09-02T14:33:17Z</dcterms:modified>
</cp:coreProperties>
</file>